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1.xml" ContentType="application/vnd.openxmlformats-officedocument.presentationml.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1"/>
  </p:sldMasterIdLst>
  <p:notesMasterIdLst>
    <p:notesMasterId r:id="rId122"/>
  </p:notesMasterIdLst>
  <p:sldIdLst>
    <p:sldId id="257" r:id="rId2"/>
    <p:sldId id="258" r:id="rId3"/>
    <p:sldId id="259" r:id="rId4"/>
    <p:sldId id="684" r:id="rId5"/>
    <p:sldId id="260" r:id="rId6"/>
    <p:sldId id="263" r:id="rId7"/>
    <p:sldId id="685" r:id="rId8"/>
    <p:sldId id="309" r:id="rId9"/>
    <p:sldId id="643" r:id="rId10"/>
    <p:sldId id="394" r:id="rId11"/>
    <p:sldId id="644" r:id="rId12"/>
    <p:sldId id="686" r:id="rId13"/>
    <p:sldId id="642" r:id="rId14"/>
    <p:sldId id="641" r:id="rId15"/>
    <p:sldId id="395" r:id="rId16"/>
    <p:sldId id="340" r:id="rId17"/>
    <p:sldId id="636" r:id="rId18"/>
    <p:sldId id="349" r:id="rId19"/>
    <p:sldId id="687" r:id="rId20"/>
    <p:sldId id="314" r:id="rId21"/>
    <p:sldId id="661" r:id="rId22"/>
    <p:sldId id="705" r:id="rId23"/>
    <p:sldId id="706" r:id="rId24"/>
    <p:sldId id="347" r:id="rId25"/>
    <p:sldId id="647" r:id="rId26"/>
    <p:sldId id="397" r:id="rId27"/>
    <p:sldId id="648" r:id="rId28"/>
    <p:sldId id="688" r:id="rId29"/>
    <p:sldId id="649" r:id="rId30"/>
    <p:sldId id="650" r:id="rId31"/>
    <p:sldId id="657" r:id="rId32"/>
    <p:sldId id="635" r:id="rId33"/>
    <p:sldId id="350" r:id="rId34"/>
    <p:sldId id="663" r:id="rId35"/>
    <p:sldId id="689" r:id="rId36"/>
    <p:sldId id="662" r:id="rId37"/>
    <p:sldId id="664" r:id="rId38"/>
    <p:sldId id="690" r:id="rId39"/>
    <p:sldId id="651" r:id="rId40"/>
    <p:sldId id="665" r:id="rId41"/>
    <p:sldId id="691" r:id="rId42"/>
    <p:sldId id="399" r:id="rId43"/>
    <p:sldId id="652" r:id="rId44"/>
    <p:sldId id="401" r:id="rId45"/>
    <p:sldId id="666" r:id="rId46"/>
    <p:sldId id="692" r:id="rId47"/>
    <p:sldId id="704" r:id="rId48"/>
    <p:sldId id="707" r:id="rId49"/>
    <p:sldId id="301" r:id="rId50"/>
    <p:sldId id="667" r:id="rId51"/>
    <p:sldId id="693" r:id="rId52"/>
    <p:sldId id="653" r:id="rId53"/>
    <p:sldId id="694" r:id="rId54"/>
    <p:sldId id="654" r:id="rId55"/>
    <p:sldId id="695" r:id="rId56"/>
    <p:sldId id="655" r:id="rId57"/>
    <p:sldId id="656" r:id="rId58"/>
    <p:sldId id="305" r:id="rId59"/>
    <p:sldId id="364" r:id="rId60"/>
    <p:sldId id="696" r:id="rId61"/>
    <p:sldId id="669" r:id="rId62"/>
    <p:sldId id="670" r:id="rId63"/>
    <p:sldId id="287" r:id="rId64"/>
    <p:sldId id="674" r:id="rId65"/>
    <p:sldId id="335" r:id="rId66"/>
    <p:sldId id="658" r:id="rId67"/>
    <p:sldId id="296" r:id="rId68"/>
    <p:sldId id="677" r:id="rId69"/>
    <p:sldId id="388" r:id="rId70"/>
    <p:sldId id="671" r:id="rId71"/>
    <p:sldId id="697" r:id="rId72"/>
    <p:sldId id="660" r:id="rId73"/>
    <p:sldId id="358" r:id="rId74"/>
    <p:sldId id="366" r:id="rId75"/>
    <p:sldId id="278" r:id="rId76"/>
    <p:sldId id="355" r:id="rId77"/>
    <p:sldId id="372" r:id="rId78"/>
    <p:sldId id="675" r:id="rId79"/>
    <p:sldId id="628" r:id="rId80"/>
    <p:sldId id="673" r:id="rId81"/>
    <p:sldId id="679" r:id="rId82"/>
    <p:sldId id="680" r:id="rId83"/>
    <p:sldId id="262" r:id="rId84"/>
    <p:sldId id="367" r:id="rId85"/>
    <p:sldId id="672" r:id="rId86"/>
    <p:sldId id="645" r:id="rId87"/>
    <p:sldId id="304" r:id="rId88"/>
    <p:sldId id="668" r:id="rId89"/>
    <p:sldId id="279" r:id="rId90"/>
    <p:sldId id="356" r:id="rId91"/>
    <p:sldId id="698" r:id="rId92"/>
    <p:sldId id="281" r:id="rId93"/>
    <p:sldId id="699" r:id="rId94"/>
    <p:sldId id="283" r:id="rId95"/>
    <p:sldId id="368" r:id="rId96"/>
    <p:sldId id="700" r:id="rId97"/>
    <p:sldId id="288" r:id="rId98"/>
    <p:sldId id="676" r:id="rId99"/>
    <p:sldId id="678" r:id="rId100"/>
    <p:sldId id="331" r:id="rId101"/>
    <p:sldId id="333" r:id="rId102"/>
    <p:sldId id="298" r:id="rId103"/>
    <p:sldId id="681" r:id="rId104"/>
    <p:sldId id="378" r:id="rId105"/>
    <p:sldId id="682" r:id="rId106"/>
    <p:sldId id="310" r:id="rId107"/>
    <p:sldId id="638" r:id="rId108"/>
    <p:sldId id="273" r:id="rId109"/>
    <p:sldId id="381" r:id="rId110"/>
    <p:sldId id="701" r:id="rId111"/>
    <p:sldId id="702" r:id="rId112"/>
    <p:sldId id="703" r:id="rId113"/>
    <p:sldId id="264" r:id="rId114"/>
    <p:sldId id="261" r:id="rId115"/>
    <p:sldId id="265" r:id="rId116"/>
    <p:sldId id="639" r:id="rId117"/>
    <p:sldId id="640" r:id="rId118"/>
    <p:sldId id="683" r:id="rId119"/>
    <p:sldId id="708" r:id="rId120"/>
    <p:sldId id="295" r:id="rId1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velyne Jadoul" initials="EJ" lastIdx="1" clrIdx="0">
    <p:extLst>
      <p:ext uri="{19B8F6BF-5375-455C-9EA6-DF929625EA0E}">
        <p15:presenceInfo xmlns:p15="http://schemas.microsoft.com/office/powerpoint/2012/main" userId="ff11e57302800aca" providerId="Windows Live"/>
      </p:ext>
    </p:extLst>
  </p:cmAuthor>
  <p:cmAuthor id="2" name="CARLIER Maxence" initials="CM" lastIdx="1" clrIdx="1">
    <p:extLst>
      <p:ext uri="{19B8F6BF-5375-455C-9EA6-DF929625EA0E}">
        <p15:presenceInfo xmlns:p15="http://schemas.microsoft.com/office/powerpoint/2012/main" userId="S-1-5-21-2079131183-2372676786-2098476547-107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488623-8405-0548-AFDE-8EFE21078887}" v="1406" dt="2022-06-29T13:49:51.844"/>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2"/>
    <p:restoredTop sz="94720"/>
  </p:normalViewPr>
  <p:slideViewPr>
    <p:cSldViewPr snapToGrid="0" snapToObjects="1">
      <p:cViewPr varScale="1">
        <p:scale>
          <a:sx n="83" d="100"/>
          <a:sy n="83" d="100"/>
        </p:scale>
        <p:origin x="653" y="67"/>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67" d="100"/>
          <a:sy n="167" d="100"/>
        </p:scale>
        <p:origin x="5432" y="16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128"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129"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_rels/viewProps.xml.rels><?xml version="1.0" encoding="UTF-8" standalone="yes"?>
<Relationships xmlns="http://schemas.openxmlformats.org/package/2006/relationships"><Relationship Id="rId3" Type="http://schemas.openxmlformats.org/officeDocument/2006/relationships/slide" Target="slides/slide3.xml"/><Relationship Id="rId7" Type="http://schemas.openxmlformats.org/officeDocument/2006/relationships/slide" Target="slides/slide7.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6.xml"/><Relationship Id="rId5" Type="http://schemas.openxmlformats.org/officeDocument/2006/relationships/slide" Target="slides/slide5.xml"/><Relationship Id="rId4"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elyne Jadoul" userId="ff11e57302800aca" providerId="LiveId" clId="{CF488623-8405-0548-AFDE-8EFE21078887}"/>
    <pc:docChg chg="undo custSel addSld delSld modSld sldOrd">
      <pc:chgData name="Evelyne Jadoul" userId="ff11e57302800aca" providerId="LiveId" clId="{CF488623-8405-0548-AFDE-8EFE21078887}" dt="2022-06-29T13:49:51.836" v="8784"/>
      <pc:docMkLst>
        <pc:docMk/>
      </pc:docMkLst>
      <pc:sldChg chg="modSp mod">
        <pc:chgData name="Evelyne Jadoul" userId="ff11e57302800aca" providerId="LiveId" clId="{CF488623-8405-0548-AFDE-8EFE21078887}" dt="2022-06-21T09:51:34.142" v="867" actId="115"/>
        <pc:sldMkLst>
          <pc:docMk/>
          <pc:sldMk cId="1022718240" sldId="258"/>
        </pc:sldMkLst>
        <pc:spChg chg="mod">
          <ac:chgData name="Evelyne Jadoul" userId="ff11e57302800aca" providerId="LiveId" clId="{CF488623-8405-0548-AFDE-8EFE21078887}" dt="2022-06-21T09:51:34.142" v="867" actId="115"/>
          <ac:spMkLst>
            <pc:docMk/>
            <pc:sldMk cId="1022718240" sldId="258"/>
            <ac:spMk id="3" creationId="{0CCEC23C-F697-364A-B16F-B4D8318A7DE1}"/>
          </ac:spMkLst>
        </pc:spChg>
        <pc:spChg chg="mod">
          <ac:chgData name="Evelyne Jadoul" userId="ff11e57302800aca" providerId="LiveId" clId="{CF488623-8405-0548-AFDE-8EFE21078887}" dt="2022-06-21T08:53:47.294" v="239" actId="20577"/>
          <ac:spMkLst>
            <pc:docMk/>
            <pc:sldMk cId="1022718240" sldId="258"/>
            <ac:spMk id="4" creationId="{B185D936-8784-8144-A43E-33202DF36942}"/>
          </ac:spMkLst>
        </pc:spChg>
      </pc:sldChg>
      <pc:sldChg chg="modSp mod">
        <pc:chgData name="Evelyne Jadoul" userId="ff11e57302800aca" providerId="LiveId" clId="{CF488623-8405-0548-AFDE-8EFE21078887}" dt="2022-06-21T09:51:42.951" v="868" actId="115"/>
        <pc:sldMkLst>
          <pc:docMk/>
          <pc:sldMk cId="3543541734" sldId="259"/>
        </pc:sldMkLst>
        <pc:spChg chg="mod">
          <ac:chgData name="Evelyne Jadoul" userId="ff11e57302800aca" providerId="LiveId" clId="{CF488623-8405-0548-AFDE-8EFE21078887}" dt="2022-06-21T09:51:42.951" v="868" actId="115"/>
          <ac:spMkLst>
            <pc:docMk/>
            <pc:sldMk cId="3543541734" sldId="259"/>
            <ac:spMk id="3" creationId="{0CCEC23C-F697-364A-B16F-B4D8318A7DE1}"/>
          </ac:spMkLst>
        </pc:spChg>
        <pc:spChg chg="mod">
          <ac:chgData name="Evelyne Jadoul" userId="ff11e57302800aca" providerId="LiveId" clId="{CF488623-8405-0548-AFDE-8EFE21078887}" dt="2022-06-21T08:54:40.957" v="244" actId="122"/>
          <ac:spMkLst>
            <pc:docMk/>
            <pc:sldMk cId="3543541734" sldId="259"/>
            <ac:spMk id="4" creationId="{B185D936-8784-8144-A43E-33202DF36942}"/>
          </ac:spMkLst>
        </pc:spChg>
      </pc:sldChg>
      <pc:sldChg chg="modSp mod">
        <pc:chgData name="Evelyne Jadoul" userId="ff11e57302800aca" providerId="LiveId" clId="{CF488623-8405-0548-AFDE-8EFE21078887}" dt="2022-06-21T09:51:48.353" v="869" actId="115"/>
        <pc:sldMkLst>
          <pc:docMk/>
          <pc:sldMk cId="1898815025" sldId="260"/>
        </pc:sldMkLst>
        <pc:spChg chg="mod">
          <ac:chgData name="Evelyne Jadoul" userId="ff11e57302800aca" providerId="LiveId" clId="{CF488623-8405-0548-AFDE-8EFE21078887}" dt="2022-06-21T09:51:48.353" v="869" actId="115"/>
          <ac:spMkLst>
            <pc:docMk/>
            <pc:sldMk cId="1898815025" sldId="260"/>
            <ac:spMk id="3" creationId="{0CCEC23C-F697-364A-B16F-B4D8318A7DE1}"/>
          </ac:spMkLst>
        </pc:spChg>
        <pc:spChg chg="mod">
          <ac:chgData name="Evelyne Jadoul" userId="ff11e57302800aca" providerId="LiveId" clId="{CF488623-8405-0548-AFDE-8EFE21078887}" dt="2022-06-21T08:56:17.424" v="280" actId="20577"/>
          <ac:spMkLst>
            <pc:docMk/>
            <pc:sldMk cId="1898815025" sldId="260"/>
            <ac:spMk id="4" creationId="{B185D936-8784-8144-A43E-33202DF36942}"/>
          </ac:spMkLst>
        </pc:spChg>
        <pc:spChg chg="mod">
          <ac:chgData name="Evelyne Jadoul" userId="ff11e57302800aca" providerId="LiveId" clId="{CF488623-8405-0548-AFDE-8EFE21078887}" dt="2022-06-21T08:50:44.782" v="216" actId="1076"/>
          <ac:spMkLst>
            <pc:docMk/>
            <pc:sldMk cId="1898815025" sldId="260"/>
            <ac:spMk id="26" creationId="{8339F550-2490-DF47-9ADD-A30F8512B548}"/>
          </ac:spMkLst>
        </pc:spChg>
        <pc:spChg chg="mod">
          <ac:chgData name="Evelyne Jadoul" userId="ff11e57302800aca" providerId="LiveId" clId="{CF488623-8405-0548-AFDE-8EFE21078887}" dt="2022-06-21T08:50:50.137" v="217" actId="1076"/>
          <ac:spMkLst>
            <pc:docMk/>
            <pc:sldMk cId="1898815025" sldId="260"/>
            <ac:spMk id="28" creationId="{70FBEE7E-2A3C-644B-BECF-CAC8DF0351CD}"/>
          </ac:spMkLst>
        </pc:spChg>
      </pc:sldChg>
      <pc:sldChg chg="add">
        <pc:chgData name="Evelyne Jadoul" userId="ff11e57302800aca" providerId="LiveId" clId="{CF488623-8405-0548-AFDE-8EFE21078887}" dt="2022-06-29T13:49:32.233" v="8783"/>
        <pc:sldMkLst>
          <pc:docMk/>
          <pc:sldMk cId="1829134194" sldId="261"/>
        </pc:sldMkLst>
      </pc:sldChg>
      <pc:sldChg chg="modSp add mod ord">
        <pc:chgData name="Evelyne Jadoul" userId="ff11e57302800aca" providerId="LiveId" clId="{CF488623-8405-0548-AFDE-8EFE21078887}" dt="2022-06-28T13:07:17.313" v="3120" actId="20578"/>
        <pc:sldMkLst>
          <pc:docMk/>
          <pc:sldMk cId="2149685635" sldId="262"/>
        </pc:sldMkLst>
        <pc:spChg chg="mod">
          <ac:chgData name="Evelyne Jadoul" userId="ff11e57302800aca" providerId="LiveId" clId="{CF488623-8405-0548-AFDE-8EFE21078887}" dt="2022-06-28T09:32:08.361" v="2693" actId="12"/>
          <ac:spMkLst>
            <pc:docMk/>
            <pc:sldMk cId="2149685635" sldId="262"/>
            <ac:spMk id="3" creationId="{043EBA07-1FD7-8F49-9656-13CE14AB6DF5}"/>
          </ac:spMkLst>
        </pc:spChg>
      </pc:sldChg>
      <pc:sldChg chg="modSp mod">
        <pc:chgData name="Evelyne Jadoul" userId="ff11e57302800aca" providerId="LiveId" clId="{CF488623-8405-0548-AFDE-8EFE21078887}" dt="2022-06-28T10:13:49.488" v="3095" actId="20577"/>
        <pc:sldMkLst>
          <pc:docMk/>
          <pc:sldMk cId="3863389039" sldId="263"/>
        </pc:sldMkLst>
        <pc:spChg chg="mod">
          <ac:chgData name="Evelyne Jadoul" userId="ff11e57302800aca" providerId="LiveId" clId="{CF488623-8405-0548-AFDE-8EFE21078887}" dt="2022-06-28T10:13:49.488" v="3095" actId="20577"/>
          <ac:spMkLst>
            <pc:docMk/>
            <pc:sldMk cId="3863389039" sldId="263"/>
            <ac:spMk id="3" creationId="{0CCEC23C-F697-364A-B16F-B4D8318A7DE1}"/>
          </ac:spMkLst>
        </pc:spChg>
        <pc:spChg chg="mod">
          <ac:chgData name="Evelyne Jadoul" userId="ff11e57302800aca" providerId="LiveId" clId="{CF488623-8405-0548-AFDE-8EFE21078887}" dt="2022-06-21T08:56:07.624" v="267" actId="20577"/>
          <ac:spMkLst>
            <pc:docMk/>
            <pc:sldMk cId="3863389039" sldId="263"/>
            <ac:spMk id="4" creationId="{B185D936-8784-8144-A43E-33202DF36942}"/>
          </ac:spMkLst>
        </pc:spChg>
      </pc:sldChg>
      <pc:sldChg chg="add">
        <pc:chgData name="Evelyne Jadoul" userId="ff11e57302800aca" providerId="LiveId" clId="{CF488623-8405-0548-AFDE-8EFE21078887}" dt="2022-06-29T13:48:22.894" v="8782"/>
        <pc:sldMkLst>
          <pc:docMk/>
          <pc:sldMk cId="1558506966" sldId="264"/>
        </pc:sldMkLst>
      </pc:sldChg>
      <pc:sldChg chg="del">
        <pc:chgData name="Evelyne Jadoul" userId="ff11e57302800aca" providerId="LiveId" clId="{CF488623-8405-0548-AFDE-8EFE21078887}" dt="2022-06-21T08:12:32.429" v="0" actId="2696"/>
        <pc:sldMkLst>
          <pc:docMk/>
          <pc:sldMk cId="2693287631" sldId="264"/>
        </pc:sldMkLst>
      </pc:sldChg>
      <pc:sldChg chg="add">
        <pc:chgData name="Evelyne Jadoul" userId="ff11e57302800aca" providerId="LiveId" clId="{CF488623-8405-0548-AFDE-8EFE21078887}" dt="2022-06-29T13:49:51.836" v="8784"/>
        <pc:sldMkLst>
          <pc:docMk/>
          <pc:sldMk cId="542336116" sldId="265"/>
        </pc:sldMkLst>
      </pc:sldChg>
      <pc:sldChg chg="modSp add">
        <pc:chgData name="Evelyne Jadoul" userId="ff11e57302800aca" providerId="LiveId" clId="{CF488623-8405-0548-AFDE-8EFE21078887}" dt="2022-06-28T10:09:14.350" v="3086" actId="12"/>
        <pc:sldMkLst>
          <pc:docMk/>
          <pc:sldMk cId="3414937412" sldId="273"/>
        </pc:sldMkLst>
        <pc:spChg chg="mod">
          <ac:chgData name="Evelyne Jadoul" userId="ff11e57302800aca" providerId="LiveId" clId="{CF488623-8405-0548-AFDE-8EFE21078887}" dt="2022-06-28T10:09:14.350" v="3086" actId="12"/>
          <ac:spMkLst>
            <pc:docMk/>
            <pc:sldMk cId="3414937412" sldId="273"/>
            <ac:spMk id="3" creationId="{043EBA07-1FD7-8F49-9656-13CE14AB6DF5}"/>
          </ac:spMkLst>
        </pc:spChg>
      </pc:sldChg>
      <pc:sldChg chg="modSp add mod ord">
        <pc:chgData name="Evelyne Jadoul" userId="ff11e57302800aca" providerId="LiveId" clId="{CF488623-8405-0548-AFDE-8EFE21078887}" dt="2022-06-28T13:06:44.204" v="3118" actId="20578"/>
        <pc:sldMkLst>
          <pc:docMk/>
          <pc:sldMk cId="3384770548" sldId="278"/>
        </pc:sldMkLst>
        <pc:spChg chg="mod">
          <ac:chgData name="Evelyne Jadoul" userId="ff11e57302800aca" providerId="LiveId" clId="{CF488623-8405-0548-AFDE-8EFE21078887}" dt="2022-06-21T13:11:35.577" v="2645" actId="255"/>
          <ac:spMkLst>
            <pc:docMk/>
            <pc:sldMk cId="3384770548" sldId="278"/>
            <ac:spMk id="4" creationId="{BE89C86C-0F74-6640-A7F0-4E558B24F3FC}"/>
          </ac:spMkLst>
        </pc:spChg>
        <pc:picChg chg="mod">
          <ac:chgData name="Evelyne Jadoul" userId="ff11e57302800aca" providerId="LiveId" clId="{CF488623-8405-0548-AFDE-8EFE21078887}" dt="2022-06-21T13:11:00.931" v="2644" actId="1076"/>
          <ac:picMkLst>
            <pc:docMk/>
            <pc:sldMk cId="3384770548" sldId="278"/>
            <ac:picMk id="6" creationId="{5EA8335B-E8FA-004F-A986-0E3240215B68}"/>
          </ac:picMkLst>
        </pc:picChg>
      </pc:sldChg>
      <pc:sldChg chg="modSp add mod">
        <pc:chgData name="Evelyne Jadoul" userId="ff11e57302800aca" providerId="LiveId" clId="{CF488623-8405-0548-AFDE-8EFE21078887}" dt="2022-06-28T09:30:28.575" v="2683" actId="12"/>
        <pc:sldMkLst>
          <pc:docMk/>
          <pc:sldMk cId="1818877103" sldId="279"/>
        </pc:sldMkLst>
        <pc:spChg chg="mod">
          <ac:chgData name="Evelyne Jadoul" userId="ff11e57302800aca" providerId="LiveId" clId="{CF488623-8405-0548-AFDE-8EFE21078887}" dt="2022-06-28T09:30:28.575" v="2683" actId="12"/>
          <ac:spMkLst>
            <pc:docMk/>
            <pc:sldMk cId="1818877103" sldId="279"/>
            <ac:spMk id="4" creationId="{BE89C86C-0F74-6640-A7F0-4E558B24F3FC}"/>
          </ac:spMkLst>
        </pc:spChg>
      </pc:sldChg>
      <pc:sldChg chg="add">
        <pc:chgData name="Evelyne Jadoul" userId="ff11e57302800aca" providerId="LiveId" clId="{CF488623-8405-0548-AFDE-8EFE21078887}" dt="2022-06-28T09:31:36.523" v="2690"/>
        <pc:sldMkLst>
          <pc:docMk/>
          <pc:sldMk cId="1413139310" sldId="281"/>
        </pc:sldMkLst>
      </pc:sldChg>
      <pc:sldChg chg="modSp add mod">
        <pc:chgData name="Evelyne Jadoul" userId="ff11e57302800aca" providerId="LiveId" clId="{CF488623-8405-0548-AFDE-8EFE21078887}" dt="2022-06-28T09:36:11.552" v="2713" actId="1076"/>
        <pc:sldMkLst>
          <pc:docMk/>
          <pc:sldMk cId="3382878235" sldId="283"/>
        </pc:sldMkLst>
        <pc:spChg chg="mod">
          <ac:chgData name="Evelyne Jadoul" userId="ff11e57302800aca" providerId="LiveId" clId="{CF488623-8405-0548-AFDE-8EFE21078887}" dt="2022-06-28T09:34:48.304" v="2704" actId="12"/>
          <ac:spMkLst>
            <pc:docMk/>
            <pc:sldMk cId="3382878235" sldId="283"/>
            <ac:spMk id="3" creationId="{043EBA07-1FD7-8F49-9656-13CE14AB6DF5}"/>
          </ac:spMkLst>
        </pc:spChg>
        <pc:spChg chg="mod">
          <ac:chgData name="Evelyne Jadoul" userId="ff11e57302800aca" providerId="LiveId" clId="{CF488623-8405-0548-AFDE-8EFE21078887}" dt="2022-06-28T09:36:11.552" v="2713" actId="1076"/>
          <ac:spMkLst>
            <pc:docMk/>
            <pc:sldMk cId="3382878235" sldId="283"/>
            <ac:spMk id="9" creationId="{00000000-0000-0000-0000-000000000000}"/>
          </ac:spMkLst>
        </pc:spChg>
      </pc:sldChg>
      <pc:sldChg chg="modSp add mod ord">
        <pc:chgData name="Evelyne Jadoul" userId="ff11e57302800aca" providerId="LiveId" clId="{CF488623-8405-0548-AFDE-8EFE21078887}" dt="2022-06-29T12:57:04.961" v="7729" actId="20578"/>
        <pc:sldMkLst>
          <pc:docMk/>
          <pc:sldMk cId="2818788131" sldId="287"/>
        </pc:sldMkLst>
        <pc:spChg chg="mod">
          <ac:chgData name="Evelyne Jadoul" userId="ff11e57302800aca" providerId="LiveId" clId="{CF488623-8405-0548-AFDE-8EFE21078887}" dt="2022-06-28T09:39:02.351" v="2721" actId="12"/>
          <ac:spMkLst>
            <pc:docMk/>
            <pc:sldMk cId="2818788131" sldId="287"/>
            <ac:spMk id="4" creationId="{17B5BC5C-3D19-934F-AE59-CA8AD14579C9}"/>
          </ac:spMkLst>
        </pc:spChg>
      </pc:sldChg>
      <pc:sldChg chg="modSp add">
        <pc:chgData name="Evelyne Jadoul" userId="ff11e57302800aca" providerId="LiveId" clId="{CF488623-8405-0548-AFDE-8EFE21078887}" dt="2022-06-28T09:41:30.862" v="2735" actId="12"/>
        <pc:sldMkLst>
          <pc:docMk/>
          <pc:sldMk cId="1787566396" sldId="288"/>
        </pc:sldMkLst>
        <pc:spChg chg="mod">
          <ac:chgData name="Evelyne Jadoul" userId="ff11e57302800aca" providerId="LiveId" clId="{CF488623-8405-0548-AFDE-8EFE21078887}" dt="2022-06-28T09:41:30.862" v="2735" actId="12"/>
          <ac:spMkLst>
            <pc:docMk/>
            <pc:sldMk cId="1787566396" sldId="288"/>
            <ac:spMk id="4" creationId="{17B5BC5C-3D19-934F-AE59-CA8AD14579C9}"/>
          </ac:spMkLst>
        </pc:spChg>
      </pc:sldChg>
      <pc:sldChg chg="add">
        <pc:chgData name="Evelyne Jadoul" userId="ff11e57302800aca" providerId="LiveId" clId="{CF488623-8405-0548-AFDE-8EFE21078887}" dt="2022-06-28T10:12:30.402" v="3094"/>
        <pc:sldMkLst>
          <pc:docMk/>
          <pc:sldMk cId="1594103698" sldId="295"/>
        </pc:sldMkLst>
      </pc:sldChg>
      <pc:sldChg chg="modSp add del mod">
        <pc:chgData name="Evelyne Jadoul" userId="ff11e57302800aca" providerId="LiveId" clId="{CF488623-8405-0548-AFDE-8EFE21078887}" dt="2022-06-28T13:13:07.713" v="3138" actId="2696"/>
        <pc:sldMkLst>
          <pc:docMk/>
          <pc:sldMk cId="3102402589" sldId="296"/>
        </pc:sldMkLst>
        <pc:spChg chg="mod">
          <ac:chgData name="Evelyne Jadoul" userId="ff11e57302800aca" providerId="LiveId" clId="{CF488623-8405-0548-AFDE-8EFE21078887}" dt="2022-06-28T09:42:33.220" v="2744" actId="20577"/>
          <ac:spMkLst>
            <pc:docMk/>
            <pc:sldMk cId="3102402589" sldId="296"/>
            <ac:spMk id="8" creationId="{00000000-0000-0000-0000-000000000000}"/>
          </ac:spMkLst>
        </pc:spChg>
        <pc:spChg chg="mod">
          <ac:chgData name="Evelyne Jadoul" userId="ff11e57302800aca" providerId="LiveId" clId="{CF488623-8405-0548-AFDE-8EFE21078887}" dt="2022-06-28T09:42:36.920" v="2748" actId="20577"/>
          <ac:spMkLst>
            <pc:docMk/>
            <pc:sldMk cId="3102402589" sldId="296"/>
            <ac:spMk id="9" creationId="{00000000-0000-0000-0000-000000000000}"/>
          </ac:spMkLst>
        </pc:spChg>
        <pc:spChg chg="mod">
          <ac:chgData name="Evelyne Jadoul" userId="ff11e57302800aca" providerId="LiveId" clId="{CF488623-8405-0548-AFDE-8EFE21078887}" dt="2022-06-28T09:42:41.017" v="2752" actId="20577"/>
          <ac:spMkLst>
            <pc:docMk/>
            <pc:sldMk cId="3102402589" sldId="296"/>
            <ac:spMk id="10" creationId="{00000000-0000-0000-0000-000000000000}"/>
          </ac:spMkLst>
        </pc:spChg>
      </pc:sldChg>
      <pc:sldChg chg="add">
        <pc:chgData name="Evelyne Jadoul" userId="ff11e57302800aca" providerId="LiveId" clId="{CF488623-8405-0548-AFDE-8EFE21078887}" dt="2022-06-28T13:13:20.518" v="3139"/>
        <pc:sldMkLst>
          <pc:docMk/>
          <pc:sldMk cId="3215474137" sldId="296"/>
        </pc:sldMkLst>
      </pc:sldChg>
      <pc:sldChg chg="modSp add mod">
        <pc:chgData name="Evelyne Jadoul" userId="ff11e57302800aca" providerId="LiveId" clId="{CF488623-8405-0548-AFDE-8EFE21078887}" dt="2022-06-28T09:48:26.484" v="2802" actId="20577"/>
        <pc:sldMkLst>
          <pc:docMk/>
          <pc:sldMk cId="3632788812" sldId="298"/>
        </pc:sldMkLst>
        <pc:spChg chg="mod">
          <ac:chgData name="Evelyne Jadoul" userId="ff11e57302800aca" providerId="LiveId" clId="{CF488623-8405-0548-AFDE-8EFE21078887}" dt="2022-06-28T09:48:18.424" v="2794" actId="20577"/>
          <ac:spMkLst>
            <pc:docMk/>
            <pc:sldMk cId="3632788812" sldId="298"/>
            <ac:spMk id="2" creationId="{00000000-0000-0000-0000-000000000000}"/>
          </ac:spMkLst>
        </pc:spChg>
        <pc:spChg chg="mod">
          <ac:chgData name="Evelyne Jadoul" userId="ff11e57302800aca" providerId="LiveId" clId="{CF488623-8405-0548-AFDE-8EFE21078887}" dt="2022-06-28T09:48:22.580" v="2798" actId="20577"/>
          <ac:spMkLst>
            <pc:docMk/>
            <pc:sldMk cId="3632788812" sldId="298"/>
            <ac:spMk id="3" creationId="{00000000-0000-0000-0000-000000000000}"/>
          </ac:spMkLst>
        </pc:spChg>
        <pc:spChg chg="mod">
          <ac:chgData name="Evelyne Jadoul" userId="ff11e57302800aca" providerId="LiveId" clId="{CF488623-8405-0548-AFDE-8EFE21078887}" dt="2022-06-28T09:48:26.484" v="2802" actId="20577"/>
          <ac:spMkLst>
            <pc:docMk/>
            <pc:sldMk cId="3632788812" sldId="298"/>
            <ac:spMk id="7" creationId="{00000000-0000-0000-0000-000000000000}"/>
          </ac:spMkLst>
        </pc:spChg>
      </pc:sldChg>
      <pc:sldChg chg="modSp add mod">
        <pc:chgData name="Evelyne Jadoul" userId="ff11e57302800aca" providerId="LiveId" clId="{CF488623-8405-0548-AFDE-8EFE21078887}" dt="2022-06-28T13:01:44.499" v="3101" actId="113"/>
        <pc:sldMkLst>
          <pc:docMk/>
          <pc:sldMk cId="1220295196" sldId="301"/>
        </pc:sldMkLst>
        <pc:spChg chg="mod">
          <ac:chgData name="Evelyne Jadoul" userId="ff11e57302800aca" providerId="LiveId" clId="{CF488623-8405-0548-AFDE-8EFE21078887}" dt="2022-06-21T12:10:56.023" v="2031" actId="5793"/>
          <ac:spMkLst>
            <pc:docMk/>
            <pc:sldMk cId="1220295196" sldId="301"/>
            <ac:spMk id="3" creationId="{00000000-0000-0000-0000-000000000000}"/>
          </ac:spMkLst>
        </pc:spChg>
        <pc:spChg chg="mod">
          <ac:chgData name="Evelyne Jadoul" userId="ff11e57302800aca" providerId="LiveId" clId="{CF488623-8405-0548-AFDE-8EFE21078887}" dt="2022-06-28T13:01:44.499" v="3101" actId="113"/>
          <ac:spMkLst>
            <pc:docMk/>
            <pc:sldMk cId="1220295196" sldId="301"/>
            <ac:spMk id="9" creationId="{00000000-0000-0000-0000-000000000000}"/>
          </ac:spMkLst>
        </pc:spChg>
      </pc:sldChg>
      <pc:sldChg chg="addSp delSp modSp add mod">
        <pc:chgData name="Evelyne Jadoul" userId="ff11e57302800aca" providerId="LiveId" clId="{CF488623-8405-0548-AFDE-8EFE21078887}" dt="2022-06-21T12:16:32.590" v="2180" actId="1076"/>
        <pc:sldMkLst>
          <pc:docMk/>
          <pc:sldMk cId="2651384046" sldId="304"/>
        </pc:sldMkLst>
        <pc:spChg chg="mod">
          <ac:chgData name="Evelyne Jadoul" userId="ff11e57302800aca" providerId="LiveId" clId="{CF488623-8405-0548-AFDE-8EFE21078887}" dt="2022-06-21T12:15:39.198" v="2171" actId="207"/>
          <ac:spMkLst>
            <pc:docMk/>
            <pc:sldMk cId="2651384046" sldId="304"/>
            <ac:spMk id="3" creationId="{00000000-0000-0000-0000-000000000000}"/>
          </ac:spMkLst>
        </pc:spChg>
        <pc:spChg chg="mod">
          <ac:chgData name="Evelyne Jadoul" userId="ff11e57302800aca" providerId="LiveId" clId="{CF488623-8405-0548-AFDE-8EFE21078887}" dt="2022-06-21T12:13:48.849" v="2053" actId="1076"/>
          <ac:spMkLst>
            <pc:docMk/>
            <pc:sldMk cId="2651384046" sldId="304"/>
            <ac:spMk id="7" creationId="{00000000-0000-0000-0000-000000000000}"/>
          </ac:spMkLst>
        </pc:spChg>
        <pc:picChg chg="del">
          <ac:chgData name="Evelyne Jadoul" userId="ff11e57302800aca" providerId="LiveId" clId="{CF488623-8405-0548-AFDE-8EFE21078887}" dt="2022-06-21T12:15:31.389" v="2170" actId="478"/>
          <ac:picMkLst>
            <pc:docMk/>
            <pc:sldMk cId="2651384046" sldId="304"/>
            <ac:picMk id="6" creationId="{79A513D7-2B73-4C4C-8FF1-7F2772BC14A7}"/>
          </ac:picMkLst>
        </pc:picChg>
        <pc:picChg chg="add del mod">
          <ac:chgData name="Evelyne Jadoul" userId="ff11e57302800aca" providerId="LiveId" clId="{CF488623-8405-0548-AFDE-8EFE21078887}" dt="2022-06-21T12:15:16.573" v="2167" actId="478"/>
          <ac:picMkLst>
            <pc:docMk/>
            <pc:sldMk cId="2651384046" sldId="304"/>
            <ac:picMk id="8" creationId="{0C308662-43D9-9D49-9D5C-98DA88663225}"/>
          </ac:picMkLst>
        </pc:picChg>
        <pc:picChg chg="add mod">
          <ac:chgData name="Evelyne Jadoul" userId="ff11e57302800aca" providerId="LiveId" clId="{CF488623-8405-0548-AFDE-8EFE21078887}" dt="2022-06-21T12:16:27.988" v="2178" actId="1076"/>
          <ac:picMkLst>
            <pc:docMk/>
            <pc:sldMk cId="2651384046" sldId="304"/>
            <ac:picMk id="10" creationId="{4F60C923-4588-D349-84BB-BEA561D74108}"/>
          </ac:picMkLst>
        </pc:picChg>
        <pc:picChg chg="del">
          <ac:chgData name="Evelyne Jadoul" userId="ff11e57302800aca" providerId="LiveId" clId="{CF488623-8405-0548-AFDE-8EFE21078887}" dt="2022-06-21T12:14:26.771" v="2161" actId="478"/>
          <ac:picMkLst>
            <pc:docMk/>
            <pc:sldMk cId="2651384046" sldId="304"/>
            <ac:picMk id="11" creationId="{00000000-0000-0000-0000-000000000000}"/>
          </ac:picMkLst>
        </pc:picChg>
        <pc:picChg chg="add mod">
          <ac:chgData name="Evelyne Jadoul" userId="ff11e57302800aca" providerId="LiveId" clId="{CF488623-8405-0548-AFDE-8EFE21078887}" dt="2022-06-21T12:16:32.590" v="2180" actId="1076"/>
          <ac:picMkLst>
            <pc:docMk/>
            <pc:sldMk cId="2651384046" sldId="304"/>
            <ac:picMk id="13" creationId="{18DAD3A3-4BA1-2147-9B93-45B184979B8E}"/>
          </ac:picMkLst>
        </pc:picChg>
      </pc:sldChg>
      <pc:sldChg chg="add ord modNotesTx">
        <pc:chgData name="Evelyne Jadoul" userId="ff11e57302800aca" providerId="LiveId" clId="{CF488623-8405-0548-AFDE-8EFE21078887}" dt="2022-06-28T13:05:22.737" v="3107" actId="20578"/>
        <pc:sldMkLst>
          <pc:docMk/>
          <pc:sldMk cId="4000930702" sldId="305"/>
        </pc:sldMkLst>
      </pc:sldChg>
      <pc:sldChg chg="modSp add mod">
        <pc:chgData name="Evelyne Jadoul" userId="ff11e57302800aca" providerId="LiveId" clId="{CF488623-8405-0548-AFDE-8EFE21078887}" dt="2022-06-21T12:56:40.547" v="2504" actId="14100"/>
        <pc:sldMkLst>
          <pc:docMk/>
          <pc:sldMk cId="1872811664" sldId="306"/>
        </pc:sldMkLst>
        <pc:spChg chg="mod">
          <ac:chgData name="Evelyne Jadoul" userId="ff11e57302800aca" providerId="LiveId" clId="{CF488623-8405-0548-AFDE-8EFE21078887}" dt="2022-06-21T12:56:40.547" v="2504" actId="14100"/>
          <ac:spMkLst>
            <pc:docMk/>
            <pc:sldMk cId="1872811664" sldId="306"/>
            <ac:spMk id="6" creationId="{4247DE7C-0D8A-4C83-A304-89207082E79A}"/>
          </ac:spMkLst>
        </pc:spChg>
      </pc:sldChg>
      <pc:sldChg chg="addSp modSp add mod">
        <pc:chgData name="Evelyne Jadoul" userId="ff11e57302800aca" providerId="LiveId" clId="{CF488623-8405-0548-AFDE-8EFE21078887}" dt="2022-06-21T11:53:32.753" v="1900" actId="1076"/>
        <pc:sldMkLst>
          <pc:docMk/>
          <pc:sldMk cId="1050751688" sldId="307"/>
        </pc:sldMkLst>
        <pc:spChg chg="mod">
          <ac:chgData name="Evelyne Jadoul" userId="ff11e57302800aca" providerId="LiveId" clId="{CF488623-8405-0548-AFDE-8EFE21078887}" dt="2022-06-21T11:53:32.753" v="1900" actId="1076"/>
          <ac:spMkLst>
            <pc:docMk/>
            <pc:sldMk cId="1050751688" sldId="307"/>
            <ac:spMk id="3" creationId="{00000000-0000-0000-0000-000000000000}"/>
          </ac:spMkLst>
        </pc:spChg>
        <pc:spChg chg="mod">
          <ac:chgData name="Evelyne Jadoul" userId="ff11e57302800aca" providerId="LiveId" clId="{CF488623-8405-0548-AFDE-8EFE21078887}" dt="2022-06-21T11:46:58.397" v="1866" actId="207"/>
          <ac:spMkLst>
            <pc:docMk/>
            <pc:sldMk cId="1050751688" sldId="307"/>
            <ac:spMk id="7" creationId="{00000000-0000-0000-0000-000000000000}"/>
          </ac:spMkLst>
        </pc:spChg>
        <pc:spChg chg="mod">
          <ac:chgData name="Evelyne Jadoul" userId="ff11e57302800aca" providerId="LiveId" clId="{CF488623-8405-0548-AFDE-8EFE21078887}" dt="2022-06-21T11:53:27.724" v="1899" actId="1076"/>
          <ac:spMkLst>
            <pc:docMk/>
            <pc:sldMk cId="1050751688" sldId="307"/>
            <ac:spMk id="8" creationId="{00000000-0000-0000-0000-000000000000}"/>
          </ac:spMkLst>
        </pc:spChg>
        <pc:picChg chg="add mod">
          <ac:chgData name="Evelyne Jadoul" userId="ff11e57302800aca" providerId="LiveId" clId="{CF488623-8405-0548-AFDE-8EFE21078887}" dt="2022-06-21T11:53:20.926" v="1898"/>
          <ac:picMkLst>
            <pc:docMk/>
            <pc:sldMk cId="1050751688" sldId="307"/>
            <ac:picMk id="11" creationId="{45927354-86D9-CC48-9C8D-D6882EE7B6F3}"/>
          </ac:picMkLst>
        </pc:picChg>
      </pc:sldChg>
      <pc:sldChg chg="addSp delSp modSp add mod">
        <pc:chgData name="Evelyne Jadoul" userId="ff11e57302800aca" providerId="LiveId" clId="{CF488623-8405-0548-AFDE-8EFE21078887}" dt="2022-06-21T12:07:01.260" v="1984" actId="5793"/>
        <pc:sldMkLst>
          <pc:docMk/>
          <pc:sldMk cId="3300958161" sldId="309"/>
        </pc:sldMkLst>
        <pc:spChg chg="add del mod">
          <ac:chgData name="Evelyne Jadoul" userId="ff11e57302800aca" providerId="LiveId" clId="{CF488623-8405-0548-AFDE-8EFE21078887}" dt="2022-06-21T08:18:25.068" v="95"/>
          <ac:spMkLst>
            <pc:docMk/>
            <pc:sldMk cId="3300958161" sldId="309"/>
            <ac:spMk id="3" creationId="{E16051C2-065F-E34F-B4C2-4D545F63960A}"/>
          </ac:spMkLst>
        </pc:spChg>
        <pc:spChg chg="add del mod">
          <ac:chgData name="Evelyne Jadoul" userId="ff11e57302800aca" providerId="LiveId" clId="{CF488623-8405-0548-AFDE-8EFE21078887}" dt="2022-06-21T08:29:43.642" v="165"/>
          <ac:spMkLst>
            <pc:docMk/>
            <pc:sldMk cId="3300958161" sldId="309"/>
            <ac:spMk id="6" creationId="{0C6AE5C2-41AC-384E-A2CA-70EC67B9112D}"/>
          </ac:spMkLst>
        </pc:spChg>
        <pc:spChg chg="mod">
          <ac:chgData name="Evelyne Jadoul" userId="ff11e57302800aca" providerId="LiveId" clId="{CF488623-8405-0548-AFDE-8EFE21078887}" dt="2022-06-21T09:52:03.510" v="871" actId="115"/>
          <ac:spMkLst>
            <pc:docMk/>
            <pc:sldMk cId="3300958161" sldId="309"/>
            <ac:spMk id="7" creationId="{00000000-0000-0000-0000-000000000000}"/>
          </ac:spMkLst>
        </pc:spChg>
        <pc:spChg chg="mod">
          <ac:chgData name="Evelyne Jadoul" userId="ff11e57302800aca" providerId="LiveId" clId="{CF488623-8405-0548-AFDE-8EFE21078887}" dt="2022-06-21T12:07:01.260" v="1984" actId="5793"/>
          <ac:spMkLst>
            <pc:docMk/>
            <pc:sldMk cId="3300958161" sldId="309"/>
            <ac:spMk id="16" creationId="{00000000-0000-0000-0000-000000000000}"/>
          </ac:spMkLst>
        </pc:spChg>
        <pc:spChg chg="mod">
          <ac:chgData name="Evelyne Jadoul" userId="ff11e57302800aca" providerId="LiveId" clId="{CF488623-8405-0548-AFDE-8EFE21078887}" dt="2022-06-21T08:30:50.695" v="179" actId="1076"/>
          <ac:spMkLst>
            <pc:docMk/>
            <pc:sldMk cId="3300958161" sldId="309"/>
            <ac:spMk id="20" creationId="{00000000-0000-0000-0000-000000000000}"/>
          </ac:spMkLst>
        </pc:spChg>
        <pc:spChg chg="mod">
          <ac:chgData name="Evelyne Jadoul" userId="ff11e57302800aca" providerId="LiveId" clId="{CF488623-8405-0548-AFDE-8EFE21078887}" dt="2022-06-21T08:31:33.839" v="187" actId="1076"/>
          <ac:spMkLst>
            <pc:docMk/>
            <pc:sldMk cId="3300958161" sldId="309"/>
            <ac:spMk id="21" creationId="{00000000-0000-0000-0000-000000000000}"/>
          </ac:spMkLst>
        </pc:spChg>
        <pc:spChg chg="mod">
          <ac:chgData name="Evelyne Jadoul" userId="ff11e57302800aca" providerId="LiveId" clId="{CF488623-8405-0548-AFDE-8EFE21078887}" dt="2022-06-21T08:32:00.615" v="193" actId="1076"/>
          <ac:spMkLst>
            <pc:docMk/>
            <pc:sldMk cId="3300958161" sldId="309"/>
            <ac:spMk id="22" creationId="{00000000-0000-0000-0000-000000000000}"/>
          </ac:spMkLst>
        </pc:spChg>
        <pc:spChg chg="mod">
          <ac:chgData name="Evelyne Jadoul" userId="ff11e57302800aca" providerId="LiveId" clId="{CF488623-8405-0548-AFDE-8EFE21078887}" dt="2022-06-21T08:30:37.352" v="175" actId="1076"/>
          <ac:spMkLst>
            <pc:docMk/>
            <pc:sldMk cId="3300958161" sldId="309"/>
            <ac:spMk id="23" creationId="{00000000-0000-0000-0000-000000000000}"/>
          </ac:spMkLst>
        </pc:spChg>
        <pc:spChg chg="mod">
          <ac:chgData name="Evelyne Jadoul" userId="ff11e57302800aca" providerId="LiveId" clId="{CF488623-8405-0548-AFDE-8EFE21078887}" dt="2022-06-21T08:31:08.121" v="183" actId="1076"/>
          <ac:spMkLst>
            <pc:docMk/>
            <pc:sldMk cId="3300958161" sldId="309"/>
            <ac:spMk id="28" creationId="{00000000-0000-0000-0000-000000000000}"/>
          </ac:spMkLst>
        </pc:spChg>
        <pc:spChg chg="mod">
          <ac:chgData name="Evelyne Jadoul" userId="ff11e57302800aca" providerId="LiveId" clId="{CF488623-8405-0548-AFDE-8EFE21078887}" dt="2022-06-21T08:31:14.770" v="184" actId="1076"/>
          <ac:spMkLst>
            <pc:docMk/>
            <pc:sldMk cId="3300958161" sldId="309"/>
            <ac:spMk id="29" creationId="{00000000-0000-0000-0000-000000000000}"/>
          </ac:spMkLst>
        </pc:spChg>
        <pc:spChg chg="mod">
          <ac:chgData name="Evelyne Jadoul" userId="ff11e57302800aca" providerId="LiveId" clId="{CF488623-8405-0548-AFDE-8EFE21078887}" dt="2022-06-21T08:31:52.008" v="192" actId="1076"/>
          <ac:spMkLst>
            <pc:docMk/>
            <pc:sldMk cId="3300958161" sldId="309"/>
            <ac:spMk id="30" creationId="{00000000-0000-0000-0000-000000000000}"/>
          </ac:spMkLst>
        </pc:spChg>
        <pc:spChg chg="mod">
          <ac:chgData name="Evelyne Jadoul" userId="ff11e57302800aca" providerId="LiveId" clId="{CF488623-8405-0548-AFDE-8EFE21078887}" dt="2022-06-21T08:31:40.139" v="189" actId="1076"/>
          <ac:spMkLst>
            <pc:docMk/>
            <pc:sldMk cId="3300958161" sldId="309"/>
            <ac:spMk id="31" creationId="{00000000-0000-0000-0000-000000000000}"/>
          </ac:spMkLst>
        </pc:spChg>
        <pc:picChg chg="mod">
          <ac:chgData name="Evelyne Jadoul" userId="ff11e57302800aca" providerId="LiveId" clId="{CF488623-8405-0548-AFDE-8EFE21078887}" dt="2022-06-21T08:31:01.056" v="181" actId="1076"/>
          <ac:picMkLst>
            <pc:docMk/>
            <pc:sldMk cId="3300958161" sldId="309"/>
            <ac:picMk id="9" creationId="{00000000-0000-0000-0000-000000000000}"/>
          </ac:picMkLst>
        </pc:picChg>
        <pc:picChg chg="del">
          <ac:chgData name="Evelyne Jadoul" userId="ff11e57302800aca" providerId="LiveId" clId="{CF488623-8405-0548-AFDE-8EFE21078887}" dt="2022-06-21T08:15:08.761" v="2" actId="478"/>
          <ac:picMkLst>
            <pc:docMk/>
            <pc:sldMk cId="3300958161" sldId="309"/>
            <ac:picMk id="17" creationId="{00000000-0000-0000-0000-000000000000}"/>
          </ac:picMkLst>
        </pc:picChg>
        <pc:picChg chg="del">
          <ac:chgData name="Evelyne Jadoul" userId="ff11e57302800aca" providerId="LiveId" clId="{CF488623-8405-0548-AFDE-8EFE21078887}" dt="2022-06-21T08:24:46.364" v="128" actId="478"/>
          <ac:picMkLst>
            <pc:docMk/>
            <pc:sldMk cId="3300958161" sldId="309"/>
            <ac:picMk id="18" creationId="{00000000-0000-0000-0000-000000000000}"/>
          </ac:picMkLst>
        </pc:picChg>
        <pc:picChg chg="del">
          <ac:chgData name="Evelyne Jadoul" userId="ff11e57302800aca" providerId="LiveId" clId="{CF488623-8405-0548-AFDE-8EFE21078887}" dt="2022-06-21T08:27:55.934" v="143" actId="478"/>
          <ac:picMkLst>
            <pc:docMk/>
            <pc:sldMk cId="3300958161" sldId="309"/>
            <ac:picMk id="19" creationId="{00000000-0000-0000-0000-000000000000}"/>
          </ac:picMkLst>
        </pc:picChg>
        <pc:picChg chg="add mod">
          <ac:chgData name="Evelyne Jadoul" userId="ff11e57302800aca" providerId="LiveId" clId="{CF488623-8405-0548-AFDE-8EFE21078887}" dt="2022-06-21T08:31:43.221" v="190" actId="1076"/>
          <ac:picMkLst>
            <pc:docMk/>
            <pc:sldMk cId="3300958161" sldId="309"/>
            <ac:picMk id="24" creationId="{8584467F-3E69-664A-A6FC-D1CE49FF05F5}"/>
          </ac:picMkLst>
        </pc:picChg>
        <pc:picChg chg="add mod">
          <ac:chgData name="Evelyne Jadoul" userId="ff11e57302800aca" providerId="LiveId" clId="{CF488623-8405-0548-AFDE-8EFE21078887}" dt="2022-06-21T08:31:03.799" v="182" actId="1076"/>
          <ac:picMkLst>
            <pc:docMk/>
            <pc:sldMk cId="3300958161" sldId="309"/>
            <ac:picMk id="25" creationId="{1B1545E7-4FF3-344B-9832-2AEA476969C0}"/>
          </ac:picMkLst>
        </pc:picChg>
        <pc:picChg chg="add mod">
          <ac:chgData name="Evelyne Jadoul" userId="ff11e57302800aca" providerId="LiveId" clId="{CF488623-8405-0548-AFDE-8EFE21078887}" dt="2022-06-21T08:31:49.720" v="191" actId="1076"/>
          <ac:picMkLst>
            <pc:docMk/>
            <pc:sldMk cId="3300958161" sldId="309"/>
            <ac:picMk id="1026" creationId="{436918B8-589B-954D-9509-6EA13695083A}"/>
          </ac:picMkLst>
        </pc:picChg>
      </pc:sldChg>
      <pc:sldChg chg="addSp modSp add mod">
        <pc:chgData name="Evelyne Jadoul" userId="ff11e57302800aca" providerId="LiveId" clId="{CF488623-8405-0548-AFDE-8EFE21078887}" dt="2022-06-28T10:07:50.127" v="3061" actId="1076"/>
        <pc:sldMkLst>
          <pc:docMk/>
          <pc:sldMk cId="2101120714" sldId="310"/>
        </pc:sldMkLst>
        <pc:spChg chg="add mod">
          <ac:chgData name="Evelyne Jadoul" userId="ff11e57302800aca" providerId="LiveId" clId="{CF488623-8405-0548-AFDE-8EFE21078887}" dt="2022-06-28T10:07:50.127" v="3061" actId="1076"/>
          <ac:spMkLst>
            <pc:docMk/>
            <pc:sldMk cId="2101120714" sldId="310"/>
            <ac:spMk id="14" creationId="{6845880D-6B4E-1A42-8A9B-A112EB7BB6EC}"/>
          </ac:spMkLst>
        </pc:spChg>
        <pc:spChg chg="mod">
          <ac:chgData name="Evelyne Jadoul" userId="ff11e57302800aca" providerId="LiveId" clId="{CF488623-8405-0548-AFDE-8EFE21078887}" dt="2022-06-28T10:07:27.678" v="3059" actId="20577"/>
          <ac:spMkLst>
            <pc:docMk/>
            <pc:sldMk cId="2101120714" sldId="310"/>
            <ac:spMk id="16" creationId="{00000000-0000-0000-0000-000000000000}"/>
          </ac:spMkLst>
        </pc:spChg>
      </pc:sldChg>
      <pc:sldChg chg="addSp delSp modSp add mod">
        <pc:chgData name="Evelyne Jadoul" userId="ff11e57302800aca" providerId="LiveId" clId="{CF488623-8405-0548-AFDE-8EFE21078887}" dt="2022-06-28T13:54:05.182" v="4571" actId="20577"/>
        <pc:sldMkLst>
          <pc:docMk/>
          <pc:sldMk cId="3302571039" sldId="314"/>
        </pc:sldMkLst>
        <pc:spChg chg="add mod">
          <ac:chgData name="Evelyne Jadoul" userId="ff11e57302800aca" providerId="LiveId" clId="{CF488623-8405-0548-AFDE-8EFE21078887}" dt="2022-06-21T09:54:01.711" v="882" actId="113"/>
          <ac:spMkLst>
            <pc:docMk/>
            <pc:sldMk cId="3302571039" sldId="314"/>
            <ac:spMk id="3" creationId="{4EA5C9A7-CB86-F44F-B34B-E34567AAD889}"/>
          </ac:spMkLst>
        </pc:spChg>
        <pc:spChg chg="mod">
          <ac:chgData name="Evelyne Jadoul" userId="ff11e57302800aca" providerId="LiveId" clId="{CF488623-8405-0548-AFDE-8EFE21078887}" dt="2022-06-21T09:48:26.584" v="795"/>
          <ac:spMkLst>
            <pc:docMk/>
            <pc:sldMk cId="3302571039" sldId="314"/>
            <ac:spMk id="6" creationId="{7B3B6012-B744-4499-854F-F8523512433F}"/>
          </ac:spMkLst>
        </pc:spChg>
        <pc:spChg chg="mod">
          <ac:chgData name="Evelyne Jadoul" userId="ff11e57302800aca" providerId="LiveId" clId="{CF488623-8405-0548-AFDE-8EFE21078887}" dt="2022-06-21T09:55:14.216" v="896" actId="1076"/>
          <ac:spMkLst>
            <pc:docMk/>
            <pc:sldMk cId="3302571039" sldId="314"/>
            <ac:spMk id="8" creationId="{E129E8CB-CE77-498C-A669-D352B87B6BBE}"/>
          </ac:spMkLst>
        </pc:spChg>
        <pc:spChg chg="mod">
          <ac:chgData name="Evelyne Jadoul" userId="ff11e57302800aca" providerId="LiveId" clId="{CF488623-8405-0548-AFDE-8EFE21078887}" dt="2022-06-21T09:55:19.020" v="897" actId="1076"/>
          <ac:spMkLst>
            <pc:docMk/>
            <pc:sldMk cId="3302571039" sldId="314"/>
            <ac:spMk id="9" creationId="{AE9EAB71-73EE-41B4-9162-7501097BCFA2}"/>
          </ac:spMkLst>
        </pc:spChg>
        <pc:spChg chg="mod">
          <ac:chgData name="Evelyne Jadoul" userId="ff11e57302800aca" providerId="LiveId" clId="{CF488623-8405-0548-AFDE-8EFE21078887}" dt="2022-06-21T09:54:39.668" v="890" actId="1076"/>
          <ac:spMkLst>
            <pc:docMk/>
            <pc:sldMk cId="3302571039" sldId="314"/>
            <ac:spMk id="10" creationId="{C5C09131-484D-4A45-BED1-15D9A01BE6FB}"/>
          </ac:spMkLst>
        </pc:spChg>
        <pc:spChg chg="mod">
          <ac:chgData name="Evelyne Jadoul" userId="ff11e57302800aca" providerId="LiveId" clId="{CF488623-8405-0548-AFDE-8EFE21078887}" dt="2022-06-21T09:54:29.733" v="887" actId="1076"/>
          <ac:spMkLst>
            <pc:docMk/>
            <pc:sldMk cId="3302571039" sldId="314"/>
            <ac:spMk id="11" creationId="{8369E0D1-1E77-494C-880A-9FE62D9FB4B0}"/>
          </ac:spMkLst>
        </pc:spChg>
        <pc:spChg chg="mod">
          <ac:chgData name="Evelyne Jadoul" userId="ff11e57302800aca" providerId="LiveId" clId="{CF488623-8405-0548-AFDE-8EFE21078887}" dt="2022-06-21T09:50:29.385" v="861" actId="1076"/>
          <ac:spMkLst>
            <pc:docMk/>
            <pc:sldMk cId="3302571039" sldId="314"/>
            <ac:spMk id="12" creationId="{CC4D6C8C-74F0-4B39-AD47-DDA6937A0643}"/>
          </ac:spMkLst>
        </pc:spChg>
        <pc:spChg chg="mod">
          <ac:chgData name="Evelyne Jadoul" userId="ff11e57302800aca" providerId="LiveId" clId="{CF488623-8405-0548-AFDE-8EFE21078887}" dt="2022-06-21T09:55:09.064" v="895" actId="1076"/>
          <ac:spMkLst>
            <pc:docMk/>
            <pc:sldMk cId="3302571039" sldId="314"/>
            <ac:spMk id="13" creationId="{08FF6B01-CB39-4EB4-A0E9-904FC9BD89DF}"/>
          </ac:spMkLst>
        </pc:spChg>
        <pc:spChg chg="mod">
          <ac:chgData name="Evelyne Jadoul" userId="ff11e57302800aca" providerId="LiveId" clId="{CF488623-8405-0548-AFDE-8EFE21078887}" dt="2022-06-21T09:55:35.591" v="898" actId="1076"/>
          <ac:spMkLst>
            <pc:docMk/>
            <pc:sldMk cId="3302571039" sldId="314"/>
            <ac:spMk id="14" creationId="{6A121A92-C8A6-4CBB-9F0E-798B488E45C6}"/>
          </ac:spMkLst>
        </pc:spChg>
        <pc:spChg chg="mod">
          <ac:chgData name="Evelyne Jadoul" userId="ff11e57302800aca" providerId="LiveId" clId="{CF488623-8405-0548-AFDE-8EFE21078887}" dt="2022-06-28T13:54:05.182" v="4571" actId="20577"/>
          <ac:spMkLst>
            <pc:docMk/>
            <pc:sldMk cId="3302571039" sldId="314"/>
            <ac:spMk id="15" creationId="{D312FE6F-9556-4276-8661-57795D36DFE3}"/>
          </ac:spMkLst>
        </pc:spChg>
        <pc:picChg chg="mod">
          <ac:chgData name="Evelyne Jadoul" userId="ff11e57302800aca" providerId="LiveId" clId="{CF488623-8405-0548-AFDE-8EFE21078887}" dt="2022-06-21T09:54:58.951" v="894" actId="1076"/>
          <ac:picMkLst>
            <pc:docMk/>
            <pc:sldMk cId="3302571039" sldId="314"/>
            <ac:picMk id="18" creationId="{46C18BF2-49F5-454F-BBEA-FA720C805176}"/>
          </ac:picMkLst>
        </pc:picChg>
        <pc:picChg chg="del">
          <ac:chgData name="Evelyne Jadoul" userId="ff11e57302800aca" providerId="LiveId" clId="{CF488623-8405-0548-AFDE-8EFE21078887}" dt="2022-06-21T09:53:50.764" v="881" actId="478"/>
          <ac:picMkLst>
            <pc:docMk/>
            <pc:sldMk cId="3302571039" sldId="314"/>
            <ac:picMk id="20" creationId="{EAE99FA2-9021-4796-A578-1086A0656272}"/>
          </ac:picMkLst>
        </pc:picChg>
        <pc:picChg chg="mod">
          <ac:chgData name="Evelyne Jadoul" userId="ff11e57302800aca" providerId="LiveId" clId="{CF488623-8405-0548-AFDE-8EFE21078887}" dt="2022-06-21T09:54:55.373" v="893" actId="1076"/>
          <ac:picMkLst>
            <pc:docMk/>
            <pc:sldMk cId="3302571039" sldId="314"/>
            <ac:picMk id="22" creationId="{F0E10C7D-2AA4-415E-93F2-A488599A0ABC}"/>
          </ac:picMkLst>
        </pc:picChg>
      </pc:sldChg>
      <pc:sldChg chg="addSp modSp add mod modNotesTx">
        <pc:chgData name="Evelyne Jadoul" userId="ff11e57302800aca" providerId="LiveId" clId="{CF488623-8405-0548-AFDE-8EFE21078887}" dt="2022-06-21T12:08:38.536" v="1990" actId="1076"/>
        <pc:sldMkLst>
          <pc:docMk/>
          <pc:sldMk cId="1316318330" sldId="323"/>
        </pc:sldMkLst>
        <pc:spChg chg="mod">
          <ac:chgData name="Evelyne Jadoul" userId="ff11e57302800aca" providerId="LiveId" clId="{CF488623-8405-0548-AFDE-8EFE21078887}" dt="2022-06-21T12:07:59.923" v="1985"/>
          <ac:spMkLst>
            <pc:docMk/>
            <pc:sldMk cId="1316318330" sldId="323"/>
            <ac:spMk id="4" creationId="{00000000-0000-0000-0000-000000000000}"/>
          </ac:spMkLst>
        </pc:spChg>
        <pc:spChg chg="mod">
          <ac:chgData name="Evelyne Jadoul" userId="ff11e57302800aca" providerId="LiveId" clId="{CF488623-8405-0548-AFDE-8EFE21078887}" dt="2022-06-21T12:08:34.104" v="1988" actId="1076"/>
          <ac:spMkLst>
            <pc:docMk/>
            <pc:sldMk cId="1316318330" sldId="323"/>
            <ac:spMk id="12" creationId="{E167EEFB-8ADC-C549-A01E-58DCCE281204}"/>
          </ac:spMkLst>
        </pc:spChg>
        <pc:spChg chg="mod">
          <ac:chgData name="Evelyne Jadoul" userId="ff11e57302800aca" providerId="LiveId" clId="{CF488623-8405-0548-AFDE-8EFE21078887}" dt="2022-06-21T11:41:42.030" v="1862" actId="1076"/>
          <ac:spMkLst>
            <pc:docMk/>
            <pc:sldMk cId="1316318330" sldId="323"/>
            <ac:spMk id="13" creationId="{C4185E19-202F-9345-B433-52920FC510D4}"/>
          </ac:spMkLst>
        </pc:spChg>
        <pc:spChg chg="mod">
          <ac:chgData name="Evelyne Jadoul" userId="ff11e57302800aca" providerId="LiveId" clId="{CF488623-8405-0548-AFDE-8EFE21078887}" dt="2022-06-21T11:41:23.749" v="1858" actId="115"/>
          <ac:spMkLst>
            <pc:docMk/>
            <pc:sldMk cId="1316318330" sldId="323"/>
            <ac:spMk id="14" creationId="{DD7C309F-CBED-AB44-AF8F-8F96A1FFDD6C}"/>
          </ac:spMkLst>
        </pc:spChg>
        <pc:spChg chg="mod">
          <ac:chgData name="Evelyne Jadoul" userId="ff11e57302800aca" providerId="LiveId" clId="{CF488623-8405-0548-AFDE-8EFE21078887}" dt="2022-06-21T11:41:38.609" v="1861" actId="1076"/>
          <ac:spMkLst>
            <pc:docMk/>
            <pc:sldMk cId="1316318330" sldId="323"/>
            <ac:spMk id="16" creationId="{3CB4347A-C0CF-D74E-A2AF-6C876D33801D}"/>
          </ac:spMkLst>
        </pc:spChg>
        <pc:spChg chg="mod">
          <ac:chgData name="Evelyne Jadoul" userId="ff11e57302800aca" providerId="LiveId" clId="{CF488623-8405-0548-AFDE-8EFE21078887}" dt="2022-06-21T12:08:28.625" v="1987" actId="1076"/>
          <ac:spMkLst>
            <pc:docMk/>
            <pc:sldMk cId="1316318330" sldId="323"/>
            <ac:spMk id="17" creationId="{D2A4758B-C7D2-F846-A505-F9C09BCF3027}"/>
          </ac:spMkLst>
        </pc:spChg>
        <pc:spChg chg="mod">
          <ac:chgData name="Evelyne Jadoul" userId="ff11e57302800aca" providerId="LiveId" clId="{CF488623-8405-0548-AFDE-8EFE21078887}" dt="2022-06-21T11:41:19.047" v="1856" actId="115"/>
          <ac:spMkLst>
            <pc:docMk/>
            <pc:sldMk cId="1316318330" sldId="323"/>
            <ac:spMk id="18" creationId="{E2B9D65B-2C3C-0245-B5D8-E9FBB549047D}"/>
          </ac:spMkLst>
        </pc:spChg>
        <pc:spChg chg="mod">
          <ac:chgData name="Evelyne Jadoul" userId="ff11e57302800aca" providerId="LiveId" clId="{CF488623-8405-0548-AFDE-8EFE21078887}" dt="2022-06-21T11:40:53.598" v="1848" actId="207"/>
          <ac:spMkLst>
            <pc:docMk/>
            <pc:sldMk cId="1316318330" sldId="323"/>
            <ac:spMk id="19" creationId="{9FA7D37E-CFD4-D34C-8AA1-2C7D06198AA7}"/>
          </ac:spMkLst>
        </pc:spChg>
        <pc:spChg chg="add mod">
          <ac:chgData name="Evelyne Jadoul" userId="ff11e57302800aca" providerId="LiveId" clId="{CF488623-8405-0548-AFDE-8EFE21078887}" dt="2022-06-21T12:08:23.185" v="1986"/>
          <ac:spMkLst>
            <pc:docMk/>
            <pc:sldMk cId="1316318330" sldId="323"/>
            <ac:spMk id="20" creationId="{44B928D1-7F59-054C-A96A-93A15060D36C}"/>
          </ac:spMkLst>
        </pc:spChg>
        <pc:spChg chg="mod">
          <ac:chgData name="Evelyne Jadoul" userId="ff11e57302800aca" providerId="LiveId" clId="{CF488623-8405-0548-AFDE-8EFE21078887}" dt="2022-06-21T12:08:38.536" v="1990" actId="1076"/>
          <ac:spMkLst>
            <pc:docMk/>
            <pc:sldMk cId="1316318330" sldId="323"/>
            <ac:spMk id="21" creationId="{2F45F310-451D-FA43-9E0F-B7686670A181}"/>
          </ac:spMkLst>
        </pc:spChg>
        <pc:spChg chg="mod">
          <ac:chgData name="Evelyne Jadoul" userId="ff11e57302800aca" providerId="LiveId" clId="{CF488623-8405-0548-AFDE-8EFE21078887}" dt="2022-06-21T11:41:14.106" v="1854" actId="115"/>
          <ac:spMkLst>
            <pc:docMk/>
            <pc:sldMk cId="1316318330" sldId="323"/>
            <ac:spMk id="22" creationId="{1FEFE449-A6E3-4D42-804B-C4CE7E731887}"/>
          </ac:spMkLst>
        </pc:spChg>
        <pc:spChg chg="mod">
          <ac:chgData name="Evelyne Jadoul" userId="ff11e57302800aca" providerId="LiveId" clId="{CF488623-8405-0548-AFDE-8EFE21078887}" dt="2022-06-21T11:41:08.572" v="1852" actId="115"/>
          <ac:spMkLst>
            <pc:docMk/>
            <pc:sldMk cId="1316318330" sldId="323"/>
            <ac:spMk id="23" creationId="{EE4339DD-4659-8E49-BEBF-388D8C4D84CE}"/>
          </ac:spMkLst>
        </pc:spChg>
        <pc:picChg chg="mod">
          <ac:chgData name="Evelyne Jadoul" userId="ff11e57302800aca" providerId="LiveId" clId="{CF488623-8405-0548-AFDE-8EFE21078887}" dt="2022-06-21T12:08:36.060" v="1989" actId="1076"/>
          <ac:picMkLst>
            <pc:docMk/>
            <pc:sldMk cId="1316318330" sldId="323"/>
            <ac:picMk id="10" creationId="{CAC4A77E-C3B4-7245-8212-DF98115F238A}"/>
          </ac:picMkLst>
        </pc:picChg>
      </pc:sldChg>
      <pc:sldChg chg="modSp add">
        <pc:chgData name="Evelyne Jadoul" userId="ff11e57302800aca" providerId="LiveId" clId="{CF488623-8405-0548-AFDE-8EFE21078887}" dt="2022-06-28T09:44:45.059" v="2769" actId="207"/>
        <pc:sldMkLst>
          <pc:docMk/>
          <pc:sldMk cId="3340490065" sldId="331"/>
        </pc:sldMkLst>
        <pc:spChg chg="mod">
          <ac:chgData name="Evelyne Jadoul" userId="ff11e57302800aca" providerId="LiveId" clId="{CF488623-8405-0548-AFDE-8EFE21078887}" dt="2022-06-28T09:44:45.059" v="2769" actId="207"/>
          <ac:spMkLst>
            <pc:docMk/>
            <pc:sldMk cId="3340490065" sldId="331"/>
            <ac:spMk id="12" creationId="{A0F19C0A-C20C-614F-9A09-B10A51BD1CFE}"/>
          </ac:spMkLst>
        </pc:spChg>
      </pc:sldChg>
      <pc:sldChg chg="add">
        <pc:chgData name="Evelyne Jadoul" userId="ff11e57302800aca" providerId="LiveId" clId="{CF488623-8405-0548-AFDE-8EFE21078887}" dt="2022-06-28T09:45:09.299" v="2770"/>
        <pc:sldMkLst>
          <pc:docMk/>
          <pc:sldMk cId="1453776303" sldId="333"/>
        </pc:sldMkLst>
      </pc:sldChg>
      <pc:sldChg chg="add ord modNotesTx">
        <pc:chgData name="Evelyne Jadoul" userId="ff11e57302800aca" providerId="LiveId" clId="{CF488623-8405-0548-AFDE-8EFE21078887}" dt="2022-06-28T13:05:48.004" v="3111" actId="20578"/>
        <pc:sldMkLst>
          <pc:docMk/>
          <pc:sldMk cId="3517361322" sldId="335"/>
        </pc:sldMkLst>
      </pc:sldChg>
      <pc:sldChg chg="add">
        <pc:chgData name="Evelyne Jadoul" userId="ff11e57302800aca" providerId="LiveId" clId="{CF488623-8405-0548-AFDE-8EFE21078887}" dt="2022-06-21T09:29:06.675" v="684"/>
        <pc:sldMkLst>
          <pc:docMk/>
          <pc:sldMk cId="837359920" sldId="340"/>
        </pc:sldMkLst>
      </pc:sldChg>
      <pc:sldChg chg="add del">
        <pc:chgData name="Evelyne Jadoul" userId="ff11e57302800aca" providerId="LiveId" clId="{CF488623-8405-0548-AFDE-8EFE21078887}" dt="2022-06-21T09:04:24.361" v="453" actId="2696"/>
        <pc:sldMkLst>
          <pc:docMk/>
          <pc:sldMk cId="148828414" sldId="345"/>
        </pc:sldMkLst>
      </pc:sldChg>
      <pc:sldChg chg="modSp add mod">
        <pc:chgData name="Evelyne Jadoul" userId="ff11e57302800aca" providerId="LiveId" clId="{CF488623-8405-0548-AFDE-8EFE21078887}" dt="2022-06-21T10:02:06.736" v="1108" actId="20577"/>
        <pc:sldMkLst>
          <pc:docMk/>
          <pc:sldMk cId="2132990818" sldId="347"/>
        </pc:sldMkLst>
        <pc:spChg chg="mod">
          <ac:chgData name="Evelyne Jadoul" userId="ff11e57302800aca" providerId="LiveId" clId="{CF488623-8405-0548-AFDE-8EFE21078887}" dt="2022-06-21T09:59:19.624" v="928" actId="20577"/>
          <ac:spMkLst>
            <pc:docMk/>
            <pc:sldMk cId="2132990818" sldId="347"/>
            <ac:spMk id="4" creationId="{00000000-0000-0000-0000-000000000000}"/>
          </ac:spMkLst>
        </pc:spChg>
        <pc:spChg chg="mod">
          <ac:chgData name="Evelyne Jadoul" userId="ff11e57302800aca" providerId="LiveId" clId="{CF488623-8405-0548-AFDE-8EFE21078887}" dt="2022-06-21T10:02:06.736" v="1108" actId="20577"/>
          <ac:spMkLst>
            <pc:docMk/>
            <pc:sldMk cId="2132990818" sldId="347"/>
            <ac:spMk id="8" creationId="{00000000-0000-0000-0000-000000000000}"/>
          </ac:spMkLst>
        </pc:spChg>
      </pc:sldChg>
      <pc:sldChg chg="addSp delSp modSp add mod addAnim delAnim">
        <pc:chgData name="Evelyne Jadoul" userId="ff11e57302800aca" providerId="LiveId" clId="{CF488623-8405-0548-AFDE-8EFE21078887}" dt="2022-06-21T09:46:31.137" v="793"/>
        <pc:sldMkLst>
          <pc:docMk/>
          <pc:sldMk cId="3549102362" sldId="349"/>
        </pc:sldMkLst>
        <pc:spChg chg="mod">
          <ac:chgData name="Evelyne Jadoul" userId="ff11e57302800aca" providerId="LiveId" clId="{CF488623-8405-0548-AFDE-8EFE21078887}" dt="2022-06-21T09:46:31.137" v="793"/>
          <ac:spMkLst>
            <pc:docMk/>
            <pc:sldMk cId="3549102362" sldId="349"/>
            <ac:spMk id="4" creationId="{00000000-0000-0000-0000-000000000000}"/>
          </ac:spMkLst>
        </pc:spChg>
        <pc:spChg chg="del mod">
          <ac:chgData name="Evelyne Jadoul" userId="ff11e57302800aca" providerId="LiveId" clId="{CF488623-8405-0548-AFDE-8EFE21078887}" dt="2022-06-21T09:41:38.609" v="753" actId="478"/>
          <ac:spMkLst>
            <pc:docMk/>
            <pc:sldMk cId="3549102362" sldId="349"/>
            <ac:spMk id="9" creationId="{00000000-0000-0000-0000-000000000000}"/>
          </ac:spMkLst>
        </pc:spChg>
        <pc:spChg chg="mod">
          <ac:chgData name="Evelyne Jadoul" userId="ff11e57302800aca" providerId="LiveId" clId="{CF488623-8405-0548-AFDE-8EFE21078887}" dt="2022-06-21T09:42:03.749" v="758" actId="122"/>
          <ac:spMkLst>
            <pc:docMk/>
            <pc:sldMk cId="3549102362" sldId="349"/>
            <ac:spMk id="10" creationId="{00000000-0000-0000-0000-000000000000}"/>
          </ac:spMkLst>
        </pc:spChg>
        <pc:spChg chg="mod">
          <ac:chgData name="Evelyne Jadoul" userId="ff11e57302800aca" providerId="LiveId" clId="{CF488623-8405-0548-AFDE-8EFE21078887}" dt="2022-06-21T09:42:44.351" v="766" actId="122"/>
          <ac:spMkLst>
            <pc:docMk/>
            <pc:sldMk cId="3549102362" sldId="349"/>
            <ac:spMk id="11" creationId="{00000000-0000-0000-0000-000000000000}"/>
          </ac:spMkLst>
        </pc:spChg>
        <pc:spChg chg="mod">
          <ac:chgData name="Evelyne Jadoul" userId="ff11e57302800aca" providerId="LiveId" clId="{CF488623-8405-0548-AFDE-8EFE21078887}" dt="2022-06-21T09:43:36.461" v="770" actId="207"/>
          <ac:spMkLst>
            <pc:docMk/>
            <pc:sldMk cId="3549102362" sldId="349"/>
            <ac:spMk id="14" creationId="{00000000-0000-0000-0000-000000000000}"/>
          </ac:spMkLst>
        </pc:spChg>
        <pc:spChg chg="mod">
          <ac:chgData name="Evelyne Jadoul" userId="ff11e57302800aca" providerId="LiveId" clId="{CF488623-8405-0548-AFDE-8EFE21078887}" dt="2022-06-21T09:42:25.114" v="762" actId="1076"/>
          <ac:spMkLst>
            <pc:docMk/>
            <pc:sldMk cId="3549102362" sldId="349"/>
            <ac:spMk id="15" creationId="{00000000-0000-0000-0000-000000000000}"/>
          </ac:spMkLst>
        </pc:spChg>
        <pc:spChg chg="mod">
          <ac:chgData name="Evelyne Jadoul" userId="ff11e57302800aca" providerId="LiveId" clId="{CF488623-8405-0548-AFDE-8EFE21078887}" dt="2022-06-21T09:44:35.761" v="785" actId="1076"/>
          <ac:spMkLst>
            <pc:docMk/>
            <pc:sldMk cId="3549102362" sldId="349"/>
            <ac:spMk id="17" creationId="{00000000-0000-0000-0000-000000000000}"/>
          </ac:spMkLst>
        </pc:spChg>
        <pc:spChg chg="mod">
          <ac:chgData name="Evelyne Jadoul" userId="ff11e57302800aca" providerId="LiveId" clId="{CF488623-8405-0548-AFDE-8EFE21078887}" dt="2022-06-21T09:45:25.279" v="792" actId="207"/>
          <ac:spMkLst>
            <pc:docMk/>
            <pc:sldMk cId="3549102362" sldId="349"/>
            <ac:spMk id="20" creationId="{00000000-0000-0000-0000-000000000000}"/>
          </ac:spMkLst>
        </pc:spChg>
        <pc:spChg chg="del">
          <ac:chgData name="Evelyne Jadoul" userId="ff11e57302800aca" providerId="LiveId" clId="{CF488623-8405-0548-AFDE-8EFE21078887}" dt="2022-06-21T09:43:21.948" v="767" actId="478"/>
          <ac:spMkLst>
            <pc:docMk/>
            <pc:sldMk cId="3549102362" sldId="349"/>
            <ac:spMk id="31" creationId="{00000000-0000-0000-0000-000000000000}"/>
          </ac:spMkLst>
        </pc:spChg>
        <pc:picChg chg="mod">
          <ac:chgData name="Evelyne Jadoul" userId="ff11e57302800aca" providerId="LiveId" clId="{CF488623-8405-0548-AFDE-8EFE21078887}" dt="2022-06-21T09:43:59.119" v="775" actId="1076"/>
          <ac:picMkLst>
            <pc:docMk/>
            <pc:sldMk cId="3549102362" sldId="349"/>
            <ac:picMk id="24" creationId="{00000000-0000-0000-0000-000000000000}"/>
          </ac:picMkLst>
        </pc:picChg>
        <pc:picChg chg="add del mod">
          <ac:chgData name="Evelyne Jadoul" userId="ff11e57302800aca" providerId="LiveId" clId="{CF488623-8405-0548-AFDE-8EFE21078887}" dt="2022-06-21T09:43:55.879" v="774" actId="1076"/>
          <ac:picMkLst>
            <pc:docMk/>
            <pc:sldMk cId="3549102362" sldId="349"/>
            <ac:picMk id="25" creationId="{00000000-0000-0000-0000-000000000000}"/>
          </ac:picMkLst>
        </pc:picChg>
        <pc:picChg chg="del">
          <ac:chgData name="Evelyne Jadoul" userId="ff11e57302800aca" providerId="LiveId" clId="{CF488623-8405-0548-AFDE-8EFE21078887}" dt="2022-06-21T09:42:39.603" v="765" actId="478"/>
          <ac:picMkLst>
            <pc:docMk/>
            <pc:sldMk cId="3549102362" sldId="349"/>
            <ac:picMk id="28" creationId="{00000000-0000-0000-0000-000000000000}"/>
          </ac:picMkLst>
        </pc:picChg>
        <pc:picChg chg="add del">
          <ac:chgData name="Evelyne Jadoul" userId="ff11e57302800aca" providerId="LiveId" clId="{CF488623-8405-0548-AFDE-8EFE21078887}" dt="2022-06-21T09:42:06.403" v="759" actId="478"/>
          <ac:picMkLst>
            <pc:docMk/>
            <pc:sldMk cId="3549102362" sldId="349"/>
            <ac:picMk id="29" creationId="{00000000-0000-0000-0000-000000000000}"/>
          </ac:picMkLst>
        </pc:picChg>
        <pc:picChg chg="del">
          <ac:chgData name="Evelyne Jadoul" userId="ff11e57302800aca" providerId="LiveId" clId="{CF488623-8405-0548-AFDE-8EFE21078887}" dt="2022-06-21T09:42:19.011" v="761" actId="478"/>
          <ac:picMkLst>
            <pc:docMk/>
            <pc:sldMk cId="3549102362" sldId="349"/>
            <ac:picMk id="30" creationId="{00000000-0000-0000-0000-000000000000}"/>
          </ac:picMkLst>
        </pc:picChg>
        <pc:picChg chg="del mod">
          <ac:chgData name="Evelyne Jadoul" userId="ff11e57302800aca" providerId="LiveId" clId="{CF488623-8405-0548-AFDE-8EFE21078887}" dt="2022-06-21T09:44:09.220" v="778" actId="478"/>
          <ac:picMkLst>
            <pc:docMk/>
            <pc:sldMk cId="3549102362" sldId="349"/>
            <ac:picMk id="32" creationId="{00000000-0000-0000-0000-000000000000}"/>
          </ac:picMkLst>
        </pc:picChg>
        <pc:picChg chg="del">
          <ac:chgData name="Evelyne Jadoul" userId="ff11e57302800aca" providerId="LiveId" clId="{CF488623-8405-0548-AFDE-8EFE21078887}" dt="2022-06-21T09:43:31.155" v="769" actId="478"/>
          <ac:picMkLst>
            <pc:docMk/>
            <pc:sldMk cId="3549102362" sldId="349"/>
            <ac:picMk id="34" creationId="{00000000-0000-0000-0000-000000000000}"/>
          </ac:picMkLst>
        </pc:picChg>
      </pc:sldChg>
      <pc:sldChg chg="addSp modSp add mod">
        <pc:chgData name="Evelyne Jadoul" userId="ff11e57302800aca" providerId="LiveId" clId="{CF488623-8405-0548-AFDE-8EFE21078887}" dt="2022-06-21T11:39:31.292" v="1844" actId="1076"/>
        <pc:sldMkLst>
          <pc:docMk/>
          <pc:sldMk cId="598718190" sldId="350"/>
        </pc:sldMkLst>
        <pc:spChg chg="add mod">
          <ac:chgData name="Evelyne Jadoul" userId="ff11e57302800aca" providerId="LiveId" clId="{CF488623-8405-0548-AFDE-8EFE21078887}" dt="2022-06-21T11:39:13.778" v="1840" actId="20577"/>
          <ac:spMkLst>
            <pc:docMk/>
            <pc:sldMk cId="598718190" sldId="350"/>
            <ac:spMk id="3" creationId="{03AF2A3A-0A20-514E-A56B-46237FEA768F}"/>
          </ac:spMkLst>
        </pc:spChg>
        <pc:spChg chg="mod">
          <ac:chgData name="Evelyne Jadoul" userId="ff11e57302800aca" providerId="LiveId" clId="{CF488623-8405-0548-AFDE-8EFE21078887}" dt="2022-06-21T11:37:28.785" v="1805" actId="20577"/>
          <ac:spMkLst>
            <pc:docMk/>
            <pc:sldMk cId="598718190" sldId="350"/>
            <ac:spMk id="4" creationId="{00000000-0000-0000-0000-000000000000}"/>
          </ac:spMkLst>
        </pc:spChg>
        <pc:spChg chg="mod">
          <ac:chgData name="Evelyne Jadoul" userId="ff11e57302800aca" providerId="LiveId" clId="{CF488623-8405-0548-AFDE-8EFE21078887}" dt="2022-06-21T11:38:05.229" v="1815" actId="1076"/>
          <ac:spMkLst>
            <pc:docMk/>
            <pc:sldMk cId="598718190" sldId="350"/>
            <ac:spMk id="12" creationId="{E167EEFB-8ADC-C549-A01E-58DCCE281204}"/>
          </ac:spMkLst>
        </pc:spChg>
        <pc:spChg chg="mod">
          <ac:chgData name="Evelyne Jadoul" userId="ff11e57302800aca" providerId="LiveId" clId="{CF488623-8405-0548-AFDE-8EFE21078887}" dt="2022-06-21T11:39:28.153" v="1843" actId="1076"/>
          <ac:spMkLst>
            <pc:docMk/>
            <pc:sldMk cId="598718190" sldId="350"/>
            <ac:spMk id="13" creationId="{C4185E19-202F-9345-B433-52920FC510D4}"/>
          </ac:spMkLst>
        </pc:spChg>
        <pc:spChg chg="mod">
          <ac:chgData name="Evelyne Jadoul" userId="ff11e57302800aca" providerId="LiveId" clId="{CF488623-8405-0548-AFDE-8EFE21078887}" dt="2022-06-21T11:38:08.390" v="1816" actId="1076"/>
          <ac:spMkLst>
            <pc:docMk/>
            <pc:sldMk cId="598718190" sldId="350"/>
            <ac:spMk id="14" creationId="{DD7C309F-CBED-AB44-AF8F-8F96A1FFDD6C}"/>
          </ac:spMkLst>
        </pc:spChg>
        <pc:spChg chg="mod">
          <ac:chgData name="Evelyne Jadoul" userId="ff11e57302800aca" providerId="LiveId" clId="{CF488623-8405-0548-AFDE-8EFE21078887}" dt="2022-06-21T11:39:23.102" v="1842" actId="1076"/>
          <ac:spMkLst>
            <pc:docMk/>
            <pc:sldMk cId="598718190" sldId="350"/>
            <ac:spMk id="16" creationId="{3CB4347A-C0CF-D74E-A2AF-6C876D33801D}"/>
          </ac:spMkLst>
        </pc:spChg>
        <pc:spChg chg="mod">
          <ac:chgData name="Evelyne Jadoul" userId="ff11e57302800aca" providerId="LiveId" clId="{CF488623-8405-0548-AFDE-8EFE21078887}" dt="2022-06-21T11:39:19.244" v="1841" actId="1076"/>
          <ac:spMkLst>
            <pc:docMk/>
            <pc:sldMk cId="598718190" sldId="350"/>
            <ac:spMk id="17" creationId="{D2A4758B-C7D2-F846-A505-F9C09BCF3027}"/>
          </ac:spMkLst>
        </pc:spChg>
        <pc:spChg chg="mod">
          <ac:chgData name="Evelyne Jadoul" userId="ff11e57302800aca" providerId="LiveId" clId="{CF488623-8405-0548-AFDE-8EFE21078887}" dt="2022-06-21T11:38:11.968" v="1817" actId="1076"/>
          <ac:spMkLst>
            <pc:docMk/>
            <pc:sldMk cId="598718190" sldId="350"/>
            <ac:spMk id="18" creationId="{E2B9D65B-2C3C-0245-B5D8-E9FBB549047D}"/>
          </ac:spMkLst>
        </pc:spChg>
        <pc:spChg chg="mod">
          <ac:chgData name="Evelyne Jadoul" userId="ff11e57302800aca" providerId="LiveId" clId="{CF488623-8405-0548-AFDE-8EFE21078887}" dt="2022-06-21T11:39:31.292" v="1844" actId="1076"/>
          <ac:spMkLst>
            <pc:docMk/>
            <pc:sldMk cId="598718190" sldId="350"/>
            <ac:spMk id="19" creationId="{9FA7D37E-CFD4-D34C-8AA1-2C7D06198AA7}"/>
          </ac:spMkLst>
        </pc:spChg>
        <pc:spChg chg="mod">
          <ac:chgData name="Evelyne Jadoul" userId="ff11e57302800aca" providerId="LiveId" clId="{CF488623-8405-0548-AFDE-8EFE21078887}" dt="2022-06-21T11:37:40.591" v="1808" actId="1076"/>
          <ac:spMkLst>
            <pc:docMk/>
            <pc:sldMk cId="598718190" sldId="350"/>
            <ac:spMk id="21" creationId="{2F45F310-451D-FA43-9E0F-B7686670A181}"/>
          </ac:spMkLst>
        </pc:spChg>
        <pc:spChg chg="mod">
          <ac:chgData name="Evelyne Jadoul" userId="ff11e57302800aca" providerId="LiveId" clId="{CF488623-8405-0548-AFDE-8EFE21078887}" dt="2022-06-21T11:38:14.882" v="1818" actId="1076"/>
          <ac:spMkLst>
            <pc:docMk/>
            <pc:sldMk cId="598718190" sldId="350"/>
            <ac:spMk id="22" creationId="{1FEFE449-A6E3-4D42-804B-C4CE7E731887}"/>
          </ac:spMkLst>
        </pc:spChg>
        <pc:spChg chg="mod">
          <ac:chgData name="Evelyne Jadoul" userId="ff11e57302800aca" providerId="LiveId" clId="{CF488623-8405-0548-AFDE-8EFE21078887}" dt="2022-06-21T11:37:38.026" v="1807" actId="1076"/>
          <ac:spMkLst>
            <pc:docMk/>
            <pc:sldMk cId="598718190" sldId="350"/>
            <ac:spMk id="23" creationId="{111EF08B-D427-5F4B-8314-22084FDB504C}"/>
          </ac:spMkLst>
        </pc:spChg>
        <pc:picChg chg="mod">
          <ac:chgData name="Evelyne Jadoul" userId="ff11e57302800aca" providerId="LiveId" clId="{CF488623-8405-0548-AFDE-8EFE21078887}" dt="2022-06-21T11:38:20.312" v="1819" actId="1076"/>
          <ac:picMkLst>
            <pc:docMk/>
            <pc:sldMk cId="598718190" sldId="350"/>
            <ac:picMk id="10" creationId="{CAC4A77E-C3B4-7245-8212-DF98115F238A}"/>
          </ac:picMkLst>
        </pc:picChg>
      </pc:sldChg>
      <pc:sldChg chg="modSp add mod ord">
        <pc:chgData name="Evelyne Jadoul" userId="ff11e57302800aca" providerId="LiveId" clId="{CF488623-8405-0548-AFDE-8EFE21078887}" dt="2022-06-28T13:07:41.837" v="3124" actId="20578"/>
        <pc:sldMkLst>
          <pc:docMk/>
          <pc:sldMk cId="323823769" sldId="355"/>
        </pc:sldMkLst>
        <pc:spChg chg="mod">
          <ac:chgData name="Evelyne Jadoul" userId="ff11e57302800aca" providerId="LiveId" clId="{CF488623-8405-0548-AFDE-8EFE21078887}" dt="2022-06-21T13:12:28.372" v="2665" actId="5793"/>
          <ac:spMkLst>
            <pc:docMk/>
            <pc:sldMk cId="323823769" sldId="355"/>
            <ac:spMk id="2" creationId="{A7F885DA-0B0C-5F4A-B2AA-0BC67FD4C0E4}"/>
          </ac:spMkLst>
        </pc:spChg>
        <pc:spChg chg="mod">
          <ac:chgData name="Evelyne Jadoul" userId="ff11e57302800aca" providerId="LiveId" clId="{CF488623-8405-0548-AFDE-8EFE21078887}" dt="2022-06-21T13:13:01.916" v="2671" actId="207"/>
          <ac:spMkLst>
            <pc:docMk/>
            <pc:sldMk cId="323823769" sldId="355"/>
            <ac:spMk id="4" creationId="{BE89C86C-0F74-6640-A7F0-4E558B24F3FC}"/>
          </ac:spMkLst>
        </pc:spChg>
      </pc:sldChg>
      <pc:sldChg chg="modSp add mod">
        <pc:chgData name="Evelyne Jadoul" userId="ff11e57302800aca" providerId="LiveId" clId="{CF488623-8405-0548-AFDE-8EFE21078887}" dt="2022-06-28T09:31:01.134" v="2689" actId="207"/>
        <pc:sldMkLst>
          <pc:docMk/>
          <pc:sldMk cId="261410255" sldId="356"/>
        </pc:sldMkLst>
        <pc:spChg chg="mod">
          <ac:chgData name="Evelyne Jadoul" userId="ff11e57302800aca" providerId="LiveId" clId="{CF488623-8405-0548-AFDE-8EFE21078887}" dt="2022-06-28T09:31:01.134" v="2689" actId="207"/>
          <ac:spMkLst>
            <pc:docMk/>
            <pc:sldMk cId="261410255" sldId="356"/>
            <ac:spMk id="4" creationId="{BE89C86C-0F74-6640-A7F0-4E558B24F3FC}"/>
          </ac:spMkLst>
        </pc:spChg>
      </pc:sldChg>
      <pc:sldChg chg="addSp modSp add mod ord">
        <pc:chgData name="Evelyne Jadoul" userId="ff11e57302800aca" providerId="LiveId" clId="{CF488623-8405-0548-AFDE-8EFE21078887}" dt="2022-06-28T13:06:28.623" v="3116" actId="20578"/>
        <pc:sldMkLst>
          <pc:docMk/>
          <pc:sldMk cId="1282173454" sldId="358"/>
        </pc:sldMkLst>
        <pc:spChg chg="mod">
          <ac:chgData name="Evelyne Jadoul" userId="ff11e57302800aca" providerId="LiveId" clId="{CF488623-8405-0548-AFDE-8EFE21078887}" dt="2022-06-21T13:06:53.108" v="2634"/>
          <ac:spMkLst>
            <pc:docMk/>
            <pc:sldMk cId="1282173454" sldId="358"/>
            <ac:spMk id="2" creationId="{A7F885DA-0B0C-5F4A-B2AA-0BC67FD4C0E4}"/>
          </ac:spMkLst>
        </pc:spChg>
        <pc:spChg chg="add mod">
          <ac:chgData name="Evelyne Jadoul" userId="ff11e57302800aca" providerId="LiveId" clId="{CF488623-8405-0548-AFDE-8EFE21078887}" dt="2022-06-21T13:06:34.800" v="2632" actId="113"/>
          <ac:spMkLst>
            <pc:docMk/>
            <pc:sldMk cId="1282173454" sldId="358"/>
            <ac:spMk id="3" creationId="{71ADB6A1-1970-2847-8196-E1C99E162AB6}"/>
          </ac:spMkLst>
        </pc:spChg>
      </pc:sldChg>
      <pc:sldChg chg="modSp add mod ord">
        <pc:chgData name="Evelyne Jadoul" userId="ff11e57302800aca" providerId="LiveId" clId="{CF488623-8405-0548-AFDE-8EFE21078887}" dt="2022-06-28T13:05:25.504" v="3108" actId="20578"/>
        <pc:sldMkLst>
          <pc:docMk/>
          <pc:sldMk cId="4006792438" sldId="364"/>
        </pc:sldMkLst>
        <pc:spChg chg="mod">
          <ac:chgData name="Evelyne Jadoul" userId="ff11e57302800aca" providerId="LiveId" clId="{CF488623-8405-0548-AFDE-8EFE21078887}" dt="2022-06-21T12:55:13.165" v="2487" actId="5793"/>
          <ac:spMkLst>
            <pc:docMk/>
            <pc:sldMk cId="4006792438" sldId="364"/>
            <ac:spMk id="6" creationId="{4247DE7C-0D8A-4C83-A304-89207082E79A}"/>
          </ac:spMkLst>
        </pc:spChg>
      </pc:sldChg>
      <pc:sldChg chg="add">
        <pc:chgData name="Evelyne Jadoul" userId="ff11e57302800aca" providerId="LiveId" clId="{CF488623-8405-0548-AFDE-8EFE21078887}" dt="2022-06-21T12:57:03.376" v="2505"/>
        <pc:sldMkLst>
          <pc:docMk/>
          <pc:sldMk cId="812630494" sldId="365"/>
        </pc:sldMkLst>
      </pc:sldChg>
      <pc:sldChg chg="add ord">
        <pc:chgData name="Evelyne Jadoul" userId="ff11e57302800aca" providerId="LiveId" clId="{CF488623-8405-0548-AFDE-8EFE21078887}" dt="2022-06-28T13:06:30.794" v="3117" actId="20578"/>
        <pc:sldMkLst>
          <pc:docMk/>
          <pc:sldMk cId="3845363776" sldId="366"/>
        </pc:sldMkLst>
      </pc:sldChg>
      <pc:sldChg chg="modSp add mod ord">
        <pc:chgData name="Evelyne Jadoul" userId="ff11e57302800aca" providerId="LiveId" clId="{CF488623-8405-0548-AFDE-8EFE21078887}" dt="2022-06-28T13:07:21.949" v="3121" actId="20578"/>
        <pc:sldMkLst>
          <pc:docMk/>
          <pc:sldMk cId="235086126" sldId="367"/>
        </pc:sldMkLst>
        <pc:spChg chg="mod">
          <ac:chgData name="Evelyne Jadoul" userId="ff11e57302800aca" providerId="LiveId" clId="{CF488623-8405-0548-AFDE-8EFE21078887}" dt="2022-06-28T09:33:01.496" v="2700" actId="207"/>
          <ac:spMkLst>
            <pc:docMk/>
            <pc:sldMk cId="235086126" sldId="367"/>
            <ac:spMk id="3" creationId="{043EBA07-1FD7-8F49-9656-13CE14AB6DF5}"/>
          </ac:spMkLst>
        </pc:spChg>
      </pc:sldChg>
      <pc:sldChg chg="delSp modSp add mod">
        <pc:chgData name="Evelyne Jadoul" userId="ff11e57302800aca" providerId="LiveId" clId="{CF488623-8405-0548-AFDE-8EFE21078887}" dt="2022-06-28T09:36:06.097" v="2712" actId="1076"/>
        <pc:sldMkLst>
          <pc:docMk/>
          <pc:sldMk cId="815792997" sldId="368"/>
        </pc:sldMkLst>
        <pc:spChg chg="mod">
          <ac:chgData name="Evelyne Jadoul" userId="ff11e57302800aca" providerId="LiveId" clId="{CF488623-8405-0548-AFDE-8EFE21078887}" dt="2022-06-28T09:36:01.569" v="2711" actId="207"/>
          <ac:spMkLst>
            <pc:docMk/>
            <pc:sldMk cId="815792997" sldId="368"/>
            <ac:spMk id="3" creationId="{043EBA07-1FD7-8F49-9656-13CE14AB6DF5}"/>
          </ac:spMkLst>
        </pc:spChg>
        <pc:spChg chg="mod">
          <ac:chgData name="Evelyne Jadoul" userId="ff11e57302800aca" providerId="LiveId" clId="{CF488623-8405-0548-AFDE-8EFE21078887}" dt="2022-06-28T09:36:06.097" v="2712" actId="1076"/>
          <ac:spMkLst>
            <pc:docMk/>
            <pc:sldMk cId="815792997" sldId="368"/>
            <ac:spMk id="9" creationId="{00000000-0000-0000-0000-000000000000}"/>
          </ac:spMkLst>
        </pc:spChg>
        <pc:inkChg chg="del">
          <ac:chgData name="Evelyne Jadoul" userId="ff11e57302800aca" providerId="LiveId" clId="{CF488623-8405-0548-AFDE-8EFE21078887}" dt="2022-06-28T09:35:31.743" v="2708" actId="478"/>
          <ac:inkMkLst>
            <pc:docMk/>
            <pc:sldMk cId="815792997" sldId="368"/>
            <ac:inkMk id="12" creationId="{9B1DC662-34E8-5C46-861E-9E0615DD7AC8}"/>
          </ac:inkMkLst>
        </pc:inkChg>
        <pc:inkChg chg="del">
          <ac:chgData name="Evelyne Jadoul" userId="ff11e57302800aca" providerId="LiveId" clId="{CF488623-8405-0548-AFDE-8EFE21078887}" dt="2022-06-28T09:35:28.487" v="2707" actId="478"/>
          <ac:inkMkLst>
            <pc:docMk/>
            <pc:sldMk cId="815792997" sldId="368"/>
            <ac:inkMk id="13" creationId="{035B686B-77D3-0B4C-8130-932F92E2ECA1}"/>
          </ac:inkMkLst>
        </pc:inkChg>
      </pc:sldChg>
      <pc:sldChg chg="modSp add ord">
        <pc:chgData name="Evelyne Jadoul" userId="ff11e57302800aca" providerId="LiveId" clId="{CF488623-8405-0548-AFDE-8EFE21078887}" dt="2022-06-28T13:11:18.628" v="3131" actId="20578"/>
        <pc:sldMkLst>
          <pc:docMk/>
          <pc:sldMk cId="194913592" sldId="372"/>
        </pc:sldMkLst>
        <pc:spChg chg="mod">
          <ac:chgData name="Evelyne Jadoul" userId="ff11e57302800aca" providerId="LiveId" clId="{CF488623-8405-0548-AFDE-8EFE21078887}" dt="2022-06-28T09:40:13.706" v="2727" actId="12"/>
          <ac:spMkLst>
            <pc:docMk/>
            <pc:sldMk cId="194913592" sldId="372"/>
            <ac:spMk id="4" creationId="{17B5BC5C-3D19-934F-AE59-CA8AD14579C9}"/>
          </ac:spMkLst>
        </pc:spChg>
      </pc:sldChg>
      <pc:sldChg chg="modSp add mod">
        <pc:chgData name="Evelyne Jadoul" userId="ff11e57302800aca" providerId="LiveId" clId="{CF488623-8405-0548-AFDE-8EFE21078887}" dt="2022-06-28T09:55:12.462" v="2888" actId="20577"/>
        <pc:sldMkLst>
          <pc:docMk/>
          <pc:sldMk cId="1786044047" sldId="378"/>
        </pc:sldMkLst>
        <pc:spChg chg="mod">
          <ac:chgData name="Evelyne Jadoul" userId="ff11e57302800aca" providerId="LiveId" clId="{CF488623-8405-0548-AFDE-8EFE21078887}" dt="2022-06-28T09:55:00.646" v="2882" actId="20577"/>
          <ac:spMkLst>
            <pc:docMk/>
            <pc:sldMk cId="1786044047" sldId="378"/>
            <ac:spMk id="3" creationId="{00000000-0000-0000-0000-000000000000}"/>
          </ac:spMkLst>
        </pc:spChg>
        <pc:spChg chg="mod">
          <ac:chgData name="Evelyne Jadoul" userId="ff11e57302800aca" providerId="LiveId" clId="{CF488623-8405-0548-AFDE-8EFE21078887}" dt="2022-06-28T09:55:12.462" v="2888" actId="20577"/>
          <ac:spMkLst>
            <pc:docMk/>
            <pc:sldMk cId="1786044047" sldId="378"/>
            <ac:spMk id="13" creationId="{00000000-0000-0000-0000-000000000000}"/>
          </ac:spMkLst>
        </pc:spChg>
      </pc:sldChg>
      <pc:sldChg chg="addSp delSp modSp add">
        <pc:chgData name="Evelyne Jadoul" userId="ff11e57302800aca" providerId="LiveId" clId="{CF488623-8405-0548-AFDE-8EFE21078887}" dt="2022-06-29T13:38:38.326" v="8715"/>
        <pc:sldMkLst>
          <pc:docMk/>
          <pc:sldMk cId="2130029148" sldId="381"/>
        </pc:sldMkLst>
        <pc:spChg chg="mod">
          <ac:chgData name="Evelyne Jadoul" userId="ff11e57302800aca" providerId="LiveId" clId="{CF488623-8405-0548-AFDE-8EFE21078887}" dt="2022-06-28T10:10:08.631" v="3090" actId="12"/>
          <ac:spMkLst>
            <pc:docMk/>
            <pc:sldMk cId="2130029148" sldId="381"/>
            <ac:spMk id="3" creationId="{043EBA07-1FD7-8F49-9656-13CE14AB6DF5}"/>
          </ac:spMkLst>
        </pc:spChg>
        <pc:spChg chg="add del mod">
          <ac:chgData name="Evelyne Jadoul" userId="ff11e57302800aca" providerId="LiveId" clId="{CF488623-8405-0548-AFDE-8EFE21078887}" dt="2022-06-29T13:38:27.244" v="8713"/>
          <ac:spMkLst>
            <pc:docMk/>
            <pc:sldMk cId="2130029148" sldId="381"/>
            <ac:spMk id="5" creationId="{51746039-FBF4-C443-8AA4-40A2AFFDD2F7}"/>
          </ac:spMkLst>
        </pc:spChg>
        <pc:spChg chg="add del mod">
          <ac:chgData name="Evelyne Jadoul" userId="ff11e57302800aca" providerId="LiveId" clId="{CF488623-8405-0548-AFDE-8EFE21078887}" dt="2022-06-29T13:38:38.326" v="8715"/>
          <ac:spMkLst>
            <pc:docMk/>
            <pc:sldMk cId="2130029148" sldId="381"/>
            <ac:spMk id="9" creationId="{5EB3ABC8-31FA-8E46-8B1C-A9DB80BEB555}"/>
          </ac:spMkLst>
        </pc:spChg>
      </pc:sldChg>
      <pc:sldChg chg="modSp add mod ord">
        <pc:chgData name="Evelyne Jadoul" userId="ff11e57302800aca" providerId="LiveId" clId="{CF488623-8405-0548-AFDE-8EFE21078887}" dt="2022-06-28T13:06:09.063" v="3113" actId="20578"/>
        <pc:sldMkLst>
          <pc:docMk/>
          <pc:sldMk cId="757889869" sldId="388"/>
        </pc:sldMkLst>
        <pc:spChg chg="mod">
          <ac:chgData name="Evelyne Jadoul" userId="ff11e57302800aca" providerId="LiveId" clId="{CF488623-8405-0548-AFDE-8EFE21078887}" dt="2022-06-21T13:00:17.156" v="2534" actId="20577"/>
          <ac:spMkLst>
            <pc:docMk/>
            <pc:sldMk cId="757889869" sldId="388"/>
            <ac:spMk id="3" creationId="{00000000-0000-0000-0000-000000000000}"/>
          </ac:spMkLst>
        </pc:spChg>
        <pc:spChg chg="mod">
          <ac:chgData name="Evelyne Jadoul" userId="ff11e57302800aca" providerId="LiveId" clId="{CF488623-8405-0548-AFDE-8EFE21078887}" dt="2022-06-21T13:03:14.483" v="2569" actId="14100"/>
          <ac:spMkLst>
            <pc:docMk/>
            <pc:sldMk cId="757889869" sldId="388"/>
            <ac:spMk id="7" creationId="{00000000-0000-0000-0000-000000000000}"/>
          </ac:spMkLst>
        </pc:spChg>
        <pc:spChg chg="mod">
          <ac:chgData name="Evelyne Jadoul" userId="ff11e57302800aca" providerId="LiveId" clId="{CF488623-8405-0548-AFDE-8EFE21078887}" dt="2022-06-21T13:02:17.322" v="2568" actId="20577"/>
          <ac:spMkLst>
            <pc:docMk/>
            <pc:sldMk cId="757889869" sldId="388"/>
            <ac:spMk id="9" creationId="{00000000-0000-0000-0000-000000000000}"/>
          </ac:spMkLst>
        </pc:spChg>
        <pc:spChg chg="mod">
          <ac:chgData name="Evelyne Jadoul" userId="ff11e57302800aca" providerId="LiveId" clId="{CF488623-8405-0548-AFDE-8EFE21078887}" dt="2022-06-21T13:03:26.155" v="2571" actId="20577"/>
          <ac:spMkLst>
            <pc:docMk/>
            <pc:sldMk cId="757889869" sldId="388"/>
            <ac:spMk id="10" creationId="{00000000-0000-0000-0000-000000000000}"/>
          </ac:spMkLst>
        </pc:spChg>
      </pc:sldChg>
      <pc:sldChg chg="modSp add mod">
        <pc:chgData name="Evelyne Jadoul" userId="ff11e57302800aca" providerId="LiveId" clId="{CF488623-8405-0548-AFDE-8EFE21078887}" dt="2022-06-21T13:01:50.588" v="2560" actId="20577"/>
        <pc:sldMkLst>
          <pc:docMk/>
          <pc:sldMk cId="2977540542" sldId="389"/>
        </pc:sldMkLst>
        <pc:spChg chg="mod">
          <ac:chgData name="Evelyne Jadoul" userId="ff11e57302800aca" providerId="LiveId" clId="{CF488623-8405-0548-AFDE-8EFE21078887}" dt="2022-06-21T13:01:50.588" v="2560" actId="20577"/>
          <ac:spMkLst>
            <pc:docMk/>
            <pc:sldMk cId="2977540542" sldId="389"/>
            <ac:spMk id="3" creationId="{00000000-0000-0000-0000-000000000000}"/>
          </ac:spMkLst>
        </pc:spChg>
      </pc:sldChg>
      <pc:sldChg chg="delSp modSp add mod">
        <pc:chgData name="Evelyne Jadoul" userId="ff11e57302800aca" providerId="LiveId" clId="{CF488623-8405-0548-AFDE-8EFE21078887}" dt="2022-06-21T09:52:22.101" v="873" actId="115"/>
        <pc:sldMkLst>
          <pc:docMk/>
          <pc:sldMk cId="3809205896" sldId="394"/>
        </pc:sldMkLst>
        <pc:spChg chg="mod">
          <ac:chgData name="Evelyne Jadoul" userId="ff11e57302800aca" providerId="LiveId" clId="{CF488623-8405-0548-AFDE-8EFE21078887}" dt="2022-06-21T09:52:22.101" v="873" actId="115"/>
          <ac:spMkLst>
            <pc:docMk/>
            <pc:sldMk cId="3809205896" sldId="394"/>
            <ac:spMk id="3" creationId="{00000000-0000-0000-0000-000000000000}"/>
          </ac:spMkLst>
        </pc:spChg>
        <pc:spChg chg="mod">
          <ac:chgData name="Evelyne Jadoul" userId="ff11e57302800aca" providerId="LiveId" clId="{CF488623-8405-0548-AFDE-8EFE21078887}" dt="2022-06-21T08:57:16.680" v="289" actId="20577"/>
          <ac:spMkLst>
            <pc:docMk/>
            <pc:sldMk cId="3809205896" sldId="394"/>
            <ac:spMk id="4" creationId="{00000000-0000-0000-0000-000000000000}"/>
          </ac:spMkLst>
        </pc:spChg>
        <pc:spChg chg="mod">
          <ac:chgData name="Evelyne Jadoul" userId="ff11e57302800aca" providerId="LiveId" clId="{CF488623-8405-0548-AFDE-8EFE21078887}" dt="2022-06-21T09:01:26.983" v="440" actId="1076"/>
          <ac:spMkLst>
            <pc:docMk/>
            <pc:sldMk cId="3809205896" sldId="394"/>
            <ac:spMk id="6" creationId="{00000000-0000-0000-0000-000000000000}"/>
          </ac:spMkLst>
        </pc:spChg>
        <pc:spChg chg="del">
          <ac:chgData name="Evelyne Jadoul" userId="ff11e57302800aca" providerId="LiveId" clId="{CF488623-8405-0548-AFDE-8EFE21078887}" dt="2022-06-21T08:56:41.240" v="281" actId="478"/>
          <ac:spMkLst>
            <pc:docMk/>
            <pc:sldMk cId="3809205896" sldId="394"/>
            <ac:spMk id="8" creationId="{130419D9-9C4D-48EB-B303-91328A94B277}"/>
          </ac:spMkLst>
        </pc:spChg>
        <pc:spChg chg="del mod">
          <ac:chgData name="Evelyne Jadoul" userId="ff11e57302800aca" providerId="LiveId" clId="{CF488623-8405-0548-AFDE-8EFE21078887}" dt="2022-06-21T08:57:41.880" v="293" actId="478"/>
          <ac:spMkLst>
            <pc:docMk/>
            <pc:sldMk cId="3809205896" sldId="394"/>
            <ac:spMk id="12" creationId="{FF428CA1-DEB6-4FA5-9B2F-33A7A0EDB2B2}"/>
          </ac:spMkLst>
        </pc:spChg>
        <pc:spChg chg="del mod">
          <ac:chgData name="Evelyne Jadoul" userId="ff11e57302800aca" providerId="LiveId" clId="{CF488623-8405-0548-AFDE-8EFE21078887}" dt="2022-06-21T08:57:46.144" v="295" actId="478"/>
          <ac:spMkLst>
            <pc:docMk/>
            <pc:sldMk cId="3809205896" sldId="394"/>
            <ac:spMk id="20" creationId="{48977CD7-723C-4605-94DC-1B20C87BE29F}"/>
          </ac:spMkLst>
        </pc:spChg>
        <pc:spChg chg="mod">
          <ac:chgData name="Evelyne Jadoul" userId="ff11e57302800aca" providerId="LiveId" clId="{CF488623-8405-0548-AFDE-8EFE21078887}" dt="2022-06-21T09:01:36.320" v="443" actId="1076"/>
          <ac:spMkLst>
            <pc:docMk/>
            <pc:sldMk cId="3809205896" sldId="394"/>
            <ac:spMk id="26" creationId="{00000000-0000-0000-0000-000000000000}"/>
          </ac:spMkLst>
        </pc:spChg>
        <pc:spChg chg="mod">
          <ac:chgData name="Evelyne Jadoul" userId="ff11e57302800aca" providerId="LiveId" clId="{CF488623-8405-0548-AFDE-8EFE21078887}" dt="2022-06-21T09:01:39.326" v="444" actId="1076"/>
          <ac:spMkLst>
            <pc:docMk/>
            <pc:sldMk cId="3809205896" sldId="394"/>
            <ac:spMk id="28" creationId="{00000000-0000-0000-0000-000000000000}"/>
          </ac:spMkLst>
        </pc:spChg>
        <pc:spChg chg="mod">
          <ac:chgData name="Evelyne Jadoul" userId="ff11e57302800aca" providerId="LiveId" clId="{CF488623-8405-0548-AFDE-8EFE21078887}" dt="2022-06-21T09:02:29.083" v="447" actId="1076"/>
          <ac:spMkLst>
            <pc:docMk/>
            <pc:sldMk cId="3809205896" sldId="394"/>
            <ac:spMk id="30" creationId="{00000000-0000-0000-0000-000000000000}"/>
          </ac:spMkLst>
        </pc:spChg>
        <pc:picChg chg="del">
          <ac:chgData name="Evelyne Jadoul" userId="ff11e57302800aca" providerId="LiveId" clId="{CF488623-8405-0548-AFDE-8EFE21078887}" dt="2022-06-21T09:01:20.996" v="439" actId="478"/>
          <ac:picMkLst>
            <pc:docMk/>
            <pc:sldMk cId="3809205896" sldId="394"/>
            <ac:picMk id="25" creationId="{7EC58480-29BC-4F30-8428-44FC155A9CE3}"/>
          </ac:picMkLst>
        </pc:picChg>
        <pc:picChg chg="del">
          <ac:chgData name="Evelyne Jadoul" userId="ff11e57302800aca" providerId="LiveId" clId="{CF488623-8405-0548-AFDE-8EFE21078887}" dt="2022-06-21T08:57:29.673" v="290" actId="478"/>
          <ac:picMkLst>
            <pc:docMk/>
            <pc:sldMk cId="3809205896" sldId="394"/>
            <ac:picMk id="27" creationId="{4FF3B82F-5B6E-48DD-8190-29D01E3DF8B4}"/>
          </ac:picMkLst>
        </pc:picChg>
        <pc:picChg chg="mod">
          <ac:chgData name="Evelyne Jadoul" userId="ff11e57302800aca" providerId="LiveId" clId="{CF488623-8405-0548-AFDE-8EFE21078887}" dt="2022-06-21T09:01:32.788" v="442" actId="1076"/>
          <ac:picMkLst>
            <pc:docMk/>
            <pc:sldMk cId="3809205896" sldId="394"/>
            <ac:picMk id="29" creationId="{05967504-94B0-4833-8A82-023976B93092}"/>
          </ac:picMkLst>
        </pc:picChg>
      </pc:sldChg>
      <pc:sldChg chg="add">
        <pc:chgData name="Evelyne Jadoul" userId="ff11e57302800aca" providerId="LiveId" clId="{CF488623-8405-0548-AFDE-8EFE21078887}" dt="2022-06-21T09:27:53.553" v="683"/>
        <pc:sldMkLst>
          <pc:docMk/>
          <pc:sldMk cId="2117370606" sldId="395"/>
        </pc:sldMkLst>
      </pc:sldChg>
      <pc:sldChg chg="add del">
        <pc:chgData name="Evelyne Jadoul" userId="ff11e57302800aca" providerId="LiveId" clId="{CF488623-8405-0548-AFDE-8EFE21078887}" dt="2022-06-21T09:57:25.980" v="910" actId="2696"/>
        <pc:sldMkLst>
          <pc:docMk/>
          <pc:sldMk cId="2254645906" sldId="396"/>
        </pc:sldMkLst>
      </pc:sldChg>
      <pc:sldChg chg="addSp delSp modSp add mod">
        <pc:chgData name="Evelyne Jadoul" userId="ff11e57302800aca" providerId="LiveId" clId="{CF488623-8405-0548-AFDE-8EFE21078887}" dt="2022-06-21T10:12:26.728" v="1399" actId="1076"/>
        <pc:sldMkLst>
          <pc:docMk/>
          <pc:sldMk cId="788229624" sldId="397"/>
        </pc:sldMkLst>
        <pc:spChg chg="add del mod">
          <ac:chgData name="Evelyne Jadoul" userId="ff11e57302800aca" providerId="LiveId" clId="{CF488623-8405-0548-AFDE-8EFE21078887}" dt="2022-06-21T10:07:30.913" v="1142"/>
          <ac:spMkLst>
            <pc:docMk/>
            <pc:sldMk cId="788229624" sldId="397"/>
            <ac:spMk id="3" creationId="{D493042D-EA25-C043-8EB9-4C0D56A00FB7}"/>
          </ac:spMkLst>
        </pc:spChg>
        <pc:spChg chg="add mod">
          <ac:chgData name="Evelyne Jadoul" userId="ff11e57302800aca" providerId="LiveId" clId="{CF488623-8405-0548-AFDE-8EFE21078887}" dt="2022-06-21T10:08:28.923" v="1245" actId="122"/>
          <ac:spMkLst>
            <pc:docMk/>
            <pc:sldMk cId="788229624" sldId="397"/>
            <ac:spMk id="6" creationId="{EF328F29-8BD4-4440-AF1A-AF073C218933}"/>
          </ac:spMkLst>
        </pc:spChg>
        <pc:spChg chg="del mod">
          <ac:chgData name="Evelyne Jadoul" userId="ff11e57302800aca" providerId="LiveId" clId="{CF488623-8405-0548-AFDE-8EFE21078887}" dt="2022-06-21T10:07:28.447" v="1140" actId="478"/>
          <ac:spMkLst>
            <pc:docMk/>
            <pc:sldMk cId="788229624" sldId="397"/>
            <ac:spMk id="7" creationId="{00000000-0000-0000-0000-000000000000}"/>
          </ac:spMkLst>
        </pc:spChg>
        <pc:spChg chg="add mod">
          <ac:chgData name="Evelyne Jadoul" userId="ff11e57302800aca" providerId="LiveId" clId="{CF488623-8405-0548-AFDE-8EFE21078887}" dt="2022-06-21T10:10:40.733" v="1393" actId="1076"/>
          <ac:spMkLst>
            <pc:docMk/>
            <pc:sldMk cId="788229624" sldId="397"/>
            <ac:spMk id="8" creationId="{2B014BC4-6DE9-0B41-8B69-4F960BA7C65F}"/>
          </ac:spMkLst>
        </pc:spChg>
        <pc:spChg chg="add mod">
          <ac:chgData name="Evelyne Jadoul" userId="ff11e57302800aca" providerId="LiveId" clId="{CF488623-8405-0548-AFDE-8EFE21078887}" dt="2022-06-21T10:10:32.324" v="1390" actId="1076"/>
          <ac:spMkLst>
            <pc:docMk/>
            <pc:sldMk cId="788229624" sldId="397"/>
            <ac:spMk id="9" creationId="{7BFF8E06-0FB8-8C4A-9FEC-88333ED43C6A}"/>
          </ac:spMkLst>
        </pc:spChg>
        <pc:spChg chg="del">
          <ac:chgData name="Evelyne Jadoul" userId="ff11e57302800aca" providerId="LiveId" clId="{CF488623-8405-0548-AFDE-8EFE21078887}" dt="2022-06-21T10:05:30.157" v="1129" actId="478"/>
          <ac:spMkLst>
            <pc:docMk/>
            <pc:sldMk cId="788229624" sldId="397"/>
            <ac:spMk id="10" creationId="{48AF35DA-6E8A-2540-B3C7-F530A4710BC5}"/>
          </ac:spMkLst>
        </pc:spChg>
        <pc:spChg chg="del">
          <ac:chgData name="Evelyne Jadoul" userId="ff11e57302800aca" providerId="LiveId" clId="{CF488623-8405-0548-AFDE-8EFE21078887}" dt="2022-06-21T10:05:31.077" v="1130" actId="478"/>
          <ac:spMkLst>
            <pc:docMk/>
            <pc:sldMk cId="788229624" sldId="397"/>
            <ac:spMk id="11" creationId="{290587A6-941F-8247-8662-9B141C80E8A7}"/>
          </ac:spMkLst>
        </pc:spChg>
        <pc:spChg chg="del">
          <ac:chgData name="Evelyne Jadoul" userId="ff11e57302800aca" providerId="LiveId" clId="{CF488623-8405-0548-AFDE-8EFE21078887}" dt="2022-06-21T10:05:32.277" v="1131" actId="478"/>
          <ac:spMkLst>
            <pc:docMk/>
            <pc:sldMk cId="788229624" sldId="397"/>
            <ac:spMk id="12" creationId="{D6EBBF0F-7F1F-464D-A763-167F4C351E03}"/>
          </ac:spMkLst>
        </pc:spChg>
        <pc:spChg chg="del">
          <ac:chgData name="Evelyne Jadoul" userId="ff11e57302800aca" providerId="LiveId" clId="{CF488623-8405-0548-AFDE-8EFE21078887}" dt="2022-06-21T10:05:33.531" v="1132" actId="478"/>
          <ac:spMkLst>
            <pc:docMk/>
            <pc:sldMk cId="788229624" sldId="397"/>
            <ac:spMk id="13" creationId="{1661E3F7-9C52-AE46-B648-EEF96276A5E5}"/>
          </ac:spMkLst>
        </pc:spChg>
        <pc:spChg chg="add mod">
          <ac:chgData name="Evelyne Jadoul" userId="ff11e57302800aca" providerId="LiveId" clId="{CF488623-8405-0548-AFDE-8EFE21078887}" dt="2022-06-21T10:10:34.923" v="1391" actId="1076"/>
          <ac:spMkLst>
            <pc:docMk/>
            <pc:sldMk cId="788229624" sldId="397"/>
            <ac:spMk id="14" creationId="{0D081BBA-0579-144B-A11F-9180AAB67D0B}"/>
          </ac:spMkLst>
        </pc:spChg>
        <pc:spChg chg="add mod">
          <ac:chgData name="Evelyne Jadoul" userId="ff11e57302800aca" providerId="LiveId" clId="{CF488623-8405-0548-AFDE-8EFE21078887}" dt="2022-06-21T10:10:29.096" v="1389" actId="1076"/>
          <ac:spMkLst>
            <pc:docMk/>
            <pc:sldMk cId="788229624" sldId="397"/>
            <ac:spMk id="15" creationId="{1EF043BE-5944-6C4E-BC4F-EB6190F46229}"/>
          </ac:spMkLst>
        </pc:spChg>
        <pc:spChg chg="mod">
          <ac:chgData name="Evelyne Jadoul" userId="ff11e57302800aca" providerId="LiveId" clId="{CF488623-8405-0548-AFDE-8EFE21078887}" dt="2022-06-21T10:05:19.853" v="1127" actId="20577"/>
          <ac:spMkLst>
            <pc:docMk/>
            <pc:sldMk cId="788229624" sldId="397"/>
            <ac:spMk id="16" creationId="{00000000-0000-0000-0000-000000000000}"/>
          </ac:spMkLst>
        </pc:spChg>
        <pc:spChg chg="add mod">
          <ac:chgData name="Evelyne Jadoul" userId="ff11e57302800aca" providerId="LiveId" clId="{CF488623-8405-0548-AFDE-8EFE21078887}" dt="2022-06-21T10:10:37.533" v="1392" actId="1076"/>
          <ac:spMkLst>
            <pc:docMk/>
            <pc:sldMk cId="788229624" sldId="397"/>
            <ac:spMk id="17" creationId="{47EE6841-5402-F343-9F2D-244EE296A728}"/>
          </ac:spMkLst>
        </pc:spChg>
        <pc:spChg chg="del">
          <ac:chgData name="Evelyne Jadoul" userId="ff11e57302800aca" providerId="LiveId" clId="{CF488623-8405-0548-AFDE-8EFE21078887}" dt="2022-06-21T10:05:28.309" v="1128" actId="478"/>
          <ac:spMkLst>
            <pc:docMk/>
            <pc:sldMk cId="788229624" sldId="397"/>
            <ac:spMk id="24" creationId="{2CF38D6F-B171-D747-849B-B2D573448E5B}"/>
          </ac:spMkLst>
        </pc:spChg>
        <pc:picChg chg="add mod">
          <ac:chgData name="Evelyne Jadoul" userId="ff11e57302800aca" providerId="LiveId" clId="{CF488623-8405-0548-AFDE-8EFE21078887}" dt="2022-06-21T10:11:36.136" v="1395" actId="1076"/>
          <ac:picMkLst>
            <pc:docMk/>
            <pc:sldMk cId="788229624" sldId="397"/>
            <ac:picMk id="19" creationId="{B6054480-FC83-F64F-AF72-2E17B7974DF0}"/>
          </ac:picMkLst>
        </pc:picChg>
        <pc:picChg chg="add mod">
          <ac:chgData name="Evelyne Jadoul" userId="ff11e57302800aca" providerId="LiveId" clId="{CF488623-8405-0548-AFDE-8EFE21078887}" dt="2022-06-21T10:12:02.911" v="1397" actId="1076"/>
          <ac:picMkLst>
            <pc:docMk/>
            <pc:sldMk cId="788229624" sldId="397"/>
            <ac:picMk id="21" creationId="{E8B5F2F4-B8E6-EE46-B418-4BF045C89708}"/>
          </ac:picMkLst>
        </pc:picChg>
        <pc:picChg chg="add mod">
          <ac:chgData name="Evelyne Jadoul" userId="ff11e57302800aca" providerId="LiveId" clId="{CF488623-8405-0548-AFDE-8EFE21078887}" dt="2022-06-21T10:12:26.728" v="1399" actId="1076"/>
          <ac:picMkLst>
            <pc:docMk/>
            <pc:sldMk cId="788229624" sldId="397"/>
            <ac:picMk id="23" creationId="{8DC2CFD7-7241-E64F-B333-CAE0C031EF35}"/>
          </ac:picMkLst>
        </pc:picChg>
      </pc:sldChg>
      <pc:sldChg chg="addSp delSp modSp add mod modNotesTx">
        <pc:chgData name="Evelyne Jadoul" userId="ff11e57302800aca" providerId="LiveId" clId="{CF488623-8405-0548-AFDE-8EFE21078887}" dt="2022-06-21T12:52:22.717" v="2438" actId="113"/>
        <pc:sldMkLst>
          <pc:docMk/>
          <pc:sldMk cId="3058839297" sldId="399"/>
        </pc:sldMkLst>
        <pc:spChg chg="mod">
          <ac:chgData name="Evelyne Jadoul" userId="ff11e57302800aca" providerId="LiveId" clId="{CF488623-8405-0548-AFDE-8EFE21078887}" dt="2022-06-21T12:52:22.717" v="2438" actId="113"/>
          <ac:spMkLst>
            <pc:docMk/>
            <pc:sldMk cId="3058839297" sldId="399"/>
            <ac:spMk id="7" creationId="{00000000-0000-0000-0000-000000000000}"/>
          </ac:spMkLst>
        </pc:spChg>
        <pc:spChg chg="mod">
          <ac:chgData name="Evelyne Jadoul" userId="ff11e57302800aca" providerId="LiveId" clId="{CF488623-8405-0548-AFDE-8EFE21078887}" dt="2022-06-21T11:49:39.019" v="1886" actId="20577"/>
          <ac:spMkLst>
            <pc:docMk/>
            <pc:sldMk cId="3058839297" sldId="399"/>
            <ac:spMk id="16" creationId="{00000000-0000-0000-0000-000000000000}"/>
          </ac:spMkLst>
        </pc:spChg>
        <pc:picChg chg="add del mod">
          <ac:chgData name="Evelyne Jadoul" userId="ff11e57302800aca" providerId="LiveId" clId="{CF488623-8405-0548-AFDE-8EFE21078887}" dt="2022-06-21T11:59:46.190" v="1955" actId="478"/>
          <ac:picMkLst>
            <pc:docMk/>
            <pc:sldMk cId="3058839297" sldId="399"/>
            <ac:picMk id="6" creationId="{7DA613F9-280B-6F42-8EF8-E97AE9BB2AD8}"/>
          </ac:picMkLst>
        </pc:picChg>
        <pc:picChg chg="add mod">
          <ac:chgData name="Evelyne Jadoul" userId="ff11e57302800aca" providerId="LiveId" clId="{CF488623-8405-0548-AFDE-8EFE21078887}" dt="2022-06-21T12:00:31.326" v="1957" actId="1076"/>
          <ac:picMkLst>
            <pc:docMk/>
            <pc:sldMk cId="3058839297" sldId="399"/>
            <ac:picMk id="9" creationId="{A069ADED-B9DD-F94B-98D0-7B8A7EC3F997}"/>
          </ac:picMkLst>
        </pc:picChg>
      </pc:sldChg>
      <pc:sldChg chg="modSp add mod">
        <pc:chgData name="Evelyne Jadoul" userId="ff11e57302800aca" providerId="LiveId" clId="{CF488623-8405-0548-AFDE-8EFE21078887}" dt="2022-06-21T11:59:01.683" v="1951" actId="5793"/>
        <pc:sldMkLst>
          <pc:docMk/>
          <pc:sldMk cId="3875967462" sldId="400"/>
        </pc:sldMkLst>
        <pc:spChg chg="mod">
          <ac:chgData name="Evelyne Jadoul" userId="ff11e57302800aca" providerId="LiveId" clId="{CF488623-8405-0548-AFDE-8EFE21078887}" dt="2022-06-21T11:59:01.683" v="1951" actId="5793"/>
          <ac:spMkLst>
            <pc:docMk/>
            <pc:sldMk cId="3875967462" sldId="400"/>
            <ac:spMk id="6" creationId="{29987707-D83E-42D2-ABAD-2F8018F89492}"/>
          </ac:spMkLst>
        </pc:spChg>
        <pc:spChg chg="mod">
          <ac:chgData name="Evelyne Jadoul" userId="ff11e57302800aca" providerId="LiveId" clId="{CF488623-8405-0548-AFDE-8EFE21078887}" dt="2022-06-21T11:58:54.117" v="1944" actId="12"/>
          <ac:spMkLst>
            <pc:docMk/>
            <pc:sldMk cId="3875967462" sldId="400"/>
            <ac:spMk id="8" creationId="{FC57A4DD-59CF-420F-997F-BF5523D2B845}"/>
          </ac:spMkLst>
        </pc:spChg>
      </pc:sldChg>
      <pc:sldChg chg="addSp modSp add mod">
        <pc:chgData name="Evelyne Jadoul" userId="ff11e57302800aca" providerId="LiveId" clId="{CF488623-8405-0548-AFDE-8EFE21078887}" dt="2022-06-21T12:02:23.444" v="1969" actId="1076"/>
        <pc:sldMkLst>
          <pc:docMk/>
          <pc:sldMk cId="3814772169" sldId="401"/>
        </pc:sldMkLst>
        <pc:spChg chg="mod">
          <ac:chgData name="Evelyne Jadoul" userId="ff11e57302800aca" providerId="LiveId" clId="{CF488623-8405-0548-AFDE-8EFE21078887}" dt="2022-06-21T12:01:29.630" v="1966" actId="5793"/>
          <ac:spMkLst>
            <pc:docMk/>
            <pc:sldMk cId="3814772169" sldId="401"/>
            <ac:spMk id="6" creationId="{29987707-D83E-42D2-ABAD-2F8018F89492}"/>
          </ac:spMkLst>
        </pc:spChg>
        <pc:spChg chg="mod">
          <ac:chgData name="Evelyne Jadoul" userId="ff11e57302800aca" providerId="LiveId" clId="{CF488623-8405-0548-AFDE-8EFE21078887}" dt="2022-06-21T12:01:22.743" v="1959" actId="12"/>
          <ac:spMkLst>
            <pc:docMk/>
            <pc:sldMk cId="3814772169" sldId="401"/>
            <ac:spMk id="8" creationId="{FC57A4DD-59CF-420F-997F-BF5523D2B845}"/>
          </ac:spMkLst>
        </pc:spChg>
        <pc:picChg chg="add mod">
          <ac:chgData name="Evelyne Jadoul" userId="ff11e57302800aca" providerId="LiveId" clId="{CF488623-8405-0548-AFDE-8EFE21078887}" dt="2022-06-21T12:02:23.444" v="1969" actId="1076"/>
          <ac:picMkLst>
            <pc:docMk/>
            <pc:sldMk cId="3814772169" sldId="401"/>
            <ac:picMk id="7" creationId="{0A24B2F4-EFDD-F041-B90A-FD1AC7A942D9}"/>
          </ac:picMkLst>
        </pc:picChg>
      </pc:sldChg>
      <pc:sldChg chg="modSp add">
        <pc:chgData name="Evelyne Jadoul" userId="ff11e57302800aca" providerId="LiveId" clId="{CF488623-8405-0548-AFDE-8EFE21078887}" dt="2022-06-21T12:11:48.679" v="2033"/>
        <pc:sldMkLst>
          <pc:docMk/>
          <pc:sldMk cId="4076419429" sldId="402"/>
        </pc:sldMkLst>
        <pc:spChg chg="mod">
          <ac:chgData name="Evelyne Jadoul" userId="ff11e57302800aca" providerId="LiveId" clId="{CF488623-8405-0548-AFDE-8EFE21078887}" dt="2022-06-21T12:11:48.679" v="2033"/>
          <ac:spMkLst>
            <pc:docMk/>
            <pc:sldMk cId="4076419429" sldId="402"/>
            <ac:spMk id="3" creationId="{00000000-0000-0000-0000-000000000000}"/>
          </ac:spMkLst>
        </pc:spChg>
      </pc:sldChg>
      <pc:sldChg chg="modSp add ord">
        <pc:chgData name="Evelyne Jadoul" userId="ff11e57302800aca" providerId="LiveId" clId="{CF488623-8405-0548-AFDE-8EFE21078887}" dt="2022-06-28T13:08:43.073" v="3125" actId="20578"/>
        <pc:sldMkLst>
          <pc:docMk/>
          <pc:sldMk cId="1207077523" sldId="628"/>
        </pc:sldMkLst>
        <pc:spChg chg="mod">
          <ac:chgData name="Evelyne Jadoul" userId="ff11e57302800aca" providerId="LiveId" clId="{CF488623-8405-0548-AFDE-8EFE21078887}" dt="2022-06-28T09:37:39.468" v="2715" actId="12"/>
          <ac:spMkLst>
            <pc:docMk/>
            <pc:sldMk cId="1207077523" sldId="628"/>
            <ac:spMk id="3" creationId="{E628403C-558A-3742-9166-9F92E28189E6}"/>
          </ac:spMkLst>
        </pc:spChg>
      </pc:sldChg>
      <pc:sldChg chg="addSp delSp modSp add mod">
        <pc:chgData name="Evelyne Jadoul" userId="ff11e57302800aca" providerId="LiveId" clId="{CF488623-8405-0548-AFDE-8EFE21078887}" dt="2022-06-29T09:29:45.254" v="5963" actId="20577"/>
        <pc:sldMkLst>
          <pc:docMk/>
          <pc:sldMk cId="2142703527" sldId="635"/>
        </pc:sldMkLst>
        <pc:spChg chg="add mod">
          <ac:chgData name="Evelyne Jadoul" userId="ff11e57302800aca" providerId="LiveId" clId="{CF488623-8405-0548-AFDE-8EFE21078887}" dt="2022-06-21T11:31:15.668" v="1722" actId="20577"/>
          <ac:spMkLst>
            <pc:docMk/>
            <pc:sldMk cId="2142703527" sldId="635"/>
            <ac:spMk id="3" creationId="{9C589F91-8DE6-BD48-8DCE-1E9401C81962}"/>
          </ac:spMkLst>
        </pc:spChg>
        <pc:spChg chg="add mod">
          <ac:chgData name="Evelyne Jadoul" userId="ff11e57302800aca" providerId="LiveId" clId="{CF488623-8405-0548-AFDE-8EFE21078887}" dt="2022-06-21T11:35:01.252" v="1760" actId="207"/>
          <ac:spMkLst>
            <pc:docMk/>
            <pc:sldMk cId="2142703527" sldId="635"/>
            <ac:spMk id="6" creationId="{D160A755-CDF2-C240-8674-E1B37048EAB8}"/>
          </ac:spMkLst>
        </pc:spChg>
        <pc:spChg chg="mod">
          <ac:chgData name="Evelyne Jadoul" userId="ff11e57302800aca" providerId="LiveId" clId="{CF488623-8405-0548-AFDE-8EFE21078887}" dt="2022-06-29T09:29:45.254" v="5963" actId="20577"/>
          <ac:spMkLst>
            <pc:docMk/>
            <pc:sldMk cId="2142703527" sldId="635"/>
            <ac:spMk id="7" creationId="{00000000-0000-0000-0000-000000000000}"/>
          </ac:spMkLst>
        </pc:spChg>
        <pc:spChg chg="add mod">
          <ac:chgData name="Evelyne Jadoul" userId="ff11e57302800aca" providerId="LiveId" clId="{CF488623-8405-0548-AFDE-8EFE21078887}" dt="2022-06-21T11:35:06.150" v="1761" actId="207"/>
          <ac:spMkLst>
            <pc:docMk/>
            <pc:sldMk cId="2142703527" sldId="635"/>
            <ac:spMk id="8" creationId="{6379FDC2-B656-4B48-810C-5252D6178503}"/>
          </ac:spMkLst>
        </pc:spChg>
        <pc:spChg chg="add mod">
          <ac:chgData name="Evelyne Jadoul" userId="ff11e57302800aca" providerId="LiveId" clId="{CF488623-8405-0548-AFDE-8EFE21078887}" dt="2022-06-21T11:35:10.729" v="1762" actId="207"/>
          <ac:spMkLst>
            <pc:docMk/>
            <pc:sldMk cId="2142703527" sldId="635"/>
            <ac:spMk id="9" creationId="{8500AC34-7D55-7741-BC06-0B25E09D4391}"/>
          </ac:spMkLst>
        </pc:spChg>
        <pc:spChg chg="del">
          <ac:chgData name="Evelyne Jadoul" userId="ff11e57302800aca" providerId="LiveId" clId="{CF488623-8405-0548-AFDE-8EFE21078887}" dt="2022-06-21T11:29:57.794" v="1640" actId="478"/>
          <ac:spMkLst>
            <pc:docMk/>
            <pc:sldMk cId="2142703527" sldId="635"/>
            <ac:spMk id="10" creationId="{48AF35DA-6E8A-2540-B3C7-F530A4710BC5}"/>
          </ac:spMkLst>
        </pc:spChg>
        <pc:spChg chg="del">
          <ac:chgData name="Evelyne Jadoul" userId="ff11e57302800aca" providerId="LiveId" clId="{CF488623-8405-0548-AFDE-8EFE21078887}" dt="2022-06-21T11:29:59.385" v="1641" actId="478"/>
          <ac:spMkLst>
            <pc:docMk/>
            <pc:sldMk cId="2142703527" sldId="635"/>
            <ac:spMk id="11" creationId="{290587A6-941F-8247-8662-9B141C80E8A7}"/>
          </ac:spMkLst>
        </pc:spChg>
        <pc:spChg chg="del">
          <ac:chgData name="Evelyne Jadoul" userId="ff11e57302800aca" providerId="LiveId" clId="{CF488623-8405-0548-AFDE-8EFE21078887}" dt="2022-06-21T11:30:00.426" v="1642" actId="478"/>
          <ac:spMkLst>
            <pc:docMk/>
            <pc:sldMk cId="2142703527" sldId="635"/>
            <ac:spMk id="12" creationId="{D6EBBF0F-7F1F-464D-A763-167F4C351E03}"/>
          </ac:spMkLst>
        </pc:spChg>
        <pc:spChg chg="del">
          <ac:chgData name="Evelyne Jadoul" userId="ff11e57302800aca" providerId="LiveId" clId="{CF488623-8405-0548-AFDE-8EFE21078887}" dt="2022-06-21T11:30:03.122" v="1643" actId="478"/>
          <ac:spMkLst>
            <pc:docMk/>
            <pc:sldMk cId="2142703527" sldId="635"/>
            <ac:spMk id="13" creationId="{1661E3F7-9C52-AE46-B648-EEF96276A5E5}"/>
          </ac:spMkLst>
        </pc:spChg>
        <pc:spChg chg="add mod">
          <ac:chgData name="Evelyne Jadoul" userId="ff11e57302800aca" providerId="LiveId" clId="{CF488623-8405-0548-AFDE-8EFE21078887}" dt="2022-06-21T11:35:17.438" v="1763" actId="207"/>
          <ac:spMkLst>
            <pc:docMk/>
            <pc:sldMk cId="2142703527" sldId="635"/>
            <ac:spMk id="14" creationId="{5348A0DA-D39C-CD46-81B7-F457011B6E31}"/>
          </ac:spMkLst>
        </pc:spChg>
        <pc:spChg chg="mod">
          <ac:chgData name="Evelyne Jadoul" userId="ff11e57302800aca" providerId="LiveId" clId="{CF488623-8405-0548-AFDE-8EFE21078887}" dt="2022-06-21T11:29:31.325" v="1637" actId="122"/>
          <ac:spMkLst>
            <pc:docMk/>
            <pc:sldMk cId="2142703527" sldId="635"/>
            <ac:spMk id="16" creationId="{00000000-0000-0000-0000-000000000000}"/>
          </ac:spMkLst>
        </pc:spChg>
        <pc:spChg chg="del">
          <ac:chgData name="Evelyne Jadoul" userId="ff11e57302800aca" providerId="LiveId" clId="{CF488623-8405-0548-AFDE-8EFE21078887}" dt="2022-06-21T11:29:56.146" v="1639" actId="478"/>
          <ac:spMkLst>
            <pc:docMk/>
            <pc:sldMk cId="2142703527" sldId="635"/>
            <ac:spMk id="24" creationId="{2CF38D6F-B171-D747-849B-B2D573448E5B}"/>
          </ac:spMkLst>
        </pc:spChg>
      </pc:sldChg>
      <pc:sldChg chg="addSp delSp modSp add mod">
        <pc:chgData name="Evelyne Jadoul" userId="ff11e57302800aca" providerId="LiveId" clId="{CF488623-8405-0548-AFDE-8EFE21078887}" dt="2022-06-28T09:25:28.175" v="2677" actId="113"/>
        <pc:sldMkLst>
          <pc:docMk/>
          <pc:sldMk cId="2294871090" sldId="636"/>
        </pc:sldMkLst>
        <pc:spChg chg="add mod">
          <ac:chgData name="Evelyne Jadoul" userId="ff11e57302800aca" providerId="LiveId" clId="{CF488623-8405-0548-AFDE-8EFE21078887}" dt="2022-06-28T09:25:21.200" v="2676" actId="14100"/>
          <ac:spMkLst>
            <pc:docMk/>
            <pc:sldMk cId="2294871090" sldId="636"/>
            <ac:spMk id="3" creationId="{269E5CEB-E13A-4146-BDAA-D1EEBE484F43}"/>
          </ac:spMkLst>
        </pc:spChg>
        <pc:spChg chg="mod">
          <ac:chgData name="Evelyne Jadoul" userId="ff11e57302800aca" providerId="LiveId" clId="{CF488623-8405-0548-AFDE-8EFE21078887}" dt="2022-06-21T09:35:22.388" v="711" actId="20577"/>
          <ac:spMkLst>
            <pc:docMk/>
            <pc:sldMk cId="2294871090" sldId="636"/>
            <ac:spMk id="4" creationId="{00000000-0000-0000-0000-000000000000}"/>
          </ac:spMkLst>
        </pc:spChg>
        <pc:spChg chg="del mod">
          <ac:chgData name="Evelyne Jadoul" userId="ff11e57302800aca" providerId="LiveId" clId="{CF488623-8405-0548-AFDE-8EFE21078887}" dt="2022-06-21T09:40:27.920" v="745" actId="478"/>
          <ac:spMkLst>
            <pc:docMk/>
            <pc:sldMk cId="2294871090" sldId="636"/>
            <ac:spMk id="9" creationId="{00000000-0000-0000-0000-000000000000}"/>
          </ac:spMkLst>
        </pc:spChg>
        <pc:spChg chg="mod">
          <ac:chgData name="Evelyne Jadoul" userId="ff11e57302800aca" providerId="LiveId" clId="{CF488623-8405-0548-AFDE-8EFE21078887}" dt="2022-06-28T09:25:28.175" v="2677" actId="113"/>
          <ac:spMkLst>
            <pc:docMk/>
            <pc:sldMk cId="2294871090" sldId="636"/>
            <ac:spMk id="10" creationId="{00000000-0000-0000-0000-000000000000}"/>
          </ac:spMkLst>
        </pc:spChg>
        <pc:spChg chg="mod">
          <ac:chgData name="Evelyne Jadoul" userId="ff11e57302800aca" providerId="LiveId" clId="{CF488623-8405-0548-AFDE-8EFE21078887}" dt="2022-06-21T09:40:58.724" v="751" actId="122"/>
          <ac:spMkLst>
            <pc:docMk/>
            <pc:sldMk cId="2294871090" sldId="636"/>
            <ac:spMk id="11" creationId="{00000000-0000-0000-0000-000000000000}"/>
          </ac:spMkLst>
        </pc:spChg>
        <pc:spChg chg="mod">
          <ac:chgData name="Evelyne Jadoul" userId="ff11e57302800aca" providerId="LiveId" clId="{CF488623-8405-0548-AFDE-8EFE21078887}" dt="2022-06-21T09:38:09.904" v="731" actId="1076"/>
          <ac:spMkLst>
            <pc:docMk/>
            <pc:sldMk cId="2294871090" sldId="636"/>
            <ac:spMk id="14" creationId="{00000000-0000-0000-0000-000000000000}"/>
          </ac:spMkLst>
        </pc:spChg>
        <pc:spChg chg="mod">
          <ac:chgData name="Evelyne Jadoul" userId="ff11e57302800aca" providerId="LiveId" clId="{CF488623-8405-0548-AFDE-8EFE21078887}" dt="2022-06-21T09:40:52.055" v="749" actId="108"/>
          <ac:spMkLst>
            <pc:docMk/>
            <pc:sldMk cId="2294871090" sldId="636"/>
            <ac:spMk id="15" creationId="{00000000-0000-0000-0000-000000000000}"/>
          </ac:spMkLst>
        </pc:spChg>
        <pc:spChg chg="mod">
          <ac:chgData name="Evelyne Jadoul" userId="ff11e57302800aca" providerId="LiveId" clId="{CF488623-8405-0548-AFDE-8EFE21078887}" dt="2022-06-21T09:37:59.464" v="730" actId="1076"/>
          <ac:spMkLst>
            <pc:docMk/>
            <pc:sldMk cId="2294871090" sldId="636"/>
            <ac:spMk id="17" creationId="{00000000-0000-0000-0000-000000000000}"/>
          </ac:spMkLst>
        </pc:spChg>
        <pc:spChg chg="mod">
          <ac:chgData name="Evelyne Jadoul" userId="ff11e57302800aca" providerId="LiveId" clId="{CF488623-8405-0548-AFDE-8EFE21078887}" dt="2022-06-21T09:37:46.739" v="727" actId="1076"/>
          <ac:spMkLst>
            <pc:docMk/>
            <pc:sldMk cId="2294871090" sldId="636"/>
            <ac:spMk id="20" creationId="{00000000-0000-0000-0000-000000000000}"/>
          </ac:spMkLst>
        </pc:spChg>
        <pc:spChg chg="mod">
          <ac:chgData name="Evelyne Jadoul" userId="ff11e57302800aca" providerId="LiveId" clId="{CF488623-8405-0548-AFDE-8EFE21078887}" dt="2022-06-21T09:38:35.407" v="736" actId="1076"/>
          <ac:spMkLst>
            <pc:docMk/>
            <pc:sldMk cId="2294871090" sldId="636"/>
            <ac:spMk id="31" creationId="{00000000-0000-0000-0000-000000000000}"/>
          </ac:spMkLst>
        </pc:spChg>
        <pc:picChg chg="mod">
          <ac:chgData name="Evelyne Jadoul" userId="ff11e57302800aca" providerId="LiveId" clId="{CF488623-8405-0548-AFDE-8EFE21078887}" dt="2022-06-21T09:37:54.750" v="729" actId="1076"/>
          <ac:picMkLst>
            <pc:docMk/>
            <pc:sldMk cId="2294871090" sldId="636"/>
            <ac:picMk id="12" creationId="{00000000-0000-0000-0000-000000000000}"/>
          </ac:picMkLst>
        </pc:picChg>
        <pc:picChg chg="mod">
          <ac:chgData name="Evelyne Jadoul" userId="ff11e57302800aca" providerId="LiveId" clId="{CF488623-8405-0548-AFDE-8EFE21078887}" dt="2022-06-21T09:37:27.370" v="725" actId="14100"/>
          <ac:picMkLst>
            <pc:docMk/>
            <pc:sldMk cId="2294871090" sldId="636"/>
            <ac:picMk id="13" creationId="{00000000-0000-0000-0000-000000000000}"/>
          </ac:picMkLst>
        </pc:picChg>
      </pc:sldChg>
      <pc:sldChg chg="add del">
        <pc:chgData name="Evelyne Jadoul" userId="ff11e57302800aca" providerId="LiveId" clId="{CF488623-8405-0548-AFDE-8EFE21078887}" dt="2022-06-28T10:05:57.318" v="2905" actId="2696"/>
        <pc:sldMkLst>
          <pc:docMk/>
          <pc:sldMk cId="2023152798" sldId="637"/>
        </pc:sldMkLst>
      </pc:sldChg>
      <pc:sldChg chg="modSp add mod modNotesTx">
        <pc:chgData name="Evelyne Jadoul" userId="ff11e57302800aca" providerId="LiveId" clId="{CF488623-8405-0548-AFDE-8EFE21078887}" dt="2022-06-28T12:48:56.949" v="3099" actId="20577"/>
        <pc:sldMkLst>
          <pc:docMk/>
          <pc:sldMk cId="4237363199" sldId="638"/>
        </pc:sldMkLst>
        <pc:spChg chg="mod">
          <ac:chgData name="Evelyne Jadoul" userId="ff11e57302800aca" providerId="LiveId" clId="{CF488623-8405-0548-AFDE-8EFE21078887}" dt="2022-06-28T10:08:32.461" v="3084" actId="20577"/>
          <ac:spMkLst>
            <pc:docMk/>
            <pc:sldMk cId="4237363199" sldId="638"/>
            <ac:spMk id="16" creationId="{00000000-0000-0000-0000-000000000000}"/>
          </ac:spMkLst>
        </pc:spChg>
      </pc:sldChg>
      <pc:sldChg chg="add">
        <pc:chgData name="Evelyne Jadoul" userId="ff11e57302800aca" providerId="LiveId" clId="{CF488623-8405-0548-AFDE-8EFE21078887}" dt="2022-06-28T10:11:03.700" v="3091"/>
        <pc:sldMkLst>
          <pc:docMk/>
          <pc:sldMk cId="786852835" sldId="639"/>
        </pc:sldMkLst>
      </pc:sldChg>
      <pc:sldChg chg="add">
        <pc:chgData name="Evelyne Jadoul" userId="ff11e57302800aca" providerId="LiveId" clId="{CF488623-8405-0548-AFDE-8EFE21078887}" dt="2022-06-28T10:11:23.176" v="3092"/>
        <pc:sldMkLst>
          <pc:docMk/>
          <pc:sldMk cId="1715734537" sldId="640"/>
        </pc:sldMkLst>
      </pc:sldChg>
      <pc:sldChg chg="modSp add mod">
        <pc:chgData name="Evelyne Jadoul" userId="ff11e57302800aca" providerId="LiveId" clId="{CF488623-8405-0548-AFDE-8EFE21078887}" dt="2022-06-21T09:31:49.537" v="686" actId="1076"/>
        <pc:sldMkLst>
          <pc:docMk/>
          <pc:sldMk cId="308457506" sldId="641"/>
        </pc:sldMkLst>
        <pc:spChg chg="mod">
          <ac:chgData name="Evelyne Jadoul" userId="ff11e57302800aca" providerId="LiveId" clId="{CF488623-8405-0548-AFDE-8EFE21078887}" dt="2022-06-21T09:23:59.714" v="682" actId="20577"/>
          <ac:spMkLst>
            <pc:docMk/>
            <pc:sldMk cId="308457506" sldId="641"/>
            <ac:spMk id="4" creationId="{00000000-0000-0000-0000-000000000000}"/>
          </ac:spMkLst>
        </pc:spChg>
        <pc:picChg chg="mod">
          <ac:chgData name="Evelyne Jadoul" userId="ff11e57302800aca" providerId="LiveId" clId="{CF488623-8405-0548-AFDE-8EFE21078887}" dt="2022-06-21T09:31:49.537" v="686" actId="1076"/>
          <ac:picMkLst>
            <pc:docMk/>
            <pc:sldMk cId="308457506" sldId="641"/>
            <ac:picMk id="7" creationId="{00000000-0000-0000-0000-000000000000}"/>
          </ac:picMkLst>
        </pc:picChg>
      </pc:sldChg>
      <pc:sldChg chg="modSp add del mod">
        <pc:chgData name="Evelyne Jadoul" userId="ff11e57302800aca" providerId="LiveId" clId="{CF488623-8405-0548-AFDE-8EFE21078887}" dt="2022-06-21T08:36:14.828" v="213" actId="2696"/>
        <pc:sldMkLst>
          <pc:docMk/>
          <pc:sldMk cId="1669478801" sldId="642"/>
        </pc:sldMkLst>
        <pc:spChg chg="mod">
          <ac:chgData name="Evelyne Jadoul" userId="ff11e57302800aca" providerId="LiveId" clId="{CF488623-8405-0548-AFDE-8EFE21078887}" dt="2022-06-21T08:26:57.212" v="142" actId="14100"/>
          <ac:spMkLst>
            <pc:docMk/>
            <pc:sldMk cId="1669478801" sldId="642"/>
            <ac:spMk id="16" creationId="{00000000-0000-0000-0000-000000000000}"/>
          </ac:spMkLst>
        </pc:spChg>
      </pc:sldChg>
      <pc:sldChg chg="addSp delSp modSp add mod">
        <pc:chgData name="Evelyne Jadoul" userId="ff11e57302800aca" providerId="LiveId" clId="{CF488623-8405-0548-AFDE-8EFE21078887}" dt="2022-06-21T09:52:31.472" v="874" actId="113"/>
        <pc:sldMkLst>
          <pc:docMk/>
          <pc:sldMk cId="1865980527" sldId="642"/>
        </pc:sldMkLst>
        <pc:spChg chg="add del mod">
          <ac:chgData name="Evelyne Jadoul" userId="ff11e57302800aca" providerId="LiveId" clId="{CF488623-8405-0548-AFDE-8EFE21078887}" dt="2022-06-21T09:17:28.831" v="651"/>
          <ac:spMkLst>
            <pc:docMk/>
            <pc:sldMk cId="1865980527" sldId="642"/>
            <ac:spMk id="3" creationId="{39BDE41E-5B4C-754B-8D94-E574835C4CA8}"/>
          </ac:spMkLst>
        </pc:spChg>
        <pc:spChg chg="mod">
          <ac:chgData name="Evelyne Jadoul" userId="ff11e57302800aca" providerId="LiveId" clId="{CF488623-8405-0548-AFDE-8EFE21078887}" dt="2022-06-21T09:23:51.761" v="679" actId="20577"/>
          <ac:spMkLst>
            <pc:docMk/>
            <pc:sldMk cId="1865980527" sldId="642"/>
            <ac:spMk id="4" creationId="{00000000-0000-0000-0000-000000000000}"/>
          </ac:spMkLst>
        </pc:spChg>
        <pc:spChg chg="mod">
          <ac:chgData name="Evelyne Jadoul" userId="ff11e57302800aca" providerId="LiveId" clId="{CF488623-8405-0548-AFDE-8EFE21078887}" dt="2022-06-21T09:52:31.472" v="874" actId="113"/>
          <ac:spMkLst>
            <pc:docMk/>
            <pc:sldMk cId="1865980527" sldId="642"/>
            <ac:spMk id="8" creationId="{00000000-0000-0000-0000-000000000000}"/>
          </ac:spMkLst>
        </pc:spChg>
        <pc:picChg chg="del">
          <ac:chgData name="Evelyne Jadoul" userId="ff11e57302800aca" providerId="LiveId" clId="{CF488623-8405-0548-AFDE-8EFE21078887}" dt="2022-06-21T09:09:03.363" v="483" actId="478"/>
          <ac:picMkLst>
            <pc:docMk/>
            <pc:sldMk cId="1865980527" sldId="642"/>
            <ac:picMk id="6" creationId="{00000000-0000-0000-0000-000000000000}"/>
          </ac:picMkLst>
        </pc:picChg>
        <pc:picChg chg="add del mod">
          <ac:chgData name="Evelyne Jadoul" userId="ff11e57302800aca" providerId="LiveId" clId="{CF488623-8405-0548-AFDE-8EFE21078887}" dt="2022-06-21T09:19:58.389" v="655" actId="478"/>
          <ac:picMkLst>
            <pc:docMk/>
            <pc:sldMk cId="1865980527" sldId="642"/>
            <ac:picMk id="9" creationId="{F1EC3449-E0EB-C44D-8B51-F80925814AA2}"/>
          </ac:picMkLst>
        </pc:picChg>
        <pc:picChg chg="add del mod">
          <ac:chgData name="Evelyne Jadoul" userId="ff11e57302800aca" providerId="LiveId" clId="{CF488623-8405-0548-AFDE-8EFE21078887}" dt="2022-06-21T09:20:15.411" v="661" actId="931"/>
          <ac:picMkLst>
            <pc:docMk/>
            <pc:sldMk cId="1865980527" sldId="642"/>
            <ac:picMk id="11" creationId="{57CECDF3-CE51-DF4B-A6B9-85BC60A5E763}"/>
          </ac:picMkLst>
        </pc:picChg>
        <pc:picChg chg="add del mod">
          <ac:chgData name="Evelyne Jadoul" userId="ff11e57302800aca" providerId="LiveId" clId="{CF488623-8405-0548-AFDE-8EFE21078887}" dt="2022-06-21T09:20:15.411" v="661" actId="931"/>
          <ac:picMkLst>
            <pc:docMk/>
            <pc:sldMk cId="1865980527" sldId="642"/>
            <ac:picMk id="13" creationId="{71162631-170C-3346-826D-87D4F7C7DA9E}"/>
          </ac:picMkLst>
        </pc:picChg>
        <pc:picChg chg="add mod">
          <ac:chgData name="Evelyne Jadoul" userId="ff11e57302800aca" providerId="LiveId" clId="{CF488623-8405-0548-AFDE-8EFE21078887}" dt="2022-06-21T09:20:37.847" v="665" actId="1076"/>
          <ac:picMkLst>
            <pc:docMk/>
            <pc:sldMk cId="1865980527" sldId="642"/>
            <ac:picMk id="15" creationId="{A9FD1E4F-B05E-9741-9128-D42AB669301B}"/>
          </ac:picMkLst>
        </pc:picChg>
        <pc:picChg chg="add mod">
          <ac:chgData name="Evelyne Jadoul" userId="ff11e57302800aca" providerId="LiveId" clId="{CF488623-8405-0548-AFDE-8EFE21078887}" dt="2022-06-21T09:20:55.939" v="668" actId="1076"/>
          <ac:picMkLst>
            <pc:docMk/>
            <pc:sldMk cId="1865980527" sldId="642"/>
            <ac:picMk id="17" creationId="{334A46FE-6E31-2B4E-AC8B-25CE8FF6E25C}"/>
          </ac:picMkLst>
        </pc:picChg>
        <pc:picChg chg="add del mod">
          <ac:chgData name="Evelyne Jadoul" userId="ff11e57302800aca" providerId="LiveId" clId="{CF488623-8405-0548-AFDE-8EFE21078887}" dt="2022-06-21T09:22:45.735" v="675"/>
          <ac:picMkLst>
            <pc:docMk/>
            <pc:sldMk cId="1865980527" sldId="642"/>
            <ac:picMk id="19" creationId="{AB32C6DF-654D-F147-AD0F-B1399CCFA20F}"/>
          </ac:picMkLst>
        </pc:picChg>
        <pc:picChg chg="add del mod">
          <ac:chgData name="Evelyne Jadoul" userId="ff11e57302800aca" providerId="LiveId" clId="{CF488623-8405-0548-AFDE-8EFE21078887}" dt="2022-06-21T09:16:51.789" v="647" actId="478"/>
          <ac:picMkLst>
            <pc:docMk/>
            <pc:sldMk cId="1865980527" sldId="642"/>
            <ac:picMk id="3074" creationId="{3B6ECC05-1443-AB48-BA57-AF78C00BAB97}"/>
          </ac:picMkLst>
        </pc:picChg>
      </pc:sldChg>
      <pc:sldChg chg="addSp delSp modSp add mod">
        <pc:chgData name="Evelyne Jadoul" userId="ff11e57302800aca" providerId="LiveId" clId="{CF488623-8405-0548-AFDE-8EFE21078887}" dt="2022-06-21T09:52:09.662" v="872" actId="115"/>
        <pc:sldMkLst>
          <pc:docMk/>
          <pc:sldMk cId="2695106230" sldId="643"/>
        </pc:sldMkLst>
        <pc:spChg chg="add mod">
          <ac:chgData name="Evelyne Jadoul" userId="ff11e57302800aca" providerId="LiveId" clId="{CF488623-8405-0548-AFDE-8EFE21078887}" dt="2022-06-21T08:35:44.585" v="212" actId="255"/>
          <ac:spMkLst>
            <pc:docMk/>
            <pc:sldMk cId="2695106230" sldId="643"/>
            <ac:spMk id="3" creationId="{CCF8FF16-35D5-EF4E-BAA7-50A653320D64}"/>
          </ac:spMkLst>
        </pc:spChg>
        <pc:spChg chg="mod">
          <ac:chgData name="Evelyne Jadoul" userId="ff11e57302800aca" providerId="LiveId" clId="{CF488623-8405-0548-AFDE-8EFE21078887}" dt="2022-06-21T09:52:09.662" v="872" actId="115"/>
          <ac:spMkLst>
            <pc:docMk/>
            <pc:sldMk cId="2695106230" sldId="643"/>
            <ac:spMk id="7" creationId="{00000000-0000-0000-0000-000000000000}"/>
          </ac:spMkLst>
        </pc:spChg>
        <pc:spChg chg="add del">
          <ac:chgData name="Evelyne Jadoul" userId="ff11e57302800aca" providerId="LiveId" clId="{CF488623-8405-0548-AFDE-8EFE21078887}" dt="2022-06-21T08:33:16.013" v="198" actId="21"/>
          <ac:spMkLst>
            <pc:docMk/>
            <pc:sldMk cId="2695106230" sldId="643"/>
            <ac:spMk id="28" creationId="{00000000-0000-0000-0000-000000000000}"/>
          </ac:spMkLst>
        </pc:spChg>
        <pc:spChg chg="add del mod">
          <ac:chgData name="Evelyne Jadoul" userId="ff11e57302800aca" providerId="LiveId" clId="{CF488623-8405-0548-AFDE-8EFE21078887}" dt="2022-06-21T08:34:56.374" v="207"/>
          <ac:spMkLst>
            <pc:docMk/>
            <pc:sldMk cId="2695106230" sldId="643"/>
            <ac:spMk id="33" creationId="{279A6072-53E9-974E-A421-411D75FE97CB}"/>
          </ac:spMkLst>
        </pc:spChg>
        <pc:picChg chg="add del mod">
          <ac:chgData name="Evelyne Jadoul" userId="ff11e57302800aca" providerId="LiveId" clId="{CF488623-8405-0548-AFDE-8EFE21078887}" dt="2022-06-21T08:33:15.376" v="197"/>
          <ac:picMkLst>
            <pc:docMk/>
            <pc:sldMk cId="2695106230" sldId="643"/>
            <ac:picMk id="19" creationId="{CA3305DC-DE5C-654A-8894-B7F636F51BB2}"/>
          </ac:picMkLst>
        </pc:picChg>
        <pc:picChg chg="add mod">
          <ac:chgData name="Evelyne Jadoul" userId="ff11e57302800aca" providerId="LiveId" clId="{CF488623-8405-0548-AFDE-8EFE21078887}" dt="2022-06-21T08:33:34.361" v="200" actId="1076"/>
          <ac:picMkLst>
            <pc:docMk/>
            <pc:sldMk cId="2695106230" sldId="643"/>
            <ac:picMk id="26" creationId="{2DBE8E4D-FB2F-9441-B754-983F0EF4FE81}"/>
          </ac:picMkLst>
        </pc:picChg>
        <pc:picChg chg="add mod">
          <ac:chgData name="Evelyne Jadoul" userId="ff11e57302800aca" providerId="LiveId" clId="{CF488623-8405-0548-AFDE-8EFE21078887}" dt="2022-06-21T08:34:04.399" v="202" actId="1076"/>
          <ac:picMkLst>
            <pc:docMk/>
            <pc:sldMk cId="2695106230" sldId="643"/>
            <ac:picMk id="27" creationId="{4A4DA044-36C0-724C-A406-914812D0AC5B}"/>
          </ac:picMkLst>
        </pc:picChg>
        <pc:picChg chg="add mod">
          <ac:chgData name="Evelyne Jadoul" userId="ff11e57302800aca" providerId="LiveId" clId="{CF488623-8405-0548-AFDE-8EFE21078887}" dt="2022-06-21T08:34:37.913" v="205" actId="1076"/>
          <ac:picMkLst>
            <pc:docMk/>
            <pc:sldMk cId="2695106230" sldId="643"/>
            <ac:picMk id="32" creationId="{4ACF5C56-EAEC-BB42-8AD4-DD5D3E4265BA}"/>
          </ac:picMkLst>
        </pc:picChg>
      </pc:sldChg>
      <pc:sldChg chg="addSp delSp modSp add mod modNotesTx">
        <pc:chgData name="Evelyne Jadoul" userId="ff11e57302800aca" providerId="LiveId" clId="{CF488623-8405-0548-AFDE-8EFE21078887}" dt="2022-06-21T09:07:19.361" v="481"/>
        <pc:sldMkLst>
          <pc:docMk/>
          <pc:sldMk cId="2850731389" sldId="644"/>
        </pc:sldMkLst>
        <pc:spChg chg="mod">
          <ac:chgData name="Evelyne Jadoul" userId="ff11e57302800aca" providerId="LiveId" clId="{CF488623-8405-0548-AFDE-8EFE21078887}" dt="2022-06-21T09:02:42.828" v="449" actId="207"/>
          <ac:spMkLst>
            <pc:docMk/>
            <pc:sldMk cId="2850731389" sldId="644"/>
            <ac:spMk id="6" creationId="{00000000-0000-0000-0000-000000000000}"/>
          </ac:spMkLst>
        </pc:spChg>
        <pc:spChg chg="add del mod">
          <ac:chgData name="Evelyne Jadoul" userId="ff11e57302800aca" providerId="LiveId" clId="{CF488623-8405-0548-AFDE-8EFE21078887}" dt="2022-06-21T09:07:19.361" v="481"/>
          <ac:spMkLst>
            <pc:docMk/>
            <pc:sldMk cId="2850731389" sldId="644"/>
            <ac:spMk id="7" creationId="{CD5C59C5-CB6B-7347-85A4-86B038994DCB}"/>
          </ac:spMkLst>
        </pc:spChg>
        <pc:spChg chg="mod">
          <ac:chgData name="Evelyne Jadoul" userId="ff11e57302800aca" providerId="LiveId" clId="{CF488623-8405-0548-AFDE-8EFE21078887}" dt="2022-06-21T09:02:56.938" v="450" actId="207"/>
          <ac:spMkLst>
            <pc:docMk/>
            <pc:sldMk cId="2850731389" sldId="644"/>
            <ac:spMk id="26" creationId="{00000000-0000-0000-0000-000000000000}"/>
          </ac:spMkLst>
        </pc:spChg>
        <pc:spChg chg="mod">
          <ac:chgData name="Evelyne Jadoul" userId="ff11e57302800aca" providerId="LiveId" clId="{CF488623-8405-0548-AFDE-8EFE21078887}" dt="2022-06-21T09:03:07.354" v="451" actId="207"/>
          <ac:spMkLst>
            <pc:docMk/>
            <pc:sldMk cId="2850731389" sldId="644"/>
            <ac:spMk id="28" creationId="{00000000-0000-0000-0000-000000000000}"/>
          </ac:spMkLst>
        </pc:spChg>
        <pc:spChg chg="mod">
          <ac:chgData name="Evelyne Jadoul" userId="ff11e57302800aca" providerId="LiveId" clId="{CF488623-8405-0548-AFDE-8EFE21078887}" dt="2022-06-21T09:03:11.214" v="452" actId="207"/>
          <ac:spMkLst>
            <pc:docMk/>
            <pc:sldMk cId="2850731389" sldId="644"/>
            <ac:spMk id="30" creationId="{00000000-0000-0000-0000-000000000000}"/>
          </ac:spMkLst>
        </pc:spChg>
      </pc:sldChg>
      <pc:sldChg chg="add del">
        <pc:chgData name="Evelyne Jadoul" userId="ff11e57302800aca" providerId="LiveId" clId="{CF488623-8405-0548-AFDE-8EFE21078887}" dt="2022-06-21T09:33:46.630" v="688"/>
        <pc:sldMkLst>
          <pc:docMk/>
          <pc:sldMk cId="155502253" sldId="645"/>
        </pc:sldMkLst>
      </pc:sldChg>
      <pc:sldChg chg="add ord">
        <pc:chgData name="Evelyne Jadoul" userId="ff11e57302800aca" providerId="LiveId" clId="{CF488623-8405-0548-AFDE-8EFE21078887}" dt="2022-06-28T13:07:29.869" v="3123" actId="20578"/>
        <pc:sldMkLst>
          <pc:docMk/>
          <pc:sldMk cId="1214341399" sldId="645"/>
        </pc:sldMkLst>
      </pc:sldChg>
      <pc:sldChg chg="modSp add mod">
        <pc:chgData name="Evelyne Jadoul" userId="ff11e57302800aca" providerId="LiveId" clId="{CF488623-8405-0548-AFDE-8EFE21078887}" dt="2022-06-21T09:57:01.081" v="909" actId="207"/>
        <pc:sldMkLst>
          <pc:docMk/>
          <pc:sldMk cId="3021352819" sldId="645"/>
        </pc:sldMkLst>
        <pc:spChg chg="mod">
          <ac:chgData name="Evelyne Jadoul" userId="ff11e57302800aca" providerId="LiveId" clId="{CF488623-8405-0548-AFDE-8EFE21078887}" dt="2022-06-21T09:56:39.867" v="904" actId="207"/>
          <ac:spMkLst>
            <pc:docMk/>
            <pc:sldMk cId="3021352819" sldId="645"/>
            <ac:spMk id="8" creationId="{E129E8CB-CE77-498C-A669-D352B87B6BBE}"/>
          </ac:spMkLst>
        </pc:spChg>
        <pc:spChg chg="mod">
          <ac:chgData name="Evelyne Jadoul" userId="ff11e57302800aca" providerId="LiveId" clId="{CF488623-8405-0548-AFDE-8EFE21078887}" dt="2022-06-21T09:56:32.663" v="902" actId="207"/>
          <ac:spMkLst>
            <pc:docMk/>
            <pc:sldMk cId="3021352819" sldId="645"/>
            <ac:spMk id="9" creationId="{AE9EAB71-73EE-41B4-9162-7501097BCFA2}"/>
          </ac:spMkLst>
        </pc:spChg>
        <pc:spChg chg="mod">
          <ac:chgData name="Evelyne Jadoul" userId="ff11e57302800aca" providerId="LiveId" clId="{CF488623-8405-0548-AFDE-8EFE21078887}" dt="2022-06-21T09:56:27.483" v="901" actId="207"/>
          <ac:spMkLst>
            <pc:docMk/>
            <pc:sldMk cId="3021352819" sldId="645"/>
            <ac:spMk id="10" creationId="{C5C09131-484D-4A45-BED1-15D9A01BE6FB}"/>
          </ac:spMkLst>
        </pc:spChg>
        <pc:spChg chg="mod">
          <ac:chgData name="Evelyne Jadoul" userId="ff11e57302800aca" providerId="LiveId" clId="{CF488623-8405-0548-AFDE-8EFE21078887}" dt="2022-06-21T09:56:46.838" v="906" actId="207"/>
          <ac:spMkLst>
            <pc:docMk/>
            <pc:sldMk cId="3021352819" sldId="645"/>
            <ac:spMk id="11" creationId="{8369E0D1-1E77-494C-880A-9FE62D9FB4B0}"/>
          </ac:spMkLst>
        </pc:spChg>
        <pc:spChg chg="mod">
          <ac:chgData name="Evelyne Jadoul" userId="ff11e57302800aca" providerId="LiveId" clId="{CF488623-8405-0548-AFDE-8EFE21078887}" dt="2022-06-21T09:56:57.245" v="908" actId="207"/>
          <ac:spMkLst>
            <pc:docMk/>
            <pc:sldMk cId="3021352819" sldId="645"/>
            <ac:spMk id="12" creationId="{CC4D6C8C-74F0-4B39-AD47-DDA6937A0643}"/>
          </ac:spMkLst>
        </pc:spChg>
        <pc:spChg chg="mod">
          <ac:chgData name="Evelyne Jadoul" userId="ff11e57302800aca" providerId="LiveId" clId="{CF488623-8405-0548-AFDE-8EFE21078887}" dt="2022-06-21T09:57:01.081" v="909" actId="207"/>
          <ac:spMkLst>
            <pc:docMk/>
            <pc:sldMk cId="3021352819" sldId="645"/>
            <ac:spMk id="13" creationId="{08FF6B01-CB39-4EB4-A0E9-904FC9BD89DF}"/>
          </ac:spMkLst>
        </pc:spChg>
        <pc:spChg chg="mod">
          <ac:chgData name="Evelyne Jadoul" userId="ff11e57302800aca" providerId="LiveId" clId="{CF488623-8405-0548-AFDE-8EFE21078887}" dt="2022-06-21T09:56:52.476" v="907" actId="207"/>
          <ac:spMkLst>
            <pc:docMk/>
            <pc:sldMk cId="3021352819" sldId="645"/>
            <ac:spMk id="14" creationId="{6A121A92-C8A6-4CBB-9F0E-798B488E45C6}"/>
          </ac:spMkLst>
        </pc:spChg>
        <pc:spChg chg="mod">
          <ac:chgData name="Evelyne Jadoul" userId="ff11e57302800aca" providerId="LiveId" clId="{CF488623-8405-0548-AFDE-8EFE21078887}" dt="2022-06-21T09:56:42.969" v="905" actId="207"/>
          <ac:spMkLst>
            <pc:docMk/>
            <pc:sldMk cId="3021352819" sldId="645"/>
            <ac:spMk id="15" creationId="{D312FE6F-9556-4276-8661-57795D36DFE3}"/>
          </ac:spMkLst>
        </pc:spChg>
      </pc:sldChg>
      <pc:sldChg chg="addSp modSp add del mod">
        <pc:chgData name="Evelyne Jadoul" userId="ff11e57302800aca" providerId="LiveId" clId="{CF488623-8405-0548-AFDE-8EFE21078887}" dt="2022-06-21T12:20:14.759" v="2253" actId="2696"/>
        <pc:sldMkLst>
          <pc:docMk/>
          <pc:sldMk cId="3023561080" sldId="646"/>
        </pc:sldMkLst>
        <pc:spChg chg="mod">
          <ac:chgData name="Evelyne Jadoul" userId="ff11e57302800aca" providerId="LiveId" clId="{CF488623-8405-0548-AFDE-8EFE21078887}" dt="2022-06-21T12:17:57.432" v="2199" actId="20577"/>
          <ac:spMkLst>
            <pc:docMk/>
            <pc:sldMk cId="3023561080" sldId="646"/>
            <ac:spMk id="2" creationId="{A7F885DA-0B0C-5F4A-B2AA-0BC67FD4C0E4}"/>
          </ac:spMkLst>
        </pc:spChg>
        <pc:spChg chg="add mod">
          <ac:chgData name="Evelyne Jadoul" userId="ff11e57302800aca" providerId="LiveId" clId="{CF488623-8405-0548-AFDE-8EFE21078887}" dt="2022-06-21T12:18:37.513" v="2252" actId="122"/>
          <ac:spMkLst>
            <pc:docMk/>
            <pc:sldMk cId="3023561080" sldId="646"/>
            <ac:spMk id="5" creationId="{9FF98BFF-50A6-1A43-BCAE-72478A7F00F8}"/>
          </ac:spMkLst>
        </pc:spChg>
      </pc:sldChg>
      <pc:sldChg chg="add del modNotesTx">
        <pc:chgData name="Evelyne Jadoul" userId="ff11e57302800aca" providerId="LiveId" clId="{CF488623-8405-0548-AFDE-8EFE21078887}" dt="2022-06-21T10:04:43.391" v="1113" actId="2696"/>
        <pc:sldMkLst>
          <pc:docMk/>
          <pc:sldMk cId="3936034119" sldId="646"/>
        </pc:sldMkLst>
      </pc:sldChg>
      <pc:sldChg chg="modSp add">
        <pc:chgData name="Evelyne Jadoul" userId="ff11e57302800aca" providerId="LiveId" clId="{CF488623-8405-0548-AFDE-8EFE21078887}" dt="2022-06-29T09:16:19.898" v="5190" actId="20577"/>
        <pc:sldMkLst>
          <pc:docMk/>
          <pc:sldMk cId="1738868317" sldId="647"/>
        </pc:sldMkLst>
        <pc:spChg chg="mod">
          <ac:chgData name="Evelyne Jadoul" userId="ff11e57302800aca" providerId="LiveId" clId="{CF488623-8405-0548-AFDE-8EFE21078887}" dt="2022-06-29T09:16:19.898" v="5190" actId="20577"/>
          <ac:spMkLst>
            <pc:docMk/>
            <pc:sldMk cId="1738868317" sldId="647"/>
            <ac:spMk id="8" creationId="{00000000-0000-0000-0000-000000000000}"/>
          </ac:spMkLst>
        </pc:spChg>
      </pc:sldChg>
      <pc:sldChg chg="addSp delSp modSp add mod">
        <pc:chgData name="Evelyne Jadoul" userId="ff11e57302800aca" providerId="LiveId" clId="{CF488623-8405-0548-AFDE-8EFE21078887}" dt="2022-06-21T11:21:16.522" v="1411"/>
        <pc:sldMkLst>
          <pc:docMk/>
          <pc:sldMk cId="2151278126" sldId="648"/>
        </pc:sldMkLst>
        <pc:spChg chg="mod">
          <ac:chgData name="Evelyne Jadoul" userId="ff11e57302800aca" providerId="LiveId" clId="{CF488623-8405-0548-AFDE-8EFE21078887}" dt="2022-06-21T10:13:19.457" v="1401" actId="207"/>
          <ac:spMkLst>
            <pc:docMk/>
            <pc:sldMk cId="2151278126" sldId="648"/>
            <ac:spMk id="8" creationId="{2B014BC4-6DE9-0B41-8B69-4F960BA7C65F}"/>
          </ac:spMkLst>
        </pc:spChg>
        <pc:spChg chg="mod">
          <ac:chgData name="Evelyne Jadoul" userId="ff11e57302800aca" providerId="LiveId" clId="{CF488623-8405-0548-AFDE-8EFE21078887}" dt="2022-06-21T10:13:27.782" v="1403" actId="207"/>
          <ac:spMkLst>
            <pc:docMk/>
            <pc:sldMk cId="2151278126" sldId="648"/>
            <ac:spMk id="9" creationId="{7BFF8E06-0FB8-8C4A-9FEC-88333ED43C6A}"/>
          </ac:spMkLst>
        </pc:spChg>
        <pc:spChg chg="add del mod">
          <ac:chgData name="Evelyne Jadoul" userId="ff11e57302800aca" providerId="LiveId" clId="{CF488623-8405-0548-AFDE-8EFE21078887}" dt="2022-06-21T11:20:26.066" v="1409"/>
          <ac:spMkLst>
            <pc:docMk/>
            <pc:sldMk cId="2151278126" sldId="648"/>
            <ac:spMk id="10" creationId="{76FC6713-A35F-7A42-AD6D-0168007F9A7D}"/>
          </ac:spMkLst>
        </pc:spChg>
        <pc:spChg chg="add del mod">
          <ac:chgData name="Evelyne Jadoul" userId="ff11e57302800aca" providerId="LiveId" clId="{CF488623-8405-0548-AFDE-8EFE21078887}" dt="2022-06-21T11:21:16.522" v="1411"/>
          <ac:spMkLst>
            <pc:docMk/>
            <pc:sldMk cId="2151278126" sldId="648"/>
            <ac:spMk id="11" creationId="{6185E687-5EA5-5F4A-ADBE-38F5C412733F}"/>
          </ac:spMkLst>
        </pc:spChg>
        <pc:spChg chg="mod">
          <ac:chgData name="Evelyne Jadoul" userId="ff11e57302800aca" providerId="LiveId" clId="{CF488623-8405-0548-AFDE-8EFE21078887}" dt="2022-06-21T10:13:23.732" v="1402" actId="207"/>
          <ac:spMkLst>
            <pc:docMk/>
            <pc:sldMk cId="2151278126" sldId="648"/>
            <ac:spMk id="14" creationId="{0D081BBA-0579-144B-A11F-9180AAB67D0B}"/>
          </ac:spMkLst>
        </pc:spChg>
        <pc:spChg chg="mod">
          <ac:chgData name="Evelyne Jadoul" userId="ff11e57302800aca" providerId="LiveId" clId="{CF488623-8405-0548-AFDE-8EFE21078887}" dt="2022-06-21T10:13:36.425" v="1405" actId="207"/>
          <ac:spMkLst>
            <pc:docMk/>
            <pc:sldMk cId="2151278126" sldId="648"/>
            <ac:spMk id="15" creationId="{1EF043BE-5944-6C4E-BC4F-EB6190F46229}"/>
          </ac:spMkLst>
        </pc:spChg>
        <pc:spChg chg="mod">
          <ac:chgData name="Evelyne Jadoul" userId="ff11e57302800aca" providerId="LiveId" clId="{CF488623-8405-0548-AFDE-8EFE21078887}" dt="2022-06-21T10:13:31.823" v="1404" actId="207"/>
          <ac:spMkLst>
            <pc:docMk/>
            <pc:sldMk cId="2151278126" sldId="648"/>
            <ac:spMk id="17" creationId="{47EE6841-5402-F343-9F2D-244EE296A728}"/>
          </ac:spMkLst>
        </pc:spChg>
        <pc:picChg chg="add mod">
          <ac:chgData name="Evelyne Jadoul" userId="ff11e57302800aca" providerId="LiveId" clId="{CF488623-8405-0548-AFDE-8EFE21078887}" dt="2022-06-21T11:15:53.508" v="1407" actId="1076"/>
          <ac:picMkLst>
            <pc:docMk/>
            <pc:sldMk cId="2151278126" sldId="648"/>
            <ac:picMk id="7" creationId="{E442DBB2-4B42-634B-84B5-1EC1A3918392}"/>
          </ac:picMkLst>
        </pc:picChg>
      </pc:sldChg>
      <pc:sldChg chg="delSp modSp add mod">
        <pc:chgData name="Evelyne Jadoul" userId="ff11e57302800aca" providerId="LiveId" clId="{CF488623-8405-0548-AFDE-8EFE21078887}" dt="2022-06-21T11:25:11.075" v="1614" actId="122"/>
        <pc:sldMkLst>
          <pc:docMk/>
          <pc:sldMk cId="3139892401" sldId="649"/>
        </pc:sldMkLst>
        <pc:spChg chg="mod">
          <ac:chgData name="Evelyne Jadoul" userId="ff11e57302800aca" providerId="LiveId" clId="{CF488623-8405-0548-AFDE-8EFE21078887}" dt="2022-06-21T11:21:49.388" v="1462" actId="5793"/>
          <ac:spMkLst>
            <pc:docMk/>
            <pc:sldMk cId="3139892401" sldId="649"/>
            <ac:spMk id="6" creationId="{EF328F29-8BD4-4440-AF1A-AF073C218933}"/>
          </ac:spMkLst>
        </pc:spChg>
        <pc:spChg chg="mod">
          <ac:chgData name="Evelyne Jadoul" userId="ff11e57302800aca" providerId="LiveId" clId="{CF488623-8405-0548-AFDE-8EFE21078887}" dt="2022-06-21T11:22:10.267" v="1508" actId="20577"/>
          <ac:spMkLst>
            <pc:docMk/>
            <pc:sldMk cId="3139892401" sldId="649"/>
            <ac:spMk id="8" creationId="{2B014BC4-6DE9-0B41-8B69-4F960BA7C65F}"/>
          </ac:spMkLst>
        </pc:spChg>
        <pc:spChg chg="mod">
          <ac:chgData name="Evelyne Jadoul" userId="ff11e57302800aca" providerId="LiveId" clId="{CF488623-8405-0548-AFDE-8EFE21078887}" dt="2022-06-21T11:22:29.652" v="1554" actId="20577"/>
          <ac:spMkLst>
            <pc:docMk/>
            <pc:sldMk cId="3139892401" sldId="649"/>
            <ac:spMk id="9" creationId="{7BFF8E06-0FB8-8C4A-9FEC-88333ED43C6A}"/>
          </ac:spMkLst>
        </pc:spChg>
        <pc:spChg chg="mod">
          <ac:chgData name="Evelyne Jadoul" userId="ff11e57302800aca" providerId="LiveId" clId="{CF488623-8405-0548-AFDE-8EFE21078887}" dt="2022-06-21T11:22:53.100" v="1607" actId="20577"/>
          <ac:spMkLst>
            <pc:docMk/>
            <pc:sldMk cId="3139892401" sldId="649"/>
            <ac:spMk id="14" creationId="{0D081BBA-0579-144B-A11F-9180AAB67D0B}"/>
          </ac:spMkLst>
        </pc:spChg>
        <pc:spChg chg="del mod">
          <ac:chgData name="Evelyne Jadoul" userId="ff11e57302800aca" providerId="LiveId" clId="{CF488623-8405-0548-AFDE-8EFE21078887}" dt="2022-06-21T11:23:08.947" v="1611" actId="478"/>
          <ac:spMkLst>
            <pc:docMk/>
            <pc:sldMk cId="3139892401" sldId="649"/>
            <ac:spMk id="15" creationId="{1EF043BE-5944-6C4E-BC4F-EB6190F46229}"/>
          </ac:spMkLst>
        </pc:spChg>
        <pc:spChg chg="mod">
          <ac:chgData name="Evelyne Jadoul" userId="ff11e57302800aca" providerId="LiveId" clId="{CF488623-8405-0548-AFDE-8EFE21078887}" dt="2022-06-21T11:25:11.075" v="1614" actId="122"/>
          <ac:spMkLst>
            <pc:docMk/>
            <pc:sldMk cId="3139892401" sldId="649"/>
            <ac:spMk id="16" creationId="{00000000-0000-0000-0000-000000000000}"/>
          </ac:spMkLst>
        </pc:spChg>
        <pc:spChg chg="del">
          <ac:chgData name="Evelyne Jadoul" userId="ff11e57302800aca" providerId="LiveId" clId="{CF488623-8405-0548-AFDE-8EFE21078887}" dt="2022-06-21T11:23:01.869" v="1608" actId="478"/>
          <ac:spMkLst>
            <pc:docMk/>
            <pc:sldMk cId="3139892401" sldId="649"/>
            <ac:spMk id="17" creationId="{47EE6841-5402-F343-9F2D-244EE296A728}"/>
          </ac:spMkLst>
        </pc:spChg>
        <pc:picChg chg="del">
          <ac:chgData name="Evelyne Jadoul" userId="ff11e57302800aca" providerId="LiveId" clId="{CF488623-8405-0548-AFDE-8EFE21078887}" dt="2022-06-21T11:23:10.304" v="1612" actId="478"/>
          <ac:picMkLst>
            <pc:docMk/>
            <pc:sldMk cId="3139892401" sldId="649"/>
            <ac:picMk id="19" creationId="{B6054480-FC83-F64F-AF72-2E17B7974DF0}"/>
          </ac:picMkLst>
        </pc:picChg>
        <pc:picChg chg="del">
          <ac:chgData name="Evelyne Jadoul" userId="ff11e57302800aca" providerId="LiveId" clId="{CF488623-8405-0548-AFDE-8EFE21078887}" dt="2022-06-21T11:23:05.179" v="1609" actId="478"/>
          <ac:picMkLst>
            <pc:docMk/>
            <pc:sldMk cId="3139892401" sldId="649"/>
            <ac:picMk id="21" creationId="{E8B5F2F4-B8E6-EE46-B418-4BF045C89708}"/>
          </ac:picMkLst>
        </pc:picChg>
        <pc:picChg chg="del">
          <ac:chgData name="Evelyne Jadoul" userId="ff11e57302800aca" providerId="LiveId" clId="{CF488623-8405-0548-AFDE-8EFE21078887}" dt="2022-06-21T11:23:12.276" v="1613" actId="478"/>
          <ac:picMkLst>
            <pc:docMk/>
            <pc:sldMk cId="3139892401" sldId="649"/>
            <ac:picMk id="23" creationId="{8DC2CFD7-7241-E64F-B333-CAE0C031EF35}"/>
          </ac:picMkLst>
        </pc:picChg>
      </pc:sldChg>
      <pc:sldChg chg="addSp modSp add mod">
        <pc:chgData name="Evelyne Jadoul" userId="ff11e57302800aca" providerId="LiveId" clId="{CF488623-8405-0548-AFDE-8EFE21078887}" dt="2022-06-21T11:27:35.907" v="1622" actId="207"/>
        <pc:sldMkLst>
          <pc:docMk/>
          <pc:sldMk cId="254198209" sldId="650"/>
        </pc:sldMkLst>
        <pc:spChg chg="mod">
          <ac:chgData name="Evelyne Jadoul" userId="ff11e57302800aca" providerId="LiveId" clId="{CF488623-8405-0548-AFDE-8EFE21078887}" dt="2022-06-21T11:26:40.396" v="1616" actId="207"/>
          <ac:spMkLst>
            <pc:docMk/>
            <pc:sldMk cId="254198209" sldId="650"/>
            <ac:spMk id="8" creationId="{2B014BC4-6DE9-0B41-8B69-4F960BA7C65F}"/>
          </ac:spMkLst>
        </pc:spChg>
        <pc:spChg chg="mod">
          <ac:chgData name="Evelyne Jadoul" userId="ff11e57302800aca" providerId="LiveId" clId="{CF488623-8405-0548-AFDE-8EFE21078887}" dt="2022-06-21T11:27:35.907" v="1622" actId="207"/>
          <ac:spMkLst>
            <pc:docMk/>
            <pc:sldMk cId="254198209" sldId="650"/>
            <ac:spMk id="9" creationId="{7BFF8E06-0FB8-8C4A-9FEC-88333ED43C6A}"/>
          </ac:spMkLst>
        </pc:spChg>
        <pc:spChg chg="mod">
          <ac:chgData name="Evelyne Jadoul" userId="ff11e57302800aca" providerId="LiveId" clId="{CF488623-8405-0548-AFDE-8EFE21078887}" dt="2022-06-21T11:26:46.195" v="1617" actId="207"/>
          <ac:spMkLst>
            <pc:docMk/>
            <pc:sldMk cId="254198209" sldId="650"/>
            <ac:spMk id="14" creationId="{0D081BBA-0579-144B-A11F-9180AAB67D0B}"/>
          </ac:spMkLst>
        </pc:spChg>
        <pc:picChg chg="add mod">
          <ac:chgData name="Evelyne Jadoul" userId="ff11e57302800aca" providerId="LiveId" clId="{CF488623-8405-0548-AFDE-8EFE21078887}" dt="2022-06-21T11:27:12.351" v="1619" actId="1076"/>
          <ac:picMkLst>
            <pc:docMk/>
            <pc:sldMk cId="254198209" sldId="650"/>
            <ac:picMk id="10" creationId="{E0AD7853-A871-CB47-B62B-7ADC1CCC7497}"/>
          </ac:picMkLst>
        </pc:picChg>
        <pc:picChg chg="add mod">
          <ac:chgData name="Evelyne Jadoul" userId="ff11e57302800aca" providerId="LiveId" clId="{CF488623-8405-0548-AFDE-8EFE21078887}" dt="2022-06-21T11:27:28.742" v="1621" actId="1076"/>
          <ac:picMkLst>
            <pc:docMk/>
            <pc:sldMk cId="254198209" sldId="650"/>
            <ac:picMk id="12" creationId="{309188D6-28DF-C848-B535-96DD4D84CB93}"/>
          </ac:picMkLst>
        </pc:picChg>
      </pc:sldChg>
      <pc:sldChg chg="addSp modSp add mod modNotesTx">
        <pc:chgData name="Evelyne Jadoul" userId="ff11e57302800aca" providerId="LiveId" clId="{CF488623-8405-0548-AFDE-8EFE21078887}" dt="2022-06-21T12:48:39.820" v="2436" actId="20577"/>
        <pc:sldMkLst>
          <pc:docMk/>
          <pc:sldMk cId="1123063962" sldId="651"/>
        </pc:sldMkLst>
        <pc:spChg chg="mod">
          <ac:chgData name="Evelyne Jadoul" userId="ff11e57302800aca" providerId="LiveId" clId="{CF488623-8405-0548-AFDE-8EFE21078887}" dt="2022-06-21T11:52:56.641" v="1893" actId="1076"/>
          <ac:spMkLst>
            <pc:docMk/>
            <pc:sldMk cId="1123063962" sldId="651"/>
            <ac:spMk id="3" creationId="{00000000-0000-0000-0000-000000000000}"/>
          </ac:spMkLst>
        </pc:spChg>
        <pc:spChg chg="mod">
          <ac:chgData name="Evelyne Jadoul" userId="ff11e57302800aca" providerId="LiveId" clId="{CF488623-8405-0548-AFDE-8EFE21078887}" dt="2022-06-21T11:52:59.651" v="1894" actId="1076"/>
          <ac:spMkLst>
            <pc:docMk/>
            <pc:sldMk cId="1123063962" sldId="651"/>
            <ac:spMk id="8" creationId="{00000000-0000-0000-0000-000000000000}"/>
          </ac:spMkLst>
        </pc:spChg>
        <pc:picChg chg="add mod">
          <ac:chgData name="Evelyne Jadoul" userId="ff11e57302800aca" providerId="LiveId" clId="{CF488623-8405-0548-AFDE-8EFE21078887}" dt="2022-06-21T11:53:08.272" v="1897" actId="14100"/>
          <ac:picMkLst>
            <pc:docMk/>
            <pc:sldMk cId="1123063962" sldId="651"/>
            <ac:picMk id="12" creationId="{470E11E7-D43F-6643-9C06-AB29AE24D9CA}"/>
          </ac:picMkLst>
        </pc:picChg>
      </pc:sldChg>
      <pc:sldChg chg="addSp modSp add mod">
        <pc:chgData name="Evelyne Jadoul" userId="ff11e57302800aca" providerId="LiveId" clId="{CF488623-8405-0548-AFDE-8EFE21078887}" dt="2022-06-21T11:58:14.393" v="1942" actId="14100"/>
        <pc:sldMkLst>
          <pc:docMk/>
          <pc:sldMk cId="190528741" sldId="652"/>
        </pc:sldMkLst>
        <pc:spChg chg="mod">
          <ac:chgData name="Evelyne Jadoul" userId="ff11e57302800aca" providerId="LiveId" clId="{CF488623-8405-0548-AFDE-8EFE21078887}" dt="2022-06-21T11:58:14.393" v="1942" actId="14100"/>
          <ac:spMkLst>
            <pc:docMk/>
            <pc:sldMk cId="190528741" sldId="652"/>
            <ac:spMk id="7" creationId="{00000000-0000-0000-0000-000000000000}"/>
          </ac:spMkLst>
        </pc:spChg>
        <pc:picChg chg="add mod">
          <ac:chgData name="Evelyne Jadoul" userId="ff11e57302800aca" providerId="LiveId" clId="{CF488623-8405-0548-AFDE-8EFE21078887}" dt="2022-06-21T11:58:07.606" v="1941" actId="1076"/>
          <ac:picMkLst>
            <pc:docMk/>
            <pc:sldMk cId="190528741" sldId="652"/>
            <ac:picMk id="6" creationId="{D2ABEFDB-A950-D84B-BBBD-131BD42C46CD}"/>
          </ac:picMkLst>
        </pc:picChg>
      </pc:sldChg>
      <pc:sldChg chg="addSp modSp add mod ord modNotesTx">
        <pc:chgData name="Evelyne Jadoul" userId="ff11e57302800aca" providerId="LiveId" clId="{CF488623-8405-0548-AFDE-8EFE21078887}" dt="2022-06-29T10:13:23.295" v="6688" actId="20577"/>
        <pc:sldMkLst>
          <pc:docMk/>
          <pc:sldMk cId="653380047" sldId="653"/>
        </pc:sldMkLst>
        <pc:spChg chg="mod">
          <ac:chgData name="Evelyne Jadoul" userId="ff11e57302800aca" providerId="LiveId" clId="{CF488623-8405-0548-AFDE-8EFE21078887}" dt="2022-06-21T12:20:45.726" v="2289" actId="5793"/>
          <ac:spMkLst>
            <pc:docMk/>
            <pc:sldMk cId="653380047" sldId="653"/>
            <ac:spMk id="2" creationId="{A7F885DA-0B0C-5F4A-B2AA-0BC67FD4C0E4}"/>
          </ac:spMkLst>
        </pc:spChg>
        <pc:spChg chg="add mod">
          <ac:chgData name="Evelyne Jadoul" userId="ff11e57302800aca" providerId="LiveId" clId="{CF488623-8405-0548-AFDE-8EFE21078887}" dt="2022-06-21T12:21:22.046" v="2336" actId="14100"/>
          <ac:spMkLst>
            <pc:docMk/>
            <pc:sldMk cId="653380047" sldId="653"/>
            <ac:spMk id="3" creationId="{2558A7A7-32D7-E042-AAC2-EBF3D8940F2E}"/>
          </ac:spMkLst>
        </pc:spChg>
        <pc:picChg chg="mod">
          <ac:chgData name="Evelyne Jadoul" userId="ff11e57302800aca" providerId="LiveId" clId="{CF488623-8405-0548-AFDE-8EFE21078887}" dt="2022-06-21T12:21:32.148" v="2337" actId="14100"/>
          <ac:picMkLst>
            <pc:docMk/>
            <pc:sldMk cId="653380047" sldId="653"/>
            <ac:picMk id="10" creationId="{2C5E1110-1707-ED45-A4CE-1ECB6685192F}"/>
          </ac:picMkLst>
        </pc:picChg>
      </pc:sldChg>
      <pc:sldChg chg="addSp modSp add mod ord">
        <pc:chgData name="Evelyne Jadoul" userId="ff11e57302800aca" providerId="LiveId" clId="{CF488623-8405-0548-AFDE-8EFE21078887}" dt="2022-06-28T13:04:41.640" v="3104" actId="20578"/>
        <pc:sldMkLst>
          <pc:docMk/>
          <pc:sldMk cId="2662392368" sldId="654"/>
        </pc:sldMkLst>
        <pc:spChg chg="mod">
          <ac:chgData name="Evelyne Jadoul" userId="ff11e57302800aca" providerId="LiveId" clId="{CF488623-8405-0548-AFDE-8EFE21078887}" dt="2022-06-21T12:22:36.898" v="2372" actId="20577"/>
          <ac:spMkLst>
            <pc:docMk/>
            <pc:sldMk cId="2662392368" sldId="654"/>
            <ac:spMk id="2" creationId="{A7F885DA-0B0C-5F4A-B2AA-0BC67FD4C0E4}"/>
          </ac:spMkLst>
        </pc:spChg>
        <pc:spChg chg="add mod">
          <ac:chgData name="Evelyne Jadoul" userId="ff11e57302800aca" providerId="LiveId" clId="{CF488623-8405-0548-AFDE-8EFE21078887}" dt="2022-06-21T12:23:13.942" v="2413" actId="20577"/>
          <ac:spMkLst>
            <pc:docMk/>
            <pc:sldMk cId="2662392368" sldId="654"/>
            <ac:spMk id="3" creationId="{D4FB8CC8-FF58-254C-9FF6-5CAE64B8AF67}"/>
          </ac:spMkLst>
        </pc:spChg>
        <pc:picChg chg="mod">
          <ac:chgData name="Evelyne Jadoul" userId="ff11e57302800aca" providerId="LiveId" clId="{CF488623-8405-0548-AFDE-8EFE21078887}" dt="2022-06-21T12:22:48.278" v="2374" actId="14100"/>
          <ac:picMkLst>
            <pc:docMk/>
            <pc:sldMk cId="2662392368" sldId="654"/>
            <ac:picMk id="5" creationId="{03EFA264-13DB-2045-94C6-54A668BDE699}"/>
          </ac:picMkLst>
        </pc:picChg>
      </pc:sldChg>
      <pc:sldChg chg="add ord">
        <pc:chgData name="Evelyne Jadoul" userId="ff11e57302800aca" providerId="LiveId" clId="{CF488623-8405-0548-AFDE-8EFE21078887}" dt="2022-06-28T13:04:44.194" v="3105" actId="20578"/>
        <pc:sldMkLst>
          <pc:docMk/>
          <pc:sldMk cId="401045736" sldId="655"/>
        </pc:sldMkLst>
      </pc:sldChg>
      <pc:sldChg chg="add ord">
        <pc:chgData name="Evelyne Jadoul" userId="ff11e57302800aca" providerId="LiveId" clId="{CF488623-8405-0548-AFDE-8EFE21078887}" dt="2022-06-28T13:04:52.100" v="3106" actId="20578"/>
        <pc:sldMkLst>
          <pc:docMk/>
          <pc:sldMk cId="2757979067" sldId="656"/>
        </pc:sldMkLst>
      </pc:sldChg>
      <pc:sldChg chg="new del modNotesTx">
        <pc:chgData name="Evelyne Jadoul" userId="ff11e57302800aca" providerId="LiveId" clId="{CF488623-8405-0548-AFDE-8EFE21078887}" dt="2022-06-21T12:42:35.862" v="2429" actId="2696"/>
        <pc:sldMkLst>
          <pc:docMk/>
          <pc:sldMk cId="2020112848" sldId="657"/>
        </pc:sldMkLst>
      </pc:sldChg>
      <pc:sldChg chg="modSp add mod">
        <pc:chgData name="Evelyne Jadoul" userId="ff11e57302800aca" providerId="LiveId" clId="{CF488623-8405-0548-AFDE-8EFE21078887}" dt="2022-06-21T12:44:11.594" v="2435" actId="207"/>
        <pc:sldMkLst>
          <pc:docMk/>
          <pc:sldMk cId="2819950010" sldId="657"/>
        </pc:sldMkLst>
        <pc:spChg chg="mod">
          <ac:chgData name="Evelyne Jadoul" userId="ff11e57302800aca" providerId="LiveId" clId="{CF488623-8405-0548-AFDE-8EFE21078887}" dt="2022-06-21T12:43:53.544" v="2431" actId="207"/>
          <ac:spMkLst>
            <pc:docMk/>
            <pc:sldMk cId="2819950010" sldId="657"/>
            <ac:spMk id="6" creationId="{D160A755-CDF2-C240-8674-E1B37048EAB8}"/>
          </ac:spMkLst>
        </pc:spChg>
        <pc:spChg chg="mod">
          <ac:chgData name="Evelyne Jadoul" userId="ff11e57302800aca" providerId="LiveId" clId="{CF488623-8405-0548-AFDE-8EFE21078887}" dt="2022-06-21T12:44:11.594" v="2435" actId="207"/>
          <ac:spMkLst>
            <pc:docMk/>
            <pc:sldMk cId="2819950010" sldId="657"/>
            <ac:spMk id="7" creationId="{00000000-0000-0000-0000-000000000000}"/>
          </ac:spMkLst>
        </pc:spChg>
        <pc:spChg chg="mod">
          <ac:chgData name="Evelyne Jadoul" userId="ff11e57302800aca" providerId="LiveId" clId="{CF488623-8405-0548-AFDE-8EFE21078887}" dt="2022-06-21T12:43:57.059" v="2432" actId="207"/>
          <ac:spMkLst>
            <pc:docMk/>
            <pc:sldMk cId="2819950010" sldId="657"/>
            <ac:spMk id="8" creationId="{6379FDC2-B656-4B48-810C-5252D6178503}"/>
          </ac:spMkLst>
        </pc:spChg>
        <pc:spChg chg="mod">
          <ac:chgData name="Evelyne Jadoul" userId="ff11e57302800aca" providerId="LiveId" clId="{CF488623-8405-0548-AFDE-8EFE21078887}" dt="2022-06-21T12:44:00.851" v="2433" actId="207"/>
          <ac:spMkLst>
            <pc:docMk/>
            <pc:sldMk cId="2819950010" sldId="657"/>
            <ac:spMk id="9" creationId="{8500AC34-7D55-7741-BC06-0B25E09D4391}"/>
          </ac:spMkLst>
        </pc:spChg>
        <pc:spChg chg="mod">
          <ac:chgData name="Evelyne Jadoul" userId="ff11e57302800aca" providerId="LiveId" clId="{CF488623-8405-0548-AFDE-8EFE21078887}" dt="2022-06-21T12:44:07.703" v="2434" actId="207"/>
          <ac:spMkLst>
            <pc:docMk/>
            <pc:sldMk cId="2819950010" sldId="657"/>
            <ac:spMk id="14" creationId="{5348A0DA-D39C-CD46-81B7-F457011B6E31}"/>
          </ac:spMkLst>
        </pc:spChg>
      </pc:sldChg>
      <pc:sldChg chg="add del">
        <pc:chgData name="Evelyne Jadoul" userId="ff11e57302800aca" providerId="LiveId" clId="{CF488623-8405-0548-AFDE-8EFE21078887}" dt="2022-06-21T12:53:25.676" v="2440" actId="2696"/>
        <pc:sldMkLst>
          <pc:docMk/>
          <pc:sldMk cId="1559193075" sldId="658"/>
        </pc:sldMkLst>
      </pc:sldChg>
      <pc:sldChg chg="addSp delSp modSp add mod ord">
        <pc:chgData name="Evelyne Jadoul" userId="ff11e57302800aca" providerId="LiveId" clId="{CF488623-8405-0548-AFDE-8EFE21078887}" dt="2022-06-29T13:00:30.503" v="7815" actId="14100"/>
        <pc:sldMkLst>
          <pc:docMk/>
          <pc:sldMk cId="1913574886" sldId="658"/>
        </pc:sldMkLst>
        <pc:spChg chg="add mod">
          <ac:chgData name="Evelyne Jadoul" userId="ff11e57302800aca" providerId="LiveId" clId="{CF488623-8405-0548-AFDE-8EFE21078887}" dt="2022-06-29T12:59:46.622" v="7810" actId="5793"/>
          <ac:spMkLst>
            <pc:docMk/>
            <pc:sldMk cId="1913574886" sldId="658"/>
            <ac:spMk id="5" creationId="{B7B3E694-8DA7-C24A-93EB-87B91975E7B8}"/>
          </ac:spMkLst>
        </pc:spChg>
        <pc:picChg chg="del mod">
          <ac:chgData name="Evelyne Jadoul" userId="ff11e57302800aca" providerId="LiveId" clId="{CF488623-8405-0548-AFDE-8EFE21078887}" dt="2022-06-29T13:00:24.785" v="7813" actId="478"/>
          <ac:picMkLst>
            <pc:docMk/>
            <pc:sldMk cId="1913574886" sldId="658"/>
            <ac:picMk id="7" creationId="{7864B69D-8534-7B4F-A6FA-86408FD30C27}"/>
          </ac:picMkLst>
        </pc:picChg>
        <pc:picChg chg="add mod">
          <ac:chgData name="Evelyne Jadoul" userId="ff11e57302800aca" providerId="LiveId" clId="{CF488623-8405-0548-AFDE-8EFE21078887}" dt="2022-06-29T13:00:30.503" v="7815" actId="14100"/>
          <ac:picMkLst>
            <pc:docMk/>
            <pc:sldMk cId="1913574886" sldId="658"/>
            <ac:picMk id="10" creationId="{37BAB9E1-D689-5B47-B72E-52A8EADE5EE8}"/>
          </ac:picMkLst>
        </pc:picChg>
      </pc:sldChg>
      <pc:sldChg chg="addSp delSp modSp add mod">
        <pc:chgData name="Evelyne Jadoul" userId="ff11e57302800aca" providerId="LiveId" clId="{CF488623-8405-0548-AFDE-8EFE21078887}" dt="2022-06-21T13:04:58.859" v="2578" actId="47"/>
        <pc:sldMkLst>
          <pc:docMk/>
          <pc:sldMk cId="3757704325" sldId="659"/>
        </pc:sldMkLst>
        <pc:spChg chg="mod">
          <ac:chgData name="Evelyne Jadoul" userId="ff11e57302800aca" providerId="LiveId" clId="{CF488623-8405-0548-AFDE-8EFE21078887}" dt="2022-06-21T13:04:42.568" v="2573" actId="207"/>
          <ac:spMkLst>
            <pc:docMk/>
            <pc:sldMk cId="3757704325" sldId="659"/>
            <ac:spMk id="2" creationId="{A7F885DA-0B0C-5F4A-B2AA-0BC67FD4C0E4}"/>
          </ac:spMkLst>
        </pc:spChg>
        <pc:spChg chg="add del mod">
          <ac:chgData name="Evelyne Jadoul" userId="ff11e57302800aca" providerId="LiveId" clId="{CF488623-8405-0548-AFDE-8EFE21078887}" dt="2022-06-21T13:04:58.859" v="2578" actId="47"/>
          <ac:spMkLst>
            <pc:docMk/>
            <pc:sldMk cId="3757704325" sldId="659"/>
            <ac:spMk id="10" creationId="{6C93AB99-6F9C-0C43-ACE3-035E76B8DCE5}"/>
          </ac:spMkLst>
        </pc:spChg>
      </pc:sldChg>
      <pc:sldChg chg="addSp modSp add mod ord">
        <pc:chgData name="Evelyne Jadoul" userId="ff11e57302800aca" providerId="LiveId" clId="{CF488623-8405-0548-AFDE-8EFE21078887}" dt="2022-06-28T13:06:26.646" v="3115" actId="20578"/>
        <pc:sldMkLst>
          <pc:docMk/>
          <pc:sldMk cId="3096550726" sldId="660"/>
        </pc:sldMkLst>
        <pc:spChg chg="mod">
          <ac:chgData name="Evelyne Jadoul" userId="ff11e57302800aca" providerId="LiveId" clId="{CF488623-8405-0548-AFDE-8EFE21078887}" dt="2022-06-21T13:05:41.871" v="2615" actId="5793"/>
          <ac:spMkLst>
            <pc:docMk/>
            <pc:sldMk cId="3096550726" sldId="660"/>
            <ac:spMk id="2" creationId="{A7F885DA-0B0C-5F4A-B2AA-0BC67FD4C0E4}"/>
          </ac:spMkLst>
        </pc:spChg>
        <pc:spChg chg="add mod">
          <ac:chgData name="Evelyne Jadoul" userId="ff11e57302800aca" providerId="LiveId" clId="{CF488623-8405-0548-AFDE-8EFE21078887}" dt="2022-06-21T13:05:22.059" v="2582"/>
          <ac:spMkLst>
            <pc:docMk/>
            <pc:sldMk cId="3096550726" sldId="660"/>
            <ac:spMk id="10" creationId="{796382BC-4FEF-3245-8596-41AC8CEA66BF}"/>
          </ac:spMkLst>
        </pc:spChg>
      </pc:sldChg>
      <pc:sldChg chg="addSp modSp mod">
        <pc:chgData name="Evelyne Jadoul" userId="ff11e57302800aca" providerId="LiveId" clId="{CF488623-8405-0548-AFDE-8EFE21078887}" dt="2022-06-29T09:10:57.633" v="4974" actId="1076"/>
        <pc:sldMkLst>
          <pc:docMk/>
          <pc:sldMk cId="257859198" sldId="661"/>
        </pc:sldMkLst>
        <pc:spChg chg="mod">
          <ac:chgData name="Evelyne Jadoul" userId="ff11e57302800aca" providerId="LiveId" clId="{CF488623-8405-0548-AFDE-8EFE21078887}" dt="2022-06-28T13:54:10.662" v="4572" actId="20577"/>
          <ac:spMkLst>
            <pc:docMk/>
            <pc:sldMk cId="257859198" sldId="661"/>
            <ac:spMk id="15" creationId="{D312FE6F-9556-4276-8661-57795D36DFE3}"/>
          </ac:spMkLst>
        </pc:spChg>
        <pc:picChg chg="add mod">
          <ac:chgData name="Evelyne Jadoul" userId="ff11e57302800aca" providerId="LiveId" clId="{CF488623-8405-0548-AFDE-8EFE21078887}" dt="2022-06-29T09:10:57.633" v="4974" actId="1076"/>
          <ac:picMkLst>
            <pc:docMk/>
            <pc:sldMk cId="257859198" sldId="661"/>
            <ac:picMk id="4098" creationId="{F32EC1BF-CAF7-6144-87D7-89B5A590D150}"/>
          </ac:picMkLst>
        </pc:picChg>
      </pc:sldChg>
      <pc:sldChg chg="modSp mod">
        <pc:chgData name="Evelyne Jadoul" userId="ff11e57302800aca" providerId="LiveId" clId="{CF488623-8405-0548-AFDE-8EFE21078887}" dt="2022-06-29T09:33:05.024" v="6075" actId="20577"/>
        <pc:sldMkLst>
          <pc:docMk/>
          <pc:sldMk cId="1128019959" sldId="662"/>
        </pc:sldMkLst>
        <pc:spChg chg="mod">
          <ac:chgData name="Evelyne Jadoul" userId="ff11e57302800aca" providerId="LiveId" clId="{CF488623-8405-0548-AFDE-8EFE21078887}" dt="2022-06-29T09:33:05.024" v="6075" actId="20577"/>
          <ac:spMkLst>
            <pc:docMk/>
            <pc:sldMk cId="1128019959" sldId="662"/>
            <ac:spMk id="12" creationId="{E167EEFB-8ADC-C549-A01E-58DCCE281204}"/>
          </ac:spMkLst>
        </pc:spChg>
      </pc:sldChg>
      <pc:sldChg chg="modSp mod">
        <pc:chgData name="Evelyne Jadoul" userId="ff11e57302800aca" providerId="LiveId" clId="{CF488623-8405-0548-AFDE-8EFE21078887}" dt="2022-06-29T09:33:01.742" v="6074" actId="20577"/>
        <pc:sldMkLst>
          <pc:docMk/>
          <pc:sldMk cId="1829851463" sldId="664"/>
        </pc:sldMkLst>
        <pc:spChg chg="mod">
          <ac:chgData name="Evelyne Jadoul" userId="ff11e57302800aca" providerId="LiveId" clId="{CF488623-8405-0548-AFDE-8EFE21078887}" dt="2022-06-29T09:33:01.742" v="6074" actId="20577"/>
          <ac:spMkLst>
            <pc:docMk/>
            <pc:sldMk cId="1829851463" sldId="664"/>
            <ac:spMk id="12" creationId="{E167EEFB-8ADC-C549-A01E-58DCCE281204}"/>
          </ac:spMkLst>
        </pc:spChg>
      </pc:sldChg>
      <pc:sldChg chg="modSp">
        <pc:chgData name="Evelyne Jadoul" userId="ff11e57302800aca" providerId="LiveId" clId="{CF488623-8405-0548-AFDE-8EFE21078887}" dt="2022-06-29T09:36:00.234" v="6122" actId="120"/>
        <pc:sldMkLst>
          <pc:docMk/>
          <pc:sldMk cId="3871977152" sldId="665"/>
        </pc:sldMkLst>
        <pc:spChg chg="mod">
          <ac:chgData name="Evelyne Jadoul" userId="ff11e57302800aca" providerId="LiveId" clId="{CF488623-8405-0548-AFDE-8EFE21078887}" dt="2022-06-29T09:36:00.234" v="6122" actId="120"/>
          <ac:spMkLst>
            <pc:docMk/>
            <pc:sldMk cId="3871977152" sldId="665"/>
            <ac:spMk id="8" creationId="{00000000-0000-0000-0000-000000000000}"/>
          </ac:spMkLst>
        </pc:spChg>
      </pc:sldChg>
      <pc:sldChg chg="modSp">
        <pc:chgData name="Evelyne Jadoul" userId="ff11e57302800aca" providerId="LiveId" clId="{CF488623-8405-0548-AFDE-8EFE21078887}" dt="2022-06-29T10:04:14.460" v="6382" actId="20577"/>
        <pc:sldMkLst>
          <pc:docMk/>
          <pc:sldMk cId="616132521" sldId="666"/>
        </pc:sldMkLst>
        <pc:spChg chg="mod">
          <ac:chgData name="Evelyne Jadoul" userId="ff11e57302800aca" providerId="LiveId" clId="{CF488623-8405-0548-AFDE-8EFE21078887}" dt="2022-06-29T10:04:14.460" v="6382" actId="20577"/>
          <ac:spMkLst>
            <pc:docMk/>
            <pc:sldMk cId="616132521" sldId="666"/>
            <ac:spMk id="8" creationId="{FC57A4DD-59CF-420F-997F-BF5523D2B845}"/>
          </ac:spMkLst>
        </pc:spChg>
      </pc:sldChg>
      <pc:sldChg chg="modSp mod">
        <pc:chgData name="Evelyne Jadoul" userId="ff11e57302800aca" providerId="LiveId" clId="{CF488623-8405-0548-AFDE-8EFE21078887}" dt="2022-06-28T13:01:56.627" v="3102" actId="113"/>
        <pc:sldMkLst>
          <pc:docMk/>
          <pc:sldMk cId="2415437348" sldId="667"/>
        </pc:sldMkLst>
        <pc:spChg chg="mod">
          <ac:chgData name="Evelyne Jadoul" userId="ff11e57302800aca" providerId="LiveId" clId="{CF488623-8405-0548-AFDE-8EFE21078887}" dt="2022-06-28T13:01:56.627" v="3102" actId="113"/>
          <ac:spMkLst>
            <pc:docMk/>
            <pc:sldMk cId="2415437348" sldId="667"/>
            <ac:spMk id="9" creationId="{00000000-0000-0000-0000-000000000000}"/>
          </ac:spMkLst>
        </pc:spChg>
      </pc:sldChg>
      <pc:sldChg chg="addSp delSp modSp mod">
        <pc:chgData name="Evelyne Jadoul" userId="ff11e57302800aca" providerId="LiveId" clId="{CF488623-8405-0548-AFDE-8EFE21078887}" dt="2022-06-29T13:16:47.679" v="8167" actId="20577"/>
        <pc:sldMkLst>
          <pc:docMk/>
          <pc:sldMk cId="1014580811" sldId="668"/>
        </pc:sldMkLst>
        <pc:spChg chg="mod">
          <ac:chgData name="Evelyne Jadoul" userId="ff11e57302800aca" providerId="LiveId" clId="{CF488623-8405-0548-AFDE-8EFE21078887}" dt="2022-06-29T13:13:02.110" v="8151" actId="1076"/>
          <ac:spMkLst>
            <pc:docMk/>
            <pc:sldMk cId="1014580811" sldId="668"/>
            <ac:spMk id="5" creationId="{7065134D-BD8D-9C78-7F39-E78F1B7F3836}"/>
          </ac:spMkLst>
        </pc:spChg>
        <pc:spChg chg="mod">
          <ac:chgData name="Evelyne Jadoul" userId="ff11e57302800aca" providerId="LiveId" clId="{CF488623-8405-0548-AFDE-8EFE21078887}" dt="2022-06-29T13:13:20.056" v="8154" actId="1076"/>
          <ac:spMkLst>
            <pc:docMk/>
            <pc:sldMk cId="1014580811" sldId="668"/>
            <ac:spMk id="6" creationId="{410CC455-78C1-B36F-E356-377CF6AC82D8}"/>
          </ac:spMkLst>
        </pc:spChg>
        <pc:spChg chg="add mod">
          <ac:chgData name="Evelyne Jadoul" userId="ff11e57302800aca" providerId="LiveId" clId="{CF488623-8405-0548-AFDE-8EFE21078887}" dt="2022-06-29T13:14:05.390" v="8157" actId="20577"/>
          <ac:spMkLst>
            <pc:docMk/>
            <pc:sldMk cId="1014580811" sldId="668"/>
            <ac:spMk id="8" creationId="{A812AF37-66BE-A347-9C9C-935A968CE1DE}"/>
          </ac:spMkLst>
        </pc:spChg>
        <pc:spChg chg="add mod">
          <ac:chgData name="Evelyne Jadoul" userId="ff11e57302800aca" providerId="LiveId" clId="{CF488623-8405-0548-AFDE-8EFE21078887}" dt="2022-06-29T13:16:47.679" v="8167" actId="20577"/>
          <ac:spMkLst>
            <pc:docMk/>
            <pc:sldMk cId="1014580811" sldId="668"/>
            <ac:spMk id="9" creationId="{F010BFFB-2B1A-3F4C-AEB6-8B9BE9A4535F}"/>
          </ac:spMkLst>
        </pc:spChg>
        <pc:picChg chg="del">
          <ac:chgData name="Evelyne Jadoul" userId="ff11e57302800aca" providerId="LiveId" clId="{CF488623-8405-0548-AFDE-8EFE21078887}" dt="2022-06-29T13:12:53.484" v="8150" actId="478"/>
          <ac:picMkLst>
            <pc:docMk/>
            <pc:sldMk cId="1014580811" sldId="668"/>
            <ac:picMk id="10" creationId="{4F60C923-4588-D349-84BB-BEA561D74108}"/>
          </ac:picMkLst>
        </pc:picChg>
        <pc:picChg chg="del">
          <ac:chgData name="Evelyne Jadoul" userId="ff11e57302800aca" providerId="LiveId" clId="{CF488623-8405-0548-AFDE-8EFE21078887}" dt="2022-06-29T13:13:13.452" v="8153" actId="478"/>
          <ac:picMkLst>
            <pc:docMk/>
            <pc:sldMk cId="1014580811" sldId="668"/>
            <ac:picMk id="13" creationId="{18DAD3A3-4BA1-2147-9B93-45B184979B8E}"/>
          </ac:picMkLst>
        </pc:picChg>
      </pc:sldChg>
      <pc:sldChg chg="ord">
        <pc:chgData name="Evelyne Jadoul" userId="ff11e57302800aca" providerId="LiveId" clId="{CF488623-8405-0548-AFDE-8EFE21078887}" dt="2022-06-28T13:05:33.706" v="3109" actId="20578"/>
        <pc:sldMkLst>
          <pc:docMk/>
          <pc:sldMk cId="1443757314" sldId="669"/>
        </pc:sldMkLst>
      </pc:sldChg>
      <pc:sldChg chg="ord">
        <pc:chgData name="Evelyne Jadoul" userId="ff11e57302800aca" providerId="LiveId" clId="{CF488623-8405-0548-AFDE-8EFE21078887}" dt="2022-06-28T13:05:35.911" v="3110" actId="20578"/>
        <pc:sldMkLst>
          <pc:docMk/>
          <pc:sldMk cId="557293156" sldId="670"/>
        </pc:sldMkLst>
      </pc:sldChg>
      <pc:sldChg chg="ord modNotesTx">
        <pc:chgData name="Evelyne Jadoul" userId="ff11e57302800aca" providerId="LiveId" clId="{CF488623-8405-0548-AFDE-8EFE21078887}" dt="2022-06-29T13:03:23.069" v="7928" actId="20577"/>
        <pc:sldMkLst>
          <pc:docMk/>
          <pc:sldMk cId="1104377839" sldId="671"/>
        </pc:sldMkLst>
      </pc:sldChg>
      <pc:sldChg chg="add ord">
        <pc:chgData name="Evelyne Jadoul" userId="ff11e57302800aca" providerId="LiveId" clId="{CF488623-8405-0548-AFDE-8EFE21078887}" dt="2022-06-28T13:07:26.055" v="3122" actId="20578"/>
        <pc:sldMkLst>
          <pc:docMk/>
          <pc:sldMk cId="955084995" sldId="672"/>
        </pc:sldMkLst>
      </pc:sldChg>
      <pc:sldChg chg="add del">
        <pc:chgData name="Evelyne Jadoul" userId="ff11e57302800aca" providerId="LiveId" clId="{CF488623-8405-0548-AFDE-8EFE21078887}" dt="2022-06-28T09:29:31.496" v="2679"/>
        <pc:sldMkLst>
          <pc:docMk/>
          <pc:sldMk cId="3430282541" sldId="672"/>
        </pc:sldMkLst>
      </pc:sldChg>
      <pc:sldChg chg="modSp add ord">
        <pc:chgData name="Evelyne Jadoul" userId="ff11e57302800aca" providerId="LiveId" clId="{CF488623-8405-0548-AFDE-8EFE21078887}" dt="2022-06-28T13:08:49.575" v="3126" actId="20578"/>
        <pc:sldMkLst>
          <pc:docMk/>
          <pc:sldMk cId="2782783365" sldId="673"/>
        </pc:sldMkLst>
        <pc:spChg chg="mod">
          <ac:chgData name="Evelyne Jadoul" userId="ff11e57302800aca" providerId="LiveId" clId="{CF488623-8405-0548-AFDE-8EFE21078887}" dt="2022-06-28T09:38:31.910" v="2719" actId="207"/>
          <ac:spMkLst>
            <pc:docMk/>
            <pc:sldMk cId="2782783365" sldId="673"/>
            <ac:spMk id="3" creationId="{E628403C-558A-3742-9166-9F92E28189E6}"/>
          </ac:spMkLst>
        </pc:spChg>
      </pc:sldChg>
      <pc:sldChg chg="modSp add mod ord">
        <pc:chgData name="Evelyne Jadoul" userId="ff11e57302800aca" providerId="LiveId" clId="{CF488623-8405-0548-AFDE-8EFE21078887}" dt="2022-06-28T13:10:18.228" v="3130" actId="20578"/>
        <pc:sldMkLst>
          <pc:docMk/>
          <pc:sldMk cId="3866673331" sldId="674"/>
        </pc:sldMkLst>
        <pc:spChg chg="mod">
          <ac:chgData name="Evelyne Jadoul" userId="ff11e57302800aca" providerId="LiveId" clId="{CF488623-8405-0548-AFDE-8EFE21078887}" dt="2022-06-28T09:39:45.733" v="2725" actId="207"/>
          <ac:spMkLst>
            <pc:docMk/>
            <pc:sldMk cId="3866673331" sldId="674"/>
            <ac:spMk id="4" creationId="{17B5BC5C-3D19-934F-AE59-CA8AD14579C9}"/>
          </ac:spMkLst>
        </pc:spChg>
      </pc:sldChg>
      <pc:sldChg chg="modSp add">
        <pc:chgData name="Evelyne Jadoul" userId="ff11e57302800aca" providerId="LiveId" clId="{CF488623-8405-0548-AFDE-8EFE21078887}" dt="2022-06-29T13:10:19.398" v="8146" actId="20577"/>
        <pc:sldMkLst>
          <pc:docMk/>
          <pc:sldMk cId="854985296" sldId="675"/>
        </pc:sldMkLst>
        <pc:spChg chg="mod">
          <ac:chgData name="Evelyne Jadoul" userId="ff11e57302800aca" providerId="LiveId" clId="{CF488623-8405-0548-AFDE-8EFE21078887}" dt="2022-06-29T13:10:19.398" v="8146" actId="20577"/>
          <ac:spMkLst>
            <pc:docMk/>
            <pc:sldMk cId="854985296" sldId="675"/>
            <ac:spMk id="4" creationId="{17B5BC5C-3D19-934F-AE59-CA8AD14579C9}"/>
          </ac:spMkLst>
        </pc:spChg>
      </pc:sldChg>
      <pc:sldChg chg="modSp add del">
        <pc:chgData name="Evelyne Jadoul" userId="ff11e57302800aca" providerId="LiveId" clId="{CF488623-8405-0548-AFDE-8EFE21078887}" dt="2022-06-28T13:11:30.909" v="3132" actId="2696"/>
        <pc:sldMkLst>
          <pc:docMk/>
          <pc:sldMk cId="2746345774" sldId="675"/>
        </pc:sldMkLst>
        <pc:spChg chg="mod">
          <ac:chgData name="Evelyne Jadoul" userId="ff11e57302800aca" providerId="LiveId" clId="{CF488623-8405-0548-AFDE-8EFE21078887}" dt="2022-06-28T09:40:53.206" v="2732" actId="207"/>
          <ac:spMkLst>
            <pc:docMk/>
            <pc:sldMk cId="2746345774" sldId="675"/>
            <ac:spMk id="4" creationId="{17B5BC5C-3D19-934F-AE59-CA8AD14579C9}"/>
          </ac:spMkLst>
        </pc:spChg>
      </pc:sldChg>
      <pc:sldChg chg="modSp add">
        <pc:chgData name="Evelyne Jadoul" userId="ff11e57302800aca" providerId="LiveId" clId="{CF488623-8405-0548-AFDE-8EFE21078887}" dt="2022-06-28T09:42:06.950" v="2739" actId="207"/>
        <pc:sldMkLst>
          <pc:docMk/>
          <pc:sldMk cId="1777966491" sldId="676"/>
        </pc:sldMkLst>
        <pc:spChg chg="mod">
          <ac:chgData name="Evelyne Jadoul" userId="ff11e57302800aca" providerId="LiveId" clId="{CF488623-8405-0548-AFDE-8EFE21078887}" dt="2022-06-28T09:42:06.950" v="2739" actId="207"/>
          <ac:spMkLst>
            <pc:docMk/>
            <pc:sldMk cId="1777966491" sldId="676"/>
            <ac:spMk id="4" creationId="{17B5BC5C-3D19-934F-AE59-CA8AD14579C9}"/>
          </ac:spMkLst>
        </pc:spChg>
      </pc:sldChg>
      <pc:sldChg chg="addSp modSp add mod">
        <pc:chgData name="Evelyne Jadoul" userId="ff11e57302800aca" providerId="LiveId" clId="{CF488623-8405-0548-AFDE-8EFE21078887}" dt="2022-06-29T13:02:28.666" v="7927" actId="20577"/>
        <pc:sldMkLst>
          <pc:docMk/>
          <pc:sldMk cId="132694547" sldId="677"/>
        </pc:sldMkLst>
        <pc:spChg chg="add mod">
          <ac:chgData name="Evelyne Jadoul" userId="ff11e57302800aca" providerId="LiveId" clId="{CF488623-8405-0548-AFDE-8EFE21078887}" dt="2022-06-29T13:02:28.666" v="7927" actId="20577"/>
          <ac:spMkLst>
            <pc:docMk/>
            <pc:sldMk cId="132694547" sldId="677"/>
            <ac:spMk id="3" creationId="{B33A686A-9E1D-264A-B054-C986029A0293}"/>
          </ac:spMkLst>
        </pc:spChg>
      </pc:sldChg>
      <pc:sldChg chg="modSp add del mod">
        <pc:chgData name="Evelyne Jadoul" userId="ff11e57302800aca" providerId="LiveId" clId="{CF488623-8405-0548-AFDE-8EFE21078887}" dt="2022-06-28T13:13:29.014" v="3140" actId="2696"/>
        <pc:sldMkLst>
          <pc:docMk/>
          <pc:sldMk cId="4078932058" sldId="677"/>
        </pc:sldMkLst>
        <pc:spChg chg="mod">
          <ac:chgData name="Evelyne Jadoul" userId="ff11e57302800aca" providerId="LiveId" clId="{CF488623-8405-0548-AFDE-8EFE21078887}" dt="2022-06-28T09:43:10.351" v="2755" actId="207"/>
          <ac:spMkLst>
            <pc:docMk/>
            <pc:sldMk cId="4078932058" sldId="677"/>
            <ac:spMk id="8" creationId="{00000000-0000-0000-0000-000000000000}"/>
          </ac:spMkLst>
        </pc:spChg>
        <pc:spChg chg="mod">
          <ac:chgData name="Evelyne Jadoul" userId="ff11e57302800aca" providerId="LiveId" clId="{CF488623-8405-0548-AFDE-8EFE21078887}" dt="2022-06-28T09:43:13.552" v="2756" actId="207"/>
          <ac:spMkLst>
            <pc:docMk/>
            <pc:sldMk cId="4078932058" sldId="677"/>
            <ac:spMk id="9" creationId="{00000000-0000-0000-0000-000000000000}"/>
          </ac:spMkLst>
        </pc:spChg>
        <pc:spChg chg="mod">
          <ac:chgData name="Evelyne Jadoul" userId="ff11e57302800aca" providerId="LiveId" clId="{CF488623-8405-0548-AFDE-8EFE21078887}" dt="2022-06-28T09:43:05.174" v="2754" actId="207"/>
          <ac:spMkLst>
            <pc:docMk/>
            <pc:sldMk cId="4078932058" sldId="677"/>
            <ac:spMk id="10" creationId="{00000000-0000-0000-0000-000000000000}"/>
          </ac:spMkLst>
        </pc:spChg>
      </pc:sldChg>
      <pc:sldChg chg="add ord">
        <pc:chgData name="Evelyne Jadoul" userId="ff11e57302800aca" providerId="LiveId" clId="{CF488623-8405-0548-AFDE-8EFE21078887}" dt="2022-06-28T12:45:36.888" v="3096" actId="20578"/>
        <pc:sldMkLst>
          <pc:docMk/>
          <pc:sldMk cId="238584108" sldId="678"/>
        </pc:sldMkLst>
      </pc:sldChg>
      <pc:sldChg chg="modSp add del mod">
        <pc:chgData name="Evelyne Jadoul" userId="ff11e57302800aca" providerId="LiveId" clId="{CF488623-8405-0548-AFDE-8EFE21078887}" dt="2022-06-28T13:11:56.960" v="3134" actId="2696"/>
        <pc:sldMkLst>
          <pc:docMk/>
          <pc:sldMk cId="1379756624" sldId="679"/>
        </pc:sldMkLst>
        <pc:spChg chg="mod">
          <ac:chgData name="Evelyne Jadoul" userId="ff11e57302800aca" providerId="LiveId" clId="{CF488623-8405-0548-AFDE-8EFE21078887}" dt="2022-06-28T09:45:40.504" v="2775" actId="20577"/>
          <ac:spMkLst>
            <pc:docMk/>
            <pc:sldMk cId="1379756624" sldId="679"/>
            <ac:spMk id="8" creationId="{00000000-0000-0000-0000-000000000000}"/>
          </ac:spMkLst>
        </pc:spChg>
        <pc:spChg chg="mod">
          <ac:chgData name="Evelyne Jadoul" userId="ff11e57302800aca" providerId="LiveId" clId="{CF488623-8405-0548-AFDE-8EFE21078887}" dt="2022-06-28T09:45:47.691" v="2781" actId="20577"/>
          <ac:spMkLst>
            <pc:docMk/>
            <pc:sldMk cId="1379756624" sldId="679"/>
            <ac:spMk id="9" creationId="{00000000-0000-0000-0000-000000000000}"/>
          </ac:spMkLst>
        </pc:spChg>
        <pc:spChg chg="mod">
          <ac:chgData name="Evelyne Jadoul" userId="ff11e57302800aca" providerId="LiveId" clId="{CF488623-8405-0548-AFDE-8EFE21078887}" dt="2022-06-28T09:45:51.723" v="2785" actId="20577"/>
          <ac:spMkLst>
            <pc:docMk/>
            <pc:sldMk cId="1379756624" sldId="679"/>
            <ac:spMk id="10" creationId="{00000000-0000-0000-0000-000000000000}"/>
          </ac:spMkLst>
        </pc:spChg>
      </pc:sldChg>
      <pc:sldChg chg="add">
        <pc:chgData name="Evelyne Jadoul" userId="ff11e57302800aca" providerId="LiveId" clId="{CF488623-8405-0548-AFDE-8EFE21078887}" dt="2022-06-28T13:12:20.954" v="3135"/>
        <pc:sldMkLst>
          <pc:docMk/>
          <pc:sldMk cId="3763814232" sldId="679"/>
        </pc:sldMkLst>
      </pc:sldChg>
      <pc:sldChg chg="modSp add del mod">
        <pc:chgData name="Evelyne Jadoul" userId="ff11e57302800aca" providerId="LiveId" clId="{CF488623-8405-0548-AFDE-8EFE21078887}" dt="2022-06-28T13:12:31.470" v="3136" actId="2696"/>
        <pc:sldMkLst>
          <pc:docMk/>
          <pc:sldMk cId="787711730" sldId="680"/>
        </pc:sldMkLst>
        <pc:spChg chg="mod">
          <ac:chgData name="Evelyne Jadoul" userId="ff11e57302800aca" providerId="LiveId" clId="{CF488623-8405-0548-AFDE-8EFE21078887}" dt="2022-06-28T09:46:48.465" v="2789" actId="207"/>
          <ac:spMkLst>
            <pc:docMk/>
            <pc:sldMk cId="787711730" sldId="680"/>
            <ac:spMk id="8" creationId="{00000000-0000-0000-0000-000000000000}"/>
          </ac:spMkLst>
        </pc:spChg>
        <pc:spChg chg="mod">
          <ac:chgData name="Evelyne Jadoul" userId="ff11e57302800aca" providerId="LiveId" clId="{CF488623-8405-0548-AFDE-8EFE21078887}" dt="2022-06-28T09:46:45.384" v="2788" actId="207"/>
          <ac:spMkLst>
            <pc:docMk/>
            <pc:sldMk cId="787711730" sldId="680"/>
            <ac:spMk id="9" creationId="{00000000-0000-0000-0000-000000000000}"/>
          </ac:spMkLst>
        </pc:spChg>
        <pc:spChg chg="mod">
          <ac:chgData name="Evelyne Jadoul" userId="ff11e57302800aca" providerId="LiveId" clId="{CF488623-8405-0548-AFDE-8EFE21078887}" dt="2022-06-28T09:46:36.350" v="2787" actId="207"/>
          <ac:spMkLst>
            <pc:docMk/>
            <pc:sldMk cId="787711730" sldId="680"/>
            <ac:spMk id="10" creationId="{00000000-0000-0000-0000-000000000000}"/>
          </ac:spMkLst>
        </pc:spChg>
      </pc:sldChg>
      <pc:sldChg chg="addSp modSp add mod">
        <pc:chgData name="Evelyne Jadoul" userId="ff11e57302800aca" providerId="LiveId" clId="{CF488623-8405-0548-AFDE-8EFE21078887}" dt="2022-06-29T13:11:43.935" v="8149" actId="1076"/>
        <pc:sldMkLst>
          <pc:docMk/>
          <pc:sldMk cId="960077064" sldId="680"/>
        </pc:sldMkLst>
        <pc:spChg chg="add mod">
          <ac:chgData name="Evelyne Jadoul" userId="ff11e57302800aca" providerId="LiveId" clId="{CF488623-8405-0548-AFDE-8EFE21078887}" dt="2022-06-29T13:11:43.935" v="8149" actId="1076"/>
          <ac:spMkLst>
            <pc:docMk/>
            <pc:sldMk cId="960077064" sldId="680"/>
            <ac:spMk id="7" creationId="{8F66A087-B7FB-C243-881A-099AD96E1000}"/>
          </ac:spMkLst>
        </pc:spChg>
      </pc:sldChg>
      <pc:sldChg chg="modSp add mod">
        <pc:chgData name="Evelyne Jadoul" userId="ff11e57302800aca" providerId="LiveId" clId="{CF488623-8405-0548-AFDE-8EFE21078887}" dt="2022-06-28T09:49:01.427" v="2806" actId="207"/>
        <pc:sldMkLst>
          <pc:docMk/>
          <pc:sldMk cId="448068390" sldId="681"/>
        </pc:sldMkLst>
        <pc:spChg chg="mod">
          <ac:chgData name="Evelyne Jadoul" userId="ff11e57302800aca" providerId="LiveId" clId="{CF488623-8405-0548-AFDE-8EFE21078887}" dt="2022-06-28T09:48:53.138" v="2804" actId="207"/>
          <ac:spMkLst>
            <pc:docMk/>
            <pc:sldMk cId="448068390" sldId="681"/>
            <ac:spMk id="2" creationId="{00000000-0000-0000-0000-000000000000}"/>
          </ac:spMkLst>
        </pc:spChg>
        <pc:spChg chg="mod">
          <ac:chgData name="Evelyne Jadoul" userId="ff11e57302800aca" providerId="LiveId" clId="{CF488623-8405-0548-AFDE-8EFE21078887}" dt="2022-06-28T09:48:56.949" v="2805" actId="207"/>
          <ac:spMkLst>
            <pc:docMk/>
            <pc:sldMk cId="448068390" sldId="681"/>
            <ac:spMk id="3" creationId="{00000000-0000-0000-0000-000000000000}"/>
          </ac:spMkLst>
        </pc:spChg>
        <pc:spChg chg="mod">
          <ac:chgData name="Evelyne Jadoul" userId="ff11e57302800aca" providerId="LiveId" clId="{CF488623-8405-0548-AFDE-8EFE21078887}" dt="2022-06-28T09:49:01.427" v="2806" actId="207"/>
          <ac:spMkLst>
            <pc:docMk/>
            <pc:sldMk cId="448068390" sldId="681"/>
            <ac:spMk id="7" creationId="{00000000-0000-0000-0000-000000000000}"/>
          </ac:spMkLst>
        </pc:spChg>
      </pc:sldChg>
      <pc:sldChg chg="modSp add mod">
        <pc:chgData name="Evelyne Jadoul" userId="ff11e57302800aca" providerId="LiveId" clId="{CF488623-8405-0548-AFDE-8EFE21078887}" dt="2022-06-28T09:56:17.674" v="2895" actId="207"/>
        <pc:sldMkLst>
          <pc:docMk/>
          <pc:sldMk cId="1648843102" sldId="682"/>
        </pc:sldMkLst>
        <pc:spChg chg="mod">
          <ac:chgData name="Evelyne Jadoul" userId="ff11e57302800aca" providerId="LiveId" clId="{CF488623-8405-0548-AFDE-8EFE21078887}" dt="2022-06-28T09:56:08.954" v="2893" actId="207"/>
          <ac:spMkLst>
            <pc:docMk/>
            <pc:sldMk cId="1648843102" sldId="682"/>
            <ac:spMk id="3" creationId="{00000000-0000-0000-0000-000000000000}"/>
          </ac:spMkLst>
        </pc:spChg>
        <pc:spChg chg="mod">
          <ac:chgData name="Evelyne Jadoul" userId="ff11e57302800aca" providerId="LiveId" clId="{CF488623-8405-0548-AFDE-8EFE21078887}" dt="2022-06-28T09:56:17.674" v="2895" actId="207"/>
          <ac:spMkLst>
            <pc:docMk/>
            <pc:sldMk cId="1648843102" sldId="682"/>
            <ac:spMk id="13" creationId="{00000000-0000-0000-0000-000000000000}"/>
          </ac:spMkLst>
        </pc:spChg>
      </pc:sldChg>
      <pc:sldChg chg="add">
        <pc:chgData name="Evelyne Jadoul" userId="ff11e57302800aca" providerId="LiveId" clId="{CF488623-8405-0548-AFDE-8EFE21078887}" dt="2022-06-28T10:11:42.606" v="3093"/>
        <pc:sldMkLst>
          <pc:docMk/>
          <pc:sldMk cId="3360124496" sldId="683"/>
        </pc:sldMkLst>
      </pc:sldChg>
      <pc:sldChg chg="addSp delSp modSp add mod">
        <pc:chgData name="Evelyne Jadoul" userId="ff11e57302800aca" providerId="LiveId" clId="{CF488623-8405-0548-AFDE-8EFE21078887}" dt="2022-06-28T13:32:14.292" v="3382" actId="20577"/>
        <pc:sldMkLst>
          <pc:docMk/>
          <pc:sldMk cId="1113095091" sldId="684"/>
        </pc:sldMkLst>
        <pc:spChg chg="del mod">
          <ac:chgData name="Evelyne Jadoul" userId="ff11e57302800aca" providerId="LiveId" clId="{CF488623-8405-0548-AFDE-8EFE21078887}" dt="2022-06-28T13:27:53.920" v="3146" actId="478"/>
          <ac:spMkLst>
            <pc:docMk/>
            <pc:sldMk cId="1113095091" sldId="684"/>
            <ac:spMk id="2" creationId="{97DE2048-46AC-6D48-BE5D-823533B1522F}"/>
          </ac:spMkLst>
        </pc:spChg>
        <pc:spChg chg="mod">
          <ac:chgData name="Evelyne Jadoul" userId="ff11e57302800aca" providerId="LiveId" clId="{CF488623-8405-0548-AFDE-8EFE21078887}" dt="2022-06-28T13:27:38.952" v="3143" actId="20577"/>
          <ac:spMkLst>
            <pc:docMk/>
            <pc:sldMk cId="1113095091" sldId="684"/>
            <ac:spMk id="3" creationId="{0CCEC23C-F697-364A-B16F-B4D8318A7DE1}"/>
          </ac:spMkLst>
        </pc:spChg>
        <pc:spChg chg="mod">
          <ac:chgData name="Evelyne Jadoul" userId="ff11e57302800aca" providerId="LiveId" clId="{CF488623-8405-0548-AFDE-8EFE21078887}" dt="2022-06-28T13:27:45.385" v="3144" actId="20577"/>
          <ac:spMkLst>
            <pc:docMk/>
            <pc:sldMk cId="1113095091" sldId="684"/>
            <ac:spMk id="4" creationId="{B185D936-8784-8144-A43E-33202DF36942}"/>
          </ac:spMkLst>
        </pc:spChg>
        <pc:spChg chg="add del mod">
          <ac:chgData name="Evelyne Jadoul" userId="ff11e57302800aca" providerId="LiveId" clId="{CF488623-8405-0548-AFDE-8EFE21078887}" dt="2022-06-28T13:28:25.014" v="3153"/>
          <ac:spMkLst>
            <pc:docMk/>
            <pc:sldMk cId="1113095091" sldId="684"/>
            <ac:spMk id="6" creationId="{10F5CEB1-3B36-3B47-8189-58A8C1EE7191}"/>
          </ac:spMkLst>
        </pc:spChg>
        <pc:spChg chg="add mod">
          <ac:chgData name="Evelyne Jadoul" userId="ff11e57302800aca" providerId="LiveId" clId="{CF488623-8405-0548-AFDE-8EFE21078887}" dt="2022-06-28T13:32:14.292" v="3382" actId="20577"/>
          <ac:spMkLst>
            <pc:docMk/>
            <pc:sldMk cId="1113095091" sldId="684"/>
            <ac:spMk id="10" creationId="{4A1A56F3-6820-2D4E-9007-E5EB88A38721}"/>
          </ac:spMkLst>
        </pc:spChg>
        <pc:spChg chg="del">
          <ac:chgData name="Evelyne Jadoul" userId="ff11e57302800aca" providerId="LiveId" clId="{CF488623-8405-0548-AFDE-8EFE21078887}" dt="2022-06-28T13:27:57.255" v="3147" actId="478"/>
          <ac:spMkLst>
            <pc:docMk/>
            <pc:sldMk cId="1113095091" sldId="684"/>
            <ac:spMk id="30" creationId="{BFD9509E-0907-2845-BDE1-CB46346D5731}"/>
          </ac:spMkLst>
        </pc:spChg>
        <pc:spChg chg="del">
          <ac:chgData name="Evelyne Jadoul" userId="ff11e57302800aca" providerId="LiveId" clId="{CF488623-8405-0548-AFDE-8EFE21078887}" dt="2022-06-28T13:28:01.200" v="3148" actId="478"/>
          <ac:spMkLst>
            <pc:docMk/>
            <pc:sldMk cId="1113095091" sldId="684"/>
            <ac:spMk id="32" creationId="{53EFDFDB-FF9C-924D-98E8-F72E53B6F71D}"/>
          </ac:spMkLst>
        </pc:spChg>
        <pc:spChg chg="del">
          <ac:chgData name="Evelyne Jadoul" userId="ff11e57302800aca" providerId="LiveId" clId="{CF488623-8405-0548-AFDE-8EFE21078887}" dt="2022-06-28T13:28:06.792" v="3149" actId="478"/>
          <ac:spMkLst>
            <pc:docMk/>
            <pc:sldMk cId="1113095091" sldId="684"/>
            <ac:spMk id="33" creationId="{E386E3A7-2B22-E54D-AE1D-B1F97F4B8E79}"/>
          </ac:spMkLst>
        </pc:spChg>
        <pc:spChg chg="del">
          <ac:chgData name="Evelyne Jadoul" userId="ff11e57302800aca" providerId="LiveId" clId="{CF488623-8405-0548-AFDE-8EFE21078887}" dt="2022-06-28T13:28:10.128" v="3150" actId="478"/>
          <ac:spMkLst>
            <pc:docMk/>
            <pc:sldMk cId="1113095091" sldId="684"/>
            <ac:spMk id="34" creationId="{9C63C48E-29E2-0240-86B4-4F6AD6BF6BC2}"/>
          </ac:spMkLst>
        </pc:spChg>
      </pc:sldChg>
      <pc:sldChg chg="modSp add mod">
        <pc:chgData name="Evelyne Jadoul" userId="ff11e57302800aca" providerId="LiveId" clId="{CF488623-8405-0548-AFDE-8EFE21078887}" dt="2022-06-28T13:37:18.683" v="3685" actId="120"/>
        <pc:sldMkLst>
          <pc:docMk/>
          <pc:sldMk cId="3957486561" sldId="685"/>
        </pc:sldMkLst>
        <pc:spChg chg="mod">
          <ac:chgData name="Evelyne Jadoul" userId="ff11e57302800aca" providerId="LiveId" clId="{CF488623-8405-0548-AFDE-8EFE21078887}" dt="2022-06-28T13:37:18.683" v="3685" actId="120"/>
          <ac:spMkLst>
            <pc:docMk/>
            <pc:sldMk cId="3957486561" sldId="685"/>
            <ac:spMk id="26" creationId="{8339F550-2490-DF47-9ADD-A30F8512B548}"/>
          </ac:spMkLst>
        </pc:spChg>
        <pc:spChg chg="mod">
          <ac:chgData name="Evelyne Jadoul" userId="ff11e57302800aca" providerId="LiveId" clId="{CF488623-8405-0548-AFDE-8EFE21078887}" dt="2022-06-28T13:37:13.717" v="3684" actId="120"/>
          <ac:spMkLst>
            <pc:docMk/>
            <pc:sldMk cId="3957486561" sldId="685"/>
            <ac:spMk id="27" creationId="{D400B568-2D46-7648-913E-A59F2D89ACBC}"/>
          </ac:spMkLst>
        </pc:spChg>
        <pc:spChg chg="mod">
          <ac:chgData name="Evelyne Jadoul" userId="ff11e57302800aca" providerId="LiveId" clId="{CF488623-8405-0548-AFDE-8EFE21078887}" dt="2022-06-28T13:37:07.466" v="3683" actId="1076"/>
          <ac:spMkLst>
            <pc:docMk/>
            <pc:sldMk cId="3957486561" sldId="685"/>
            <ac:spMk id="28" creationId="{70FBEE7E-2A3C-644B-BECF-CAC8DF0351CD}"/>
          </ac:spMkLst>
        </pc:spChg>
      </pc:sldChg>
      <pc:sldChg chg="modSp add">
        <pc:chgData name="Evelyne Jadoul" userId="ff11e57302800aca" providerId="LiveId" clId="{CF488623-8405-0548-AFDE-8EFE21078887}" dt="2022-06-29T09:00:02.661" v="4631" actId="20577"/>
        <pc:sldMkLst>
          <pc:docMk/>
          <pc:sldMk cId="2188248953" sldId="686"/>
        </pc:sldMkLst>
        <pc:spChg chg="mod">
          <ac:chgData name="Evelyne Jadoul" userId="ff11e57302800aca" providerId="LiveId" clId="{CF488623-8405-0548-AFDE-8EFE21078887}" dt="2022-06-29T08:59:21.020" v="4586" actId="20577"/>
          <ac:spMkLst>
            <pc:docMk/>
            <pc:sldMk cId="2188248953" sldId="686"/>
            <ac:spMk id="6" creationId="{00000000-0000-0000-0000-000000000000}"/>
          </ac:spMkLst>
        </pc:spChg>
        <pc:spChg chg="mod">
          <ac:chgData name="Evelyne Jadoul" userId="ff11e57302800aca" providerId="LiveId" clId="{CF488623-8405-0548-AFDE-8EFE21078887}" dt="2022-06-29T09:00:02.661" v="4631" actId="20577"/>
          <ac:spMkLst>
            <pc:docMk/>
            <pc:sldMk cId="2188248953" sldId="686"/>
            <ac:spMk id="26" creationId="{00000000-0000-0000-0000-000000000000}"/>
          </ac:spMkLst>
        </pc:spChg>
        <pc:spChg chg="mod">
          <ac:chgData name="Evelyne Jadoul" userId="ff11e57302800aca" providerId="LiveId" clId="{CF488623-8405-0548-AFDE-8EFE21078887}" dt="2022-06-28T13:43:28.275" v="3967" actId="20577"/>
          <ac:spMkLst>
            <pc:docMk/>
            <pc:sldMk cId="2188248953" sldId="686"/>
            <ac:spMk id="28" creationId="{00000000-0000-0000-0000-000000000000}"/>
          </ac:spMkLst>
        </pc:spChg>
        <pc:spChg chg="mod">
          <ac:chgData name="Evelyne Jadoul" userId="ff11e57302800aca" providerId="LiveId" clId="{CF488623-8405-0548-AFDE-8EFE21078887}" dt="2022-06-28T13:44:23.830" v="4073" actId="5793"/>
          <ac:spMkLst>
            <pc:docMk/>
            <pc:sldMk cId="2188248953" sldId="686"/>
            <ac:spMk id="30" creationId="{00000000-0000-0000-0000-000000000000}"/>
          </ac:spMkLst>
        </pc:spChg>
      </pc:sldChg>
      <pc:sldChg chg="addSp delSp modSp add mod">
        <pc:chgData name="Evelyne Jadoul" userId="ff11e57302800aca" providerId="LiveId" clId="{CF488623-8405-0548-AFDE-8EFE21078887}" dt="2022-06-29T09:08:11.413" v="4971" actId="20577"/>
        <pc:sldMkLst>
          <pc:docMk/>
          <pc:sldMk cId="585492653" sldId="687"/>
        </pc:sldMkLst>
        <pc:spChg chg="add mod">
          <ac:chgData name="Evelyne Jadoul" userId="ff11e57302800aca" providerId="LiveId" clId="{CF488623-8405-0548-AFDE-8EFE21078887}" dt="2022-06-29T09:08:11.413" v="4971" actId="20577"/>
          <ac:spMkLst>
            <pc:docMk/>
            <pc:sldMk cId="585492653" sldId="687"/>
            <ac:spMk id="3" creationId="{BF407FE5-C4DF-8541-9D92-9943DDD5B86F}"/>
          </ac:spMkLst>
        </pc:spChg>
        <pc:spChg chg="del">
          <ac:chgData name="Evelyne Jadoul" userId="ff11e57302800aca" providerId="LiveId" clId="{CF488623-8405-0548-AFDE-8EFE21078887}" dt="2022-06-28T13:46:17.577" v="4075" actId="478"/>
          <ac:spMkLst>
            <pc:docMk/>
            <pc:sldMk cId="585492653" sldId="687"/>
            <ac:spMk id="10" creationId="{00000000-0000-0000-0000-000000000000}"/>
          </ac:spMkLst>
        </pc:spChg>
        <pc:spChg chg="del">
          <ac:chgData name="Evelyne Jadoul" userId="ff11e57302800aca" providerId="LiveId" clId="{CF488623-8405-0548-AFDE-8EFE21078887}" dt="2022-06-28T13:46:24.922" v="4077" actId="478"/>
          <ac:spMkLst>
            <pc:docMk/>
            <pc:sldMk cId="585492653" sldId="687"/>
            <ac:spMk id="11" creationId="{00000000-0000-0000-0000-000000000000}"/>
          </ac:spMkLst>
        </pc:spChg>
        <pc:spChg chg="del">
          <ac:chgData name="Evelyne Jadoul" userId="ff11e57302800aca" providerId="LiveId" clId="{CF488623-8405-0548-AFDE-8EFE21078887}" dt="2022-06-28T13:46:28.457" v="4078" actId="478"/>
          <ac:spMkLst>
            <pc:docMk/>
            <pc:sldMk cId="585492653" sldId="687"/>
            <ac:spMk id="14" creationId="{00000000-0000-0000-0000-000000000000}"/>
          </ac:spMkLst>
        </pc:spChg>
        <pc:spChg chg="del">
          <ac:chgData name="Evelyne Jadoul" userId="ff11e57302800aca" providerId="LiveId" clId="{CF488623-8405-0548-AFDE-8EFE21078887}" dt="2022-06-28T13:46:21.034" v="4076" actId="478"/>
          <ac:spMkLst>
            <pc:docMk/>
            <pc:sldMk cId="585492653" sldId="687"/>
            <ac:spMk id="15" creationId="{00000000-0000-0000-0000-000000000000}"/>
          </ac:spMkLst>
        </pc:spChg>
        <pc:spChg chg="del">
          <ac:chgData name="Evelyne Jadoul" userId="ff11e57302800aca" providerId="LiveId" clId="{CF488623-8405-0548-AFDE-8EFE21078887}" dt="2022-06-28T13:46:31.617" v="4079" actId="478"/>
          <ac:spMkLst>
            <pc:docMk/>
            <pc:sldMk cId="585492653" sldId="687"/>
            <ac:spMk id="20" creationId="{00000000-0000-0000-0000-000000000000}"/>
          </ac:spMkLst>
        </pc:spChg>
      </pc:sldChg>
      <pc:sldChg chg="new del">
        <pc:chgData name="Evelyne Jadoul" userId="ff11e57302800aca" providerId="LiveId" clId="{CF488623-8405-0548-AFDE-8EFE21078887}" dt="2022-06-29T09:17:00.722" v="5192" actId="680"/>
        <pc:sldMkLst>
          <pc:docMk/>
          <pc:sldMk cId="890203194" sldId="688"/>
        </pc:sldMkLst>
      </pc:sldChg>
      <pc:sldChg chg="delSp modSp add mod">
        <pc:chgData name="Evelyne Jadoul" userId="ff11e57302800aca" providerId="LiveId" clId="{CF488623-8405-0548-AFDE-8EFE21078887}" dt="2022-06-29T09:27:59.994" v="5859" actId="1076"/>
        <pc:sldMkLst>
          <pc:docMk/>
          <pc:sldMk cId="2288670897" sldId="688"/>
        </pc:sldMkLst>
        <pc:spChg chg="del mod">
          <ac:chgData name="Evelyne Jadoul" userId="ff11e57302800aca" providerId="LiveId" clId="{CF488623-8405-0548-AFDE-8EFE21078887}" dt="2022-06-29T09:17:42.377" v="5195" actId="21"/>
          <ac:spMkLst>
            <pc:docMk/>
            <pc:sldMk cId="2288670897" sldId="688"/>
            <ac:spMk id="6" creationId="{EF328F29-8BD4-4440-AF1A-AF073C218933}"/>
          </ac:spMkLst>
        </pc:spChg>
        <pc:spChg chg="del mod">
          <ac:chgData name="Evelyne Jadoul" userId="ff11e57302800aca" providerId="LiveId" clId="{CF488623-8405-0548-AFDE-8EFE21078887}" dt="2022-06-29T09:22:47.208" v="5515" actId="478"/>
          <ac:spMkLst>
            <pc:docMk/>
            <pc:sldMk cId="2288670897" sldId="688"/>
            <ac:spMk id="8" creationId="{2B014BC4-6DE9-0B41-8B69-4F960BA7C65F}"/>
          </ac:spMkLst>
        </pc:spChg>
        <pc:spChg chg="del mod">
          <ac:chgData name="Evelyne Jadoul" userId="ff11e57302800aca" providerId="LiveId" clId="{CF488623-8405-0548-AFDE-8EFE21078887}" dt="2022-06-29T09:20:44.415" v="5318" actId="478"/>
          <ac:spMkLst>
            <pc:docMk/>
            <pc:sldMk cId="2288670897" sldId="688"/>
            <ac:spMk id="9" creationId="{7BFF8E06-0FB8-8C4A-9FEC-88333ED43C6A}"/>
          </ac:spMkLst>
        </pc:spChg>
        <pc:spChg chg="del mod">
          <ac:chgData name="Evelyne Jadoul" userId="ff11e57302800aca" providerId="LiveId" clId="{CF488623-8405-0548-AFDE-8EFE21078887}" dt="2022-06-29T09:27:44.083" v="5854" actId="478"/>
          <ac:spMkLst>
            <pc:docMk/>
            <pc:sldMk cId="2288670897" sldId="688"/>
            <ac:spMk id="14" creationId="{0D081BBA-0579-144B-A11F-9180AAB67D0B}"/>
          </ac:spMkLst>
        </pc:spChg>
        <pc:spChg chg="mod">
          <ac:chgData name="Evelyne Jadoul" userId="ff11e57302800aca" providerId="LiveId" clId="{CF488623-8405-0548-AFDE-8EFE21078887}" dt="2022-06-29T09:27:39.092" v="5853" actId="207"/>
          <ac:spMkLst>
            <pc:docMk/>
            <pc:sldMk cId="2288670897" sldId="688"/>
            <ac:spMk id="15" creationId="{1EF043BE-5944-6C4E-BC4F-EB6190F46229}"/>
          </ac:spMkLst>
        </pc:spChg>
        <pc:spChg chg="del">
          <ac:chgData name="Evelyne Jadoul" userId="ff11e57302800aca" providerId="LiveId" clId="{CF488623-8405-0548-AFDE-8EFE21078887}" dt="2022-06-29T09:25:40.619" v="5656" actId="478"/>
          <ac:spMkLst>
            <pc:docMk/>
            <pc:sldMk cId="2288670897" sldId="688"/>
            <ac:spMk id="17" creationId="{47EE6841-5402-F343-9F2D-244EE296A728}"/>
          </ac:spMkLst>
        </pc:spChg>
        <pc:picChg chg="mod">
          <ac:chgData name="Evelyne Jadoul" userId="ff11e57302800aca" providerId="LiveId" clId="{CF488623-8405-0548-AFDE-8EFE21078887}" dt="2022-06-29T09:27:59.994" v="5859" actId="1076"/>
          <ac:picMkLst>
            <pc:docMk/>
            <pc:sldMk cId="2288670897" sldId="688"/>
            <ac:picMk id="7" creationId="{E442DBB2-4B42-634B-84B5-1EC1A3918392}"/>
          </ac:picMkLst>
        </pc:picChg>
        <pc:picChg chg="mod">
          <ac:chgData name="Evelyne Jadoul" userId="ff11e57302800aca" providerId="LiveId" clId="{CF488623-8405-0548-AFDE-8EFE21078887}" dt="2022-06-29T09:27:57.823" v="5858" actId="1076"/>
          <ac:picMkLst>
            <pc:docMk/>
            <pc:sldMk cId="2288670897" sldId="688"/>
            <ac:picMk id="19" creationId="{B6054480-FC83-F64F-AF72-2E17B7974DF0}"/>
          </ac:picMkLst>
        </pc:picChg>
        <pc:picChg chg="mod">
          <ac:chgData name="Evelyne Jadoul" userId="ff11e57302800aca" providerId="LiveId" clId="{CF488623-8405-0548-AFDE-8EFE21078887}" dt="2022-06-29T09:27:53.527" v="5857" actId="1076"/>
          <ac:picMkLst>
            <pc:docMk/>
            <pc:sldMk cId="2288670897" sldId="688"/>
            <ac:picMk id="21" creationId="{E8B5F2F4-B8E6-EE46-B418-4BF045C89708}"/>
          </ac:picMkLst>
        </pc:picChg>
        <pc:picChg chg="mod">
          <ac:chgData name="Evelyne Jadoul" userId="ff11e57302800aca" providerId="LiveId" clId="{CF488623-8405-0548-AFDE-8EFE21078887}" dt="2022-06-29T09:27:47.495" v="5855" actId="1076"/>
          <ac:picMkLst>
            <pc:docMk/>
            <pc:sldMk cId="2288670897" sldId="688"/>
            <ac:picMk id="23" creationId="{8DC2CFD7-7241-E64F-B333-CAE0C031EF35}"/>
          </ac:picMkLst>
        </pc:picChg>
      </pc:sldChg>
      <pc:sldChg chg="modSp add mod">
        <pc:chgData name="Evelyne Jadoul" userId="ff11e57302800aca" providerId="LiveId" clId="{CF488623-8405-0548-AFDE-8EFE21078887}" dt="2022-06-29T09:31:58.787" v="6040" actId="20577"/>
        <pc:sldMkLst>
          <pc:docMk/>
          <pc:sldMk cId="146960350" sldId="689"/>
        </pc:sldMkLst>
        <pc:spChg chg="mod">
          <ac:chgData name="Evelyne Jadoul" userId="ff11e57302800aca" providerId="LiveId" clId="{CF488623-8405-0548-AFDE-8EFE21078887}" dt="2022-06-29T09:31:01.628" v="5977" actId="20577"/>
          <ac:spMkLst>
            <pc:docMk/>
            <pc:sldMk cId="146960350" sldId="689"/>
            <ac:spMk id="17" creationId="{D2A4758B-C7D2-F846-A505-F9C09BCF3027}"/>
          </ac:spMkLst>
        </pc:spChg>
        <pc:spChg chg="mod">
          <ac:chgData name="Evelyne Jadoul" userId="ff11e57302800aca" providerId="LiveId" clId="{CF488623-8405-0548-AFDE-8EFE21078887}" dt="2022-06-29T09:31:14.862" v="5992" actId="207"/>
          <ac:spMkLst>
            <pc:docMk/>
            <pc:sldMk cId="146960350" sldId="689"/>
            <ac:spMk id="18" creationId="{E2B9D65B-2C3C-0245-B5D8-E9FBB549047D}"/>
          </ac:spMkLst>
        </pc:spChg>
        <pc:spChg chg="mod">
          <ac:chgData name="Evelyne Jadoul" userId="ff11e57302800aca" providerId="LiveId" clId="{CF488623-8405-0548-AFDE-8EFE21078887}" dt="2022-06-29T09:31:29.973" v="6006" actId="20577"/>
          <ac:spMkLst>
            <pc:docMk/>
            <pc:sldMk cId="146960350" sldId="689"/>
            <ac:spMk id="19" creationId="{9FA7D37E-CFD4-D34C-8AA1-2C7D06198AA7}"/>
          </ac:spMkLst>
        </pc:spChg>
        <pc:spChg chg="mod">
          <ac:chgData name="Evelyne Jadoul" userId="ff11e57302800aca" providerId="LiveId" clId="{CF488623-8405-0548-AFDE-8EFE21078887}" dt="2022-06-29T09:31:46.374" v="6026" actId="20577"/>
          <ac:spMkLst>
            <pc:docMk/>
            <pc:sldMk cId="146960350" sldId="689"/>
            <ac:spMk id="22" creationId="{1FEFE449-A6E3-4D42-804B-C4CE7E731887}"/>
          </ac:spMkLst>
        </pc:spChg>
        <pc:spChg chg="mod">
          <ac:chgData name="Evelyne Jadoul" userId="ff11e57302800aca" providerId="LiveId" clId="{CF488623-8405-0548-AFDE-8EFE21078887}" dt="2022-06-29T09:31:58.787" v="6040" actId="20577"/>
          <ac:spMkLst>
            <pc:docMk/>
            <pc:sldMk cId="146960350" sldId="689"/>
            <ac:spMk id="23" creationId="{111EF08B-D427-5F4B-8314-22084FDB504C}"/>
          </ac:spMkLst>
        </pc:spChg>
      </pc:sldChg>
      <pc:sldChg chg="modSp add mod">
        <pc:chgData name="Evelyne Jadoul" userId="ff11e57302800aca" providerId="LiveId" clId="{CF488623-8405-0548-AFDE-8EFE21078887}" dt="2022-06-29T09:33:40.191" v="6121" actId="20577"/>
        <pc:sldMkLst>
          <pc:docMk/>
          <pc:sldMk cId="3421330297" sldId="690"/>
        </pc:sldMkLst>
        <pc:spChg chg="mod">
          <ac:chgData name="Evelyne Jadoul" userId="ff11e57302800aca" providerId="LiveId" clId="{CF488623-8405-0548-AFDE-8EFE21078887}" dt="2022-06-29T09:32:44.970" v="6058" actId="14100"/>
          <ac:spMkLst>
            <pc:docMk/>
            <pc:sldMk cId="3421330297" sldId="690"/>
            <ac:spMk id="6" creationId="{520FBDA5-300B-E34D-2181-5EE335483EC5}"/>
          </ac:spMkLst>
        </pc:spChg>
        <pc:spChg chg="mod">
          <ac:chgData name="Evelyne Jadoul" userId="ff11e57302800aca" providerId="LiveId" clId="{CF488623-8405-0548-AFDE-8EFE21078887}" dt="2022-06-29T09:33:15.907" v="6091" actId="20577"/>
          <ac:spMkLst>
            <pc:docMk/>
            <pc:sldMk cId="3421330297" sldId="690"/>
            <ac:spMk id="12" creationId="{E167EEFB-8ADC-C549-A01E-58DCCE281204}"/>
          </ac:spMkLst>
        </pc:spChg>
        <pc:spChg chg="mod">
          <ac:chgData name="Evelyne Jadoul" userId="ff11e57302800aca" providerId="LiveId" clId="{CF488623-8405-0548-AFDE-8EFE21078887}" dt="2022-06-29T09:33:32.446" v="6107" actId="14100"/>
          <ac:spMkLst>
            <pc:docMk/>
            <pc:sldMk cId="3421330297" sldId="690"/>
            <ac:spMk id="14" creationId="{DD7C309F-CBED-AB44-AF8F-8F96A1FFDD6C}"/>
          </ac:spMkLst>
        </pc:spChg>
        <pc:spChg chg="mod">
          <ac:chgData name="Evelyne Jadoul" userId="ff11e57302800aca" providerId="LiveId" clId="{CF488623-8405-0548-AFDE-8EFE21078887}" dt="2022-06-29T09:32:53.829" v="6072" actId="20577"/>
          <ac:spMkLst>
            <pc:docMk/>
            <pc:sldMk cId="3421330297" sldId="690"/>
            <ac:spMk id="16" creationId="{3CB4347A-C0CF-D74E-A2AF-6C876D33801D}"/>
          </ac:spMkLst>
        </pc:spChg>
        <pc:spChg chg="mod">
          <ac:chgData name="Evelyne Jadoul" userId="ff11e57302800aca" providerId="LiveId" clId="{CF488623-8405-0548-AFDE-8EFE21078887}" dt="2022-06-29T09:33:40.191" v="6121" actId="20577"/>
          <ac:spMkLst>
            <pc:docMk/>
            <pc:sldMk cId="3421330297" sldId="690"/>
            <ac:spMk id="21" creationId="{2F45F310-451D-FA43-9E0F-B7686670A181}"/>
          </ac:spMkLst>
        </pc:spChg>
      </pc:sldChg>
      <pc:sldChg chg="delSp modSp add mod delAnim">
        <pc:chgData name="Evelyne Jadoul" userId="ff11e57302800aca" providerId="LiveId" clId="{CF488623-8405-0548-AFDE-8EFE21078887}" dt="2022-06-29T10:03:41.770" v="6380" actId="20577"/>
        <pc:sldMkLst>
          <pc:docMk/>
          <pc:sldMk cId="1755235999" sldId="691"/>
        </pc:sldMkLst>
        <pc:spChg chg="del">
          <ac:chgData name="Evelyne Jadoul" userId="ff11e57302800aca" providerId="LiveId" clId="{CF488623-8405-0548-AFDE-8EFE21078887}" dt="2022-06-29T09:47:14.211" v="6127" actId="478"/>
          <ac:spMkLst>
            <pc:docMk/>
            <pc:sldMk cId="1755235999" sldId="691"/>
            <ac:spMk id="3" creationId="{00000000-0000-0000-0000-000000000000}"/>
          </ac:spMkLst>
        </pc:spChg>
        <pc:spChg chg="mod">
          <ac:chgData name="Evelyne Jadoul" userId="ff11e57302800aca" providerId="LiveId" clId="{CF488623-8405-0548-AFDE-8EFE21078887}" dt="2022-06-29T10:03:41.770" v="6380" actId="20577"/>
          <ac:spMkLst>
            <pc:docMk/>
            <pc:sldMk cId="1755235999" sldId="691"/>
            <ac:spMk id="6" creationId="{00000000-0000-0000-0000-000000000000}"/>
          </ac:spMkLst>
        </pc:spChg>
        <pc:spChg chg="del">
          <ac:chgData name="Evelyne Jadoul" userId="ff11e57302800aca" providerId="LiveId" clId="{CF488623-8405-0548-AFDE-8EFE21078887}" dt="2022-06-29T09:47:03.187" v="6124" actId="478"/>
          <ac:spMkLst>
            <pc:docMk/>
            <pc:sldMk cId="1755235999" sldId="691"/>
            <ac:spMk id="7" creationId="{00000000-0000-0000-0000-000000000000}"/>
          </ac:spMkLst>
        </pc:spChg>
        <pc:spChg chg="del mod">
          <ac:chgData name="Evelyne Jadoul" userId="ff11e57302800aca" providerId="LiveId" clId="{CF488623-8405-0548-AFDE-8EFE21078887}" dt="2022-06-29T09:47:10.219" v="6126" actId="478"/>
          <ac:spMkLst>
            <pc:docMk/>
            <pc:sldMk cId="1755235999" sldId="691"/>
            <ac:spMk id="8" creationId="{00000000-0000-0000-0000-000000000000}"/>
          </ac:spMkLst>
        </pc:spChg>
      </pc:sldChg>
      <pc:sldChg chg="modSp add mod">
        <pc:chgData name="Evelyne Jadoul" userId="ff11e57302800aca" providerId="LiveId" clId="{CF488623-8405-0548-AFDE-8EFE21078887}" dt="2022-06-29T10:07:27.153" v="6661" actId="5793"/>
        <pc:sldMkLst>
          <pc:docMk/>
          <pc:sldMk cId="1417502269" sldId="692"/>
        </pc:sldMkLst>
        <pc:spChg chg="mod">
          <ac:chgData name="Evelyne Jadoul" userId="ff11e57302800aca" providerId="LiveId" clId="{CF488623-8405-0548-AFDE-8EFE21078887}" dt="2022-06-29T10:07:27.153" v="6661" actId="5793"/>
          <ac:spMkLst>
            <pc:docMk/>
            <pc:sldMk cId="1417502269" sldId="692"/>
            <ac:spMk id="8" creationId="{FC57A4DD-59CF-420F-997F-BF5523D2B845}"/>
          </ac:spMkLst>
        </pc:spChg>
        <pc:picChg chg="mod">
          <ac:chgData name="Evelyne Jadoul" userId="ff11e57302800aca" providerId="LiveId" clId="{CF488623-8405-0548-AFDE-8EFE21078887}" dt="2022-06-29T10:07:04.106" v="6598" actId="14100"/>
          <ac:picMkLst>
            <pc:docMk/>
            <pc:sldMk cId="1417502269" sldId="692"/>
            <ac:picMk id="7" creationId="{0A24B2F4-EFDD-F041-B90A-FD1AC7A942D9}"/>
          </ac:picMkLst>
        </pc:picChg>
      </pc:sldChg>
      <pc:sldChg chg="modSp add mod">
        <pc:chgData name="Evelyne Jadoul" userId="ff11e57302800aca" providerId="LiveId" clId="{CF488623-8405-0548-AFDE-8EFE21078887}" dt="2022-06-29T10:12:16.494" v="6678" actId="207"/>
        <pc:sldMkLst>
          <pc:docMk/>
          <pc:sldMk cId="491744907" sldId="693"/>
        </pc:sldMkLst>
        <pc:spChg chg="mod">
          <ac:chgData name="Evelyne Jadoul" userId="ff11e57302800aca" providerId="LiveId" clId="{CF488623-8405-0548-AFDE-8EFE21078887}" dt="2022-06-29T10:12:16.494" v="6678" actId="207"/>
          <ac:spMkLst>
            <pc:docMk/>
            <pc:sldMk cId="491744907" sldId="693"/>
            <ac:spMk id="9" creationId="{00000000-0000-0000-0000-000000000000}"/>
          </ac:spMkLst>
        </pc:spChg>
      </pc:sldChg>
      <pc:sldChg chg="new del">
        <pc:chgData name="Evelyne Jadoul" userId="ff11e57302800aca" providerId="LiveId" clId="{CF488623-8405-0548-AFDE-8EFE21078887}" dt="2022-06-29T10:07:51.672" v="6663" actId="680"/>
        <pc:sldMkLst>
          <pc:docMk/>
          <pc:sldMk cId="835669833" sldId="693"/>
        </pc:sldMkLst>
      </pc:sldChg>
      <pc:sldChg chg="addSp modSp add mod">
        <pc:chgData name="Evelyne Jadoul" userId="ff11e57302800aca" providerId="LiveId" clId="{CF488623-8405-0548-AFDE-8EFE21078887}" dt="2022-06-29T10:17:28.867" v="7001" actId="5793"/>
        <pc:sldMkLst>
          <pc:docMk/>
          <pc:sldMk cId="3091157503" sldId="694"/>
        </pc:sldMkLst>
        <pc:spChg chg="add mod">
          <ac:chgData name="Evelyne Jadoul" userId="ff11e57302800aca" providerId="LiveId" clId="{CF488623-8405-0548-AFDE-8EFE21078887}" dt="2022-06-29T10:17:28.867" v="7001" actId="5793"/>
          <ac:spMkLst>
            <pc:docMk/>
            <pc:sldMk cId="3091157503" sldId="694"/>
            <ac:spMk id="5" creationId="{EDC9157A-39E6-6448-A179-A8DBEDA337CF}"/>
          </ac:spMkLst>
        </pc:spChg>
        <pc:picChg chg="mod">
          <ac:chgData name="Evelyne Jadoul" userId="ff11e57302800aca" providerId="LiveId" clId="{CF488623-8405-0548-AFDE-8EFE21078887}" dt="2022-06-29T10:13:55.819" v="6690" actId="1076"/>
          <ac:picMkLst>
            <pc:docMk/>
            <pc:sldMk cId="3091157503" sldId="694"/>
            <ac:picMk id="10" creationId="{2C5E1110-1707-ED45-A4CE-1ECB6685192F}"/>
          </ac:picMkLst>
        </pc:picChg>
      </pc:sldChg>
      <pc:sldChg chg="addSp modSp add mod">
        <pc:chgData name="Evelyne Jadoul" userId="ff11e57302800aca" providerId="LiveId" clId="{CF488623-8405-0548-AFDE-8EFE21078887}" dt="2022-06-29T10:22:13.005" v="7138" actId="1076"/>
        <pc:sldMkLst>
          <pc:docMk/>
          <pc:sldMk cId="653918575" sldId="695"/>
        </pc:sldMkLst>
        <pc:spChg chg="add mod">
          <ac:chgData name="Evelyne Jadoul" userId="ff11e57302800aca" providerId="LiveId" clId="{CF488623-8405-0548-AFDE-8EFE21078887}" dt="2022-06-29T10:22:13.005" v="7138" actId="1076"/>
          <ac:spMkLst>
            <pc:docMk/>
            <pc:sldMk cId="653918575" sldId="695"/>
            <ac:spMk id="6" creationId="{B101EFBF-2FCA-7E4A-B304-A1AC4DB9E083}"/>
          </ac:spMkLst>
        </pc:spChg>
        <pc:picChg chg="mod">
          <ac:chgData name="Evelyne Jadoul" userId="ff11e57302800aca" providerId="LiveId" clId="{CF488623-8405-0548-AFDE-8EFE21078887}" dt="2022-06-29T10:20:00.028" v="7004" actId="1076"/>
          <ac:picMkLst>
            <pc:docMk/>
            <pc:sldMk cId="653918575" sldId="695"/>
            <ac:picMk id="5" creationId="{03EFA264-13DB-2045-94C6-54A668BDE699}"/>
          </ac:picMkLst>
        </pc:picChg>
      </pc:sldChg>
      <pc:sldChg chg="modSp add mod">
        <pc:chgData name="Evelyne Jadoul" userId="ff11e57302800aca" providerId="LiveId" clId="{CF488623-8405-0548-AFDE-8EFE21078887}" dt="2022-06-29T12:56:17.770" v="7728" actId="20577"/>
        <pc:sldMkLst>
          <pc:docMk/>
          <pc:sldMk cId="2439696757" sldId="696"/>
        </pc:sldMkLst>
        <pc:spChg chg="mod">
          <ac:chgData name="Evelyne Jadoul" userId="ff11e57302800aca" providerId="LiveId" clId="{CF488623-8405-0548-AFDE-8EFE21078887}" dt="2022-06-29T12:53:42.195" v="7485" actId="20577"/>
          <ac:spMkLst>
            <pc:docMk/>
            <pc:sldMk cId="2439696757" sldId="696"/>
            <ac:spMk id="5" creationId="{A8B50F17-297D-48C4-9DE9-B2A18FFC3996}"/>
          </ac:spMkLst>
        </pc:spChg>
        <pc:spChg chg="mod">
          <ac:chgData name="Evelyne Jadoul" userId="ff11e57302800aca" providerId="LiveId" clId="{CF488623-8405-0548-AFDE-8EFE21078887}" dt="2022-06-29T12:54:34.856" v="7540" actId="20577"/>
          <ac:spMkLst>
            <pc:docMk/>
            <pc:sldMk cId="2439696757" sldId="696"/>
            <ac:spMk id="13" creationId="{C43519A2-EE6B-4BCF-BF5D-0E62A75997F1}"/>
          </ac:spMkLst>
        </pc:spChg>
        <pc:spChg chg="mod">
          <ac:chgData name="Evelyne Jadoul" userId="ff11e57302800aca" providerId="LiveId" clId="{CF488623-8405-0548-AFDE-8EFE21078887}" dt="2022-06-29T12:56:17.770" v="7728" actId="20577"/>
          <ac:spMkLst>
            <pc:docMk/>
            <pc:sldMk cId="2439696757" sldId="696"/>
            <ac:spMk id="14" creationId="{82CC9B5C-3046-43CA-AE4D-69524DF7677F}"/>
          </ac:spMkLst>
        </pc:spChg>
      </pc:sldChg>
      <pc:sldChg chg="addSp delSp modSp add mod delAnim modAnim">
        <pc:chgData name="Evelyne Jadoul" userId="ff11e57302800aca" providerId="LiveId" clId="{CF488623-8405-0548-AFDE-8EFE21078887}" dt="2022-06-29T13:08:27.940" v="8100" actId="20577"/>
        <pc:sldMkLst>
          <pc:docMk/>
          <pc:sldMk cId="536136692" sldId="697"/>
        </pc:sldMkLst>
        <pc:spChg chg="add mod">
          <ac:chgData name="Evelyne Jadoul" userId="ff11e57302800aca" providerId="LiveId" clId="{CF488623-8405-0548-AFDE-8EFE21078887}" dt="2022-06-29T13:08:27.940" v="8100" actId="20577"/>
          <ac:spMkLst>
            <pc:docMk/>
            <pc:sldMk cId="536136692" sldId="697"/>
            <ac:spMk id="5" creationId="{9A2D62BB-1403-8540-99E7-8E319B57A021}"/>
          </ac:spMkLst>
        </pc:spChg>
        <pc:spChg chg="del mod">
          <ac:chgData name="Evelyne Jadoul" userId="ff11e57302800aca" providerId="LiveId" clId="{CF488623-8405-0548-AFDE-8EFE21078887}" dt="2022-06-29T13:05:43.771" v="7934"/>
          <ac:spMkLst>
            <pc:docMk/>
            <pc:sldMk cId="536136692" sldId="697"/>
            <ac:spMk id="7" creationId="{00000000-0000-0000-0000-000000000000}"/>
          </ac:spMkLst>
        </pc:spChg>
        <pc:spChg chg="del">
          <ac:chgData name="Evelyne Jadoul" userId="ff11e57302800aca" providerId="LiveId" clId="{CF488623-8405-0548-AFDE-8EFE21078887}" dt="2022-06-29T13:05:42.953" v="7932" actId="478"/>
          <ac:spMkLst>
            <pc:docMk/>
            <pc:sldMk cId="536136692" sldId="697"/>
            <ac:spMk id="9" creationId="{00000000-0000-0000-0000-000000000000}"/>
          </ac:spMkLst>
        </pc:spChg>
      </pc:sldChg>
      <pc:sldChg chg="modSp add mod">
        <pc:chgData name="Evelyne Jadoul" userId="ff11e57302800aca" providerId="LiveId" clId="{CF488623-8405-0548-AFDE-8EFE21078887}" dt="2022-06-29T13:18:25.828" v="8188" actId="20577"/>
        <pc:sldMkLst>
          <pc:docMk/>
          <pc:sldMk cId="2126889475" sldId="698"/>
        </pc:sldMkLst>
        <pc:spChg chg="mod">
          <ac:chgData name="Evelyne Jadoul" userId="ff11e57302800aca" providerId="LiveId" clId="{CF488623-8405-0548-AFDE-8EFE21078887}" dt="2022-06-29T13:18:25.828" v="8188" actId="20577"/>
          <ac:spMkLst>
            <pc:docMk/>
            <pc:sldMk cId="2126889475" sldId="698"/>
            <ac:spMk id="4" creationId="{BE89C86C-0F74-6640-A7F0-4E558B24F3FC}"/>
          </ac:spMkLst>
        </pc:spChg>
        <pc:picChg chg="mod">
          <ac:chgData name="Evelyne Jadoul" userId="ff11e57302800aca" providerId="LiveId" clId="{CF488623-8405-0548-AFDE-8EFE21078887}" dt="2022-06-29T13:17:18.152" v="8170" actId="1076"/>
          <ac:picMkLst>
            <pc:docMk/>
            <pc:sldMk cId="2126889475" sldId="698"/>
            <ac:picMk id="8" creationId="{0A2514B2-1DD8-4848-B084-03A096781A22}"/>
          </ac:picMkLst>
        </pc:picChg>
      </pc:sldChg>
      <pc:sldChg chg="modSp add del modAnim">
        <pc:chgData name="Evelyne Jadoul" userId="ff11e57302800aca" providerId="LiveId" clId="{CF488623-8405-0548-AFDE-8EFE21078887}" dt="2022-06-29T13:09:31.342" v="8103" actId="2696"/>
        <pc:sldMkLst>
          <pc:docMk/>
          <pc:sldMk cId="2671812049" sldId="698"/>
        </pc:sldMkLst>
        <pc:spChg chg="mod">
          <ac:chgData name="Evelyne Jadoul" userId="ff11e57302800aca" providerId="LiveId" clId="{CF488623-8405-0548-AFDE-8EFE21078887}" dt="2022-06-29T13:09:18.142" v="8102" actId="20577"/>
          <ac:spMkLst>
            <pc:docMk/>
            <pc:sldMk cId="2671812049" sldId="698"/>
            <ac:spMk id="4" creationId="{17B5BC5C-3D19-934F-AE59-CA8AD14579C9}"/>
          </ac:spMkLst>
        </pc:spChg>
      </pc:sldChg>
      <pc:sldChg chg="addSp modSp add mod">
        <pc:chgData name="Evelyne Jadoul" userId="ff11e57302800aca" providerId="LiveId" clId="{CF488623-8405-0548-AFDE-8EFE21078887}" dt="2022-06-29T13:27:01.240" v="8666" actId="20577"/>
        <pc:sldMkLst>
          <pc:docMk/>
          <pc:sldMk cId="2135208303" sldId="699"/>
        </pc:sldMkLst>
        <pc:spChg chg="add mod">
          <ac:chgData name="Evelyne Jadoul" userId="ff11e57302800aca" providerId="LiveId" clId="{CF488623-8405-0548-AFDE-8EFE21078887}" dt="2022-06-29T13:23:46.757" v="8487" actId="5793"/>
          <ac:spMkLst>
            <pc:docMk/>
            <pc:sldMk cId="2135208303" sldId="699"/>
            <ac:spMk id="3" creationId="{7732FF3C-514A-AF4F-AD0A-3D837B280533}"/>
          </ac:spMkLst>
        </pc:spChg>
        <pc:spChg chg="add mod">
          <ac:chgData name="Evelyne Jadoul" userId="ff11e57302800aca" providerId="LiveId" clId="{CF488623-8405-0548-AFDE-8EFE21078887}" dt="2022-06-29T13:25:07.325" v="8561" actId="5793"/>
          <ac:spMkLst>
            <pc:docMk/>
            <pc:sldMk cId="2135208303" sldId="699"/>
            <ac:spMk id="5" creationId="{6CA750BC-F46B-3642-9304-B2059977C329}"/>
          </ac:spMkLst>
        </pc:spChg>
        <pc:spChg chg="add mod">
          <ac:chgData name="Evelyne Jadoul" userId="ff11e57302800aca" providerId="LiveId" clId="{CF488623-8405-0548-AFDE-8EFE21078887}" dt="2022-06-29T13:27:01.240" v="8666" actId="20577"/>
          <ac:spMkLst>
            <pc:docMk/>
            <pc:sldMk cId="2135208303" sldId="699"/>
            <ac:spMk id="6" creationId="{3803BC61-41C4-6242-AD7D-03CB760A710F}"/>
          </ac:spMkLst>
        </pc:spChg>
        <pc:picChg chg="mod">
          <ac:chgData name="Evelyne Jadoul" userId="ff11e57302800aca" providerId="LiveId" clId="{CF488623-8405-0548-AFDE-8EFE21078887}" dt="2022-06-29T13:18:49.357" v="8192" actId="1076"/>
          <ac:picMkLst>
            <pc:docMk/>
            <pc:sldMk cId="2135208303" sldId="699"/>
            <ac:picMk id="7" creationId="{23779852-0A87-FC4A-BE80-F9AB6D1E66B6}"/>
          </ac:picMkLst>
        </pc:picChg>
        <pc:picChg chg="mod">
          <ac:chgData name="Evelyne Jadoul" userId="ff11e57302800aca" providerId="LiveId" clId="{CF488623-8405-0548-AFDE-8EFE21078887}" dt="2022-06-29T13:22:28.013" v="8481" actId="1076"/>
          <ac:picMkLst>
            <pc:docMk/>
            <pc:sldMk cId="2135208303" sldId="699"/>
            <ac:picMk id="11" creationId="{DE3B5725-F867-F241-9E28-FEF6149F9140}"/>
          </ac:picMkLst>
        </pc:picChg>
        <pc:picChg chg="mod">
          <ac:chgData name="Evelyne Jadoul" userId="ff11e57302800aca" providerId="LiveId" clId="{CF488623-8405-0548-AFDE-8EFE21078887}" dt="2022-06-29T13:22:31.580" v="8482" actId="1076"/>
          <ac:picMkLst>
            <pc:docMk/>
            <pc:sldMk cId="2135208303" sldId="699"/>
            <ac:picMk id="13" creationId="{039D3259-2CBB-7845-8022-00D917D67807}"/>
          </ac:picMkLst>
        </pc:picChg>
      </pc:sldChg>
      <pc:sldChg chg="addSp modSp add mod">
        <pc:chgData name="Evelyne Jadoul" userId="ff11e57302800aca" providerId="LiveId" clId="{CF488623-8405-0548-AFDE-8EFE21078887}" dt="2022-06-29T13:31:00.883" v="8711" actId="1076"/>
        <pc:sldMkLst>
          <pc:docMk/>
          <pc:sldMk cId="988906849" sldId="700"/>
        </pc:sldMkLst>
        <pc:spChg chg="mod">
          <ac:chgData name="Evelyne Jadoul" userId="ff11e57302800aca" providerId="LiveId" clId="{CF488623-8405-0548-AFDE-8EFE21078887}" dt="2022-06-29T13:30:36.542" v="8708" actId="20577"/>
          <ac:spMkLst>
            <pc:docMk/>
            <pc:sldMk cId="988906849" sldId="700"/>
            <ac:spMk id="2" creationId="{A7F885DA-0B0C-5F4A-B2AA-0BC67FD4C0E4}"/>
          </ac:spMkLst>
        </pc:spChg>
        <pc:spChg chg="mod">
          <ac:chgData name="Evelyne Jadoul" userId="ff11e57302800aca" providerId="LiveId" clId="{CF488623-8405-0548-AFDE-8EFE21078887}" dt="2022-06-29T13:30:22.858" v="8704" actId="1076"/>
          <ac:spMkLst>
            <pc:docMk/>
            <pc:sldMk cId="988906849" sldId="700"/>
            <ac:spMk id="3" creationId="{043EBA07-1FD7-8F49-9656-13CE14AB6DF5}"/>
          </ac:spMkLst>
        </pc:spChg>
        <pc:picChg chg="mod">
          <ac:chgData name="Evelyne Jadoul" userId="ff11e57302800aca" providerId="LiveId" clId="{CF488623-8405-0548-AFDE-8EFE21078887}" dt="2022-06-29T13:28:13.989" v="8668" actId="14100"/>
          <ac:picMkLst>
            <pc:docMk/>
            <pc:sldMk cId="988906849" sldId="700"/>
            <ac:picMk id="7" creationId="{ACF3EA05-767D-9A4D-B7BA-08CF972B4958}"/>
          </ac:picMkLst>
        </pc:picChg>
        <pc:picChg chg="add mod">
          <ac:chgData name="Evelyne Jadoul" userId="ff11e57302800aca" providerId="LiveId" clId="{CF488623-8405-0548-AFDE-8EFE21078887}" dt="2022-06-29T13:31:00.883" v="8711" actId="1076"/>
          <ac:picMkLst>
            <pc:docMk/>
            <pc:sldMk cId="988906849" sldId="700"/>
            <ac:picMk id="10" creationId="{B1A844CF-9DCD-2F43-B416-C09DA7519BD9}"/>
          </ac:picMkLst>
        </pc:picChg>
      </pc:sldChg>
      <pc:sldChg chg="addSp modSp add mod">
        <pc:chgData name="Evelyne Jadoul" userId="ff11e57302800aca" providerId="LiveId" clId="{CF488623-8405-0548-AFDE-8EFE21078887}" dt="2022-06-29T13:42:09.421" v="8755" actId="1076"/>
        <pc:sldMkLst>
          <pc:docMk/>
          <pc:sldMk cId="2828098935" sldId="701"/>
        </pc:sldMkLst>
        <pc:spChg chg="mod">
          <ac:chgData name="Evelyne Jadoul" userId="ff11e57302800aca" providerId="LiveId" clId="{CF488623-8405-0548-AFDE-8EFE21078887}" dt="2022-06-29T13:39:44.683" v="8729" actId="20577"/>
          <ac:spMkLst>
            <pc:docMk/>
            <pc:sldMk cId="2828098935" sldId="701"/>
            <ac:spMk id="3" creationId="{00000000-0000-0000-0000-000000000000}"/>
          </ac:spMkLst>
        </pc:spChg>
        <pc:spChg chg="add mod">
          <ac:chgData name="Evelyne Jadoul" userId="ff11e57302800aca" providerId="LiveId" clId="{CF488623-8405-0548-AFDE-8EFE21078887}" dt="2022-06-29T13:42:03.087" v="8753" actId="1076"/>
          <ac:spMkLst>
            <pc:docMk/>
            <pc:sldMk cId="2828098935" sldId="701"/>
            <ac:spMk id="4" creationId="{FAC4BA8C-9A2B-884A-92F6-E879B59A7300}"/>
          </ac:spMkLst>
        </pc:spChg>
        <pc:spChg chg="add mod">
          <ac:chgData name="Evelyne Jadoul" userId="ff11e57302800aca" providerId="LiveId" clId="{CF488623-8405-0548-AFDE-8EFE21078887}" dt="2022-06-29T13:42:00.770" v="8752" actId="1076"/>
          <ac:spMkLst>
            <pc:docMk/>
            <pc:sldMk cId="2828098935" sldId="701"/>
            <ac:spMk id="5" creationId="{3E3E6437-7559-2744-8F84-3AC7C7C5C09E}"/>
          </ac:spMkLst>
        </pc:spChg>
        <pc:spChg chg="add mod">
          <ac:chgData name="Evelyne Jadoul" userId="ff11e57302800aca" providerId="LiveId" clId="{CF488623-8405-0548-AFDE-8EFE21078887}" dt="2022-06-29T13:42:09.421" v="8755" actId="1076"/>
          <ac:spMkLst>
            <pc:docMk/>
            <pc:sldMk cId="2828098935" sldId="701"/>
            <ac:spMk id="6" creationId="{A3185A64-AB7F-3747-874D-12C03640E220}"/>
          </ac:spMkLst>
        </pc:spChg>
        <pc:spChg chg="mod">
          <ac:chgData name="Evelyne Jadoul" userId="ff11e57302800aca" providerId="LiveId" clId="{CF488623-8405-0548-AFDE-8EFE21078887}" dt="2022-06-29T13:41:43.045" v="8747" actId="21"/>
          <ac:spMkLst>
            <pc:docMk/>
            <pc:sldMk cId="2828098935" sldId="701"/>
            <ac:spMk id="7" creationId="{00000000-0000-0000-0000-000000000000}"/>
          </ac:spMkLst>
        </pc:spChg>
        <pc:spChg chg="add mod">
          <ac:chgData name="Evelyne Jadoul" userId="ff11e57302800aca" providerId="LiveId" clId="{CF488623-8405-0548-AFDE-8EFE21078887}" dt="2022-06-29T13:42:07.094" v="8754" actId="1076"/>
          <ac:spMkLst>
            <pc:docMk/>
            <pc:sldMk cId="2828098935" sldId="701"/>
            <ac:spMk id="8" creationId="{00BB6894-A1D5-1249-8C26-6049C2F665B6}"/>
          </ac:spMkLst>
        </pc:spChg>
        <pc:spChg chg="add mod">
          <ac:chgData name="Evelyne Jadoul" userId="ff11e57302800aca" providerId="LiveId" clId="{CF488623-8405-0548-AFDE-8EFE21078887}" dt="2022-06-29T13:41:57.036" v="8751" actId="1076"/>
          <ac:spMkLst>
            <pc:docMk/>
            <pc:sldMk cId="2828098935" sldId="701"/>
            <ac:spMk id="10" creationId="{7AFBA1AE-F4C5-5640-AA88-A30A9A57D659}"/>
          </ac:spMkLst>
        </pc:spChg>
      </pc:sldChg>
      <pc:sldChg chg="add">
        <pc:chgData name="Evelyne Jadoul" userId="ff11e57302800aca" providerId="LiveId" clId="{CF488623-8405-0548-AFDE-8EFE21078887}" dt="2022-06-29T13:40:23.222" v="8730"/>
        <pc:sldMkLst>
          <pc:docMk/>
          <pc:sldMk cId="4007522235" sldId="702"/>
        </pc:sldMkLst>
      </pc:sldChg>
      <pc:sldChg chg="addSp delSp modSp add mod ord">
        <pc:chgData name="Evelyne Jadoul" userId="ff11e57302800aca" providerId="LiveId" clId="{CF488623-8405-0548-AFDE-8EFE21078887}" dt="2022-06-29T13:47:26.217" v="8781"/>
        <pc:sldMkLst>
          <pc:docMk/>
          <pc:sldMk cId="3515779780" sldId="703"/>
        </pc:sldMkLst>
        <pc:spChg chg="mod">
          <ac:chgData name="Evelyne Jadoul" userId="ff11e57302800aca" providerId="LiveId" clId="{CF488623-8405-0548-AFDE-8EFE21078887}" dt="2022-06-29T13:46:48.137" v="8779" actId="20577"/>
          <ac:spMkLst>
            <pc:docMk/>
            <pc:sldMk cId="3515779780" sldId="703"/>
            <ac:spMk id="7" creationId="{00000000-0000-0000-0000-000000000000}"/>
          </ac:spMkLst>
        </pc:spChg>
        <pc:spChg chg="add del mod">
          <ac:chgData name="Evelyne Jadoul" userId="ff11e57302800aca" providerId="LiveId" clId="{CF488623-8405-0548-AFDE-8EFE21078887}" dt="2022-06-29T13:47:26.217" v="8781"/>
          <ac:spMkLst>
            <pc:docMk/>
            <pc:sldMk cId="3515779780" sldId="703"/>
            <ac:spMk id="11" creationId="{EF4FF90D-9617-FC45-9A3D-73F03158F05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1-12-15T08:57:34.519" idx="1">
    <p:pos x="10" y="10"/>
    <p:text>Si la consommation d’électricité, de  papier ou d’encre propre à l’impression des photos est partiellement impactée par le numérique.  Le stockage et le partage de fichier numérique est particulièrement énergivore. Avant d’arriver à son destinataire, un fichier numérique parcourt des milliers de kilomètre via des cables sous-terrains et sous-marins sous tensions électriques.  Le fichier conservé dans le cloud se retrouve stocké dans un data center branché et refroidi 24h/24 !  Pour la transmission vers d’autres smartphones, il est également indispensable de construire des antennes relais.  Tout cela demande bcp d’énergie.
Aujourd’hui le numérique représente 10% de la consommation électrique (qui rappelons-le fonctionne enore largement aux énergies fossiles).
La part des émissions de CO2  du numérique représentera 7,6% en 2025 (à titre de comparaison, le trafic aérien représente aujourd’hui ‘,5%  des émissions totales de gaz à effet de serre).  Cette évolution est notamment à mettre au crédit du nimbre important d’usager qui vont avoir de plus en plus accès à Internet et qui ne l’on pas encore pleinement aujourd’hui -&gt; environ 1 milliard de nouveaux usagers (en Chine et en Inde, essentiellement). 
La consommation énergétique du numérique se répartit quasi à part égale entre production d’équipement (45%) et leur utilisation (55%)
Si effectivement, il n’est pas nécessaire d’emprunter sa voiture ou les transports en commun pour regarder youtube sur son smartphone, cette activité est néanmoins responsable de 1% des émissions de gaz à effet de serre ! (The shift project)
Oui 4 opérateurs pour 50% du transit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F55DAB-928A-5141-B3F4-CFAE4991BFE9}" type="datetimeFigureOut">
              <a:rPr lang="fr-FR" smtClean="0"/>
              <a:t>05/09/2022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E73FF-897C-2F49-836B-2C6D3FA7132D}" type="slidenum">
              <a:rPr lang="fr-FR" smtClean="0"/>
              <a:t>‹N°›</a:t>
            </a:fld>
            <a:endParaRPr lang="fr-FR"/>
          </a:p>
        </p:txBody>
      </p:sp>
    </p:spTree>
    <p:extLst>
      <p:ext uri="{BB962C8B-B14F-4D97-AF65-F5344CB8AC3E}">
        <p14:creationId xmlns:p14="http://schemas.microsoft.com/office/powerpoint/2010/main" val="14920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www.recupel.be/"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ec.europa.eu/info/strategy/priorities-2019-2024/european-green-deal_fr"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donneesmondiales.com/co2-par-pays.php" TargetMode="External"/><Relationship Id="rId2" Type="http://schemas.openxmlformats.org/officeDocument/2006/relationships/slide" Target="../slides/slide113.xml"/><Relationship Id="rId1" Type="http://schemas.openxmlformats.org/officeDocument/2006/relationships/notesMaster" Target="../notesMasters/notesMaster1.xml"/><Relationship Id="rId5" Type="http://schemas.openxmlformats.org/officeDocument/2006/relationships/hyperlink" Target="https://fr.statista.com/infographie/9668/plus-gros-emetteurs-de-co2-dans-le-monde/" TargetMode="External"/><Relationship Id="rId4" Type="http://schemas.openxmlformats.org/officeDocument/2006/relationships/hyperlink" Target="https://fr.statista.com/infographie/20158/emissions-de-co2-par-habitant-par-pays/"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fr.wikipedia.org/wiki/%C3%89lectricit%C3%A9" TargetMode="External"/><Relationship Id="rId7" Type="http://schemas.openxmlformats.org/officeDocument/2006/relationships/hyperlink" Target="https://fr.wikipedia.org/wiki/%C3%89nergie_en_Allemagne" TargetMode="External"/><Relationship Id="rId2" Type="http://schemas.openxmlformats.org/officeDocument/2006/relationships/slide" Target="../slides/slide118.xml"/><Relationship Id="rId1" Type="http://schemas.openxmlformats.org/officeDocument/2006/relationships/notesMaster" Target="../notesMasters/notesMaster1.xml"/><Relationship Id="rId6" Type="http://schemas.openxmlformats.org/officeDocument/2006/relationships/hyperlink" Target="https://fr.wikipedia.org/wiki/%C3%89nergie_finale" TargetMode="External"/><Relationship Id="rId5" Type="http://schemas.openxmlformats.org/officeDocument/2006/relationships/hyperlink" Target="https://fr.wikipedia.org/wiki/%C3%89nergie_aux_%C3%89tats-Unis" TargetMode="External"/><Relationship Id="rId4" Type="http://schemas.openxmlformats.org/officeDocument/2006/relationships/hyperlink" Target="https://fr.wikipedia.org/wiki/%C3%89nergie_en_France" TargetMode="Externa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fr.wikipedia.org/wiki/%C3%89lectricit%C3%A9" TargetMode="External"/><Relationship Id="rId7" Type="http://schemas.openxmlformats.org/officeDocument/2006/relationships/hyperlink" Target="https://fr.wikipedia.org/wiki/%C3%89nergie_en_Allemagne" TargetMode="External"/><Relationship Id="rId2" Type="http://schemas.openxmlformats.org/officeDocument/2006/relationships/slide" Target="../slides/slide119.xml"/><Relationship Id="rId1" Type="http://schemas.openxmlformats.org/officeDocument/2006/relationships/notesMaster" Target="../notesMasters/notesMaster1.xml"/><Relationship Id="rId6" Type="http://schemas.openxmlformats.org/officeDocument/2006/relationships/hyperlink" Target="https://fr.wikipedia.org/wiki/%C3%89nergie_finale" TargetMode="External"/><Relationship Id="rId5" Type="http://schemas.openxmlformats.org/officeDocument/2006/relationships/hyperlink" Target="https://fr.wikipedia.org/wiki/%C3%89nergie_aux_%C3%89tats-Unis" TargetMode="External"/><Relationship Id="rId4" Type="http://schemas.openxmlformats.org/officeDocument/2006/relationships/hyperlink" Target="https://fr.wikipedia.org/wiki/%C3%89nergie_en_France" TargetMode="Externa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www.carbone4.com/publication-faire-sa-part/" TargetMode="External"/><Relationship Id="rId2" Type="http://schemas.openxmlformats.org/officeDocument/2006/relationships/slide" Target="../slides/slide120.xml"/><Relationship Id="rId1" Type="http://schemas.openxmlformats.org/officeDocument/2006/relationships/notesMaster" Target="../notesMasters/notesMaster1.xml"/><Relationship Id="rId5" Type="http://schemas.openxmlformats.org/officeDocument/2006/relationships/hyperlink" Target="http://www.carbone4.com/staff/alexia-soyeux/" TargetMode="External"/><Relationship Id="rId4" Type="http://schemas.openxmlformats.org/officeDocument/2006/relationships/hyperlink" Target="http://www.carbone4.com/staff/cesar-dugast/"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fr.wikipedia.org/wiki/Imposture" TargetMode="External"/><Relationship Id="rId13" Type="http://schemas.openxmlformats.org/officeDocument/2006/relationships/hyperlink" Target="https://fr.wikipedia.org/wiki/Greenwashing#cite_note-9" TargetMode="External"/><Relationship Id="rId3" Type="http://schemas.openxmlformats.org/officeDocument/2006/relationships/hyperlink" Target="http://www.institutdesondage.com/" TargetMode="External"/><Relationship Id="rId7" Type="http://schemas.openxmlformats.org/officeDocument/2006/relationships/hyperlink" Target="https://fr.wikipedia.org/wiki/Relations_publiques" TargetMode="External"/><Relationship Id="rId12" Type="http://schemas.openxmlformats.org/officeDocument/2006/relationships/hyperlink" Target="https://fr.wikipedia.org/wiki/D%C3%A9veloppement_durable"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fr.wikipedia.org/wiki/Marketing" TargetMode="External"/><Relationship Id="rId11" Type="http://schemas.openxmlformats.org/officeDocument/2006/relationships/hyperlink" Target="https://fr.wikipedia.org/wiki/Environnement" TargetMode="External"/><Relationship Id="rId5" Type="http://schemas.openxmlformats.org/officeDocument/2006/relationships/hyperlink" Target="https://fr.wikipedia.org/wiki/Greenwashing#cite_note-GDT-2" TargetMode="External"/><Relationship Id="rId10" Type="http://schemas.openxmlformats.org/officeDocument/2006/relationships/hyperlink" Target="https://fr.wikipedia.org/wiki/Publicit%C3%A9" TargetMode="External"/><Relationship Id="rId4" Type="http://schemas.openxmlformats.org/officeDocument/2006/relationships/hyperlink" Target="https://fr.wikipedia.org/wiki/Greenwashing#cite_note-Larousse-1" TargetMode="External"/><Relationship Id="rId9" Type="http://schemas.openxmlformats.org/officeDocument/2006/relationships/hyperlink" Target="https://fr.wikipedia.org/wiki/%C3%89cologie" TargetMode="Externa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fr.wikipedia.org/wiki/Imposture" TargetMode="External"/><Relationship Id="rId13" Type="http://schemas.openxmlformats.org/officeDocument/2006/relationships/hyperlink" Target="https://fr.wikipedia.org/wiki/Greenwashing#cite_note-9" TargetMode="External"/><Relationship Id="rId3" Type="http://schemas.openxmlformats.org/officeDocument/2006/relationships/hyperlink" Target="http://www.institutdesondage.com/" TargetMode="External"/><Relationship Id="rId7" Type="http://schemas.openxmlformats.org/officeDocument/2006/relationships/hyperlink" Target="https://fr.wikipedia.org/wiki/Relations_publiques" TargetMode="External"/><Relationship Id="rId12" Type="http://schemas.openxmlformats.org/officeDocument/2006/relationships/hyperlink" Target="https://fr.wikipedia.org/wiki/D%C3%A9veloppement_durable"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fr.wikipedia.org/wiki/Marketing" TargetMode="External"/><Relationship Id="rId11" Type="http://schemas.openxmlformats.org/officeDocument/2006/relationships/hyperlink" Target="https://fr.wikipedia.org/wiki/Environnement" TargetMode="External"/><Relationship Id="rId5" Type="http://schemas.openxmlformats.org/officeDocument/2006/relationships/hyperlink" Target="https://fr.wikipedia.org/wiki/Greenwashing#cite_note-GDT-2" TargetMode="External"/><Relationship Id="rId10" Type="http://schemas.openxmlformats.org/officeDocument/2006/relationships/hyperlink" Target="https://fr.wikipedia.org/wiki/Publicit%C3%A9" TargetMode="External"/><Relationship Id="rId4" Type="http://schemas.openxmlformats.org/officeDocument/2006/relationships/hyperlink" Target="https://fr.wikipedia.org/wiki/Greenwashing#cite_note-Larousse-1" TargetMode="External"/><Relationship Id="rId9" Type="http://schemas.openxmlformats.org/officeDocument/2006/relationships/hyperlink" Target="https://fr.wikipedia.org/wiki/%C3%89cologi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Sm9r_Zs2z6s&amp;t=3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thegoodgoods.fr/"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Sm9r_Zs2z6s&amp;t=3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www.thegoodgoods.fr/"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youtube.com/watch?v=Sm9r_Zs2z6s&amp;t=3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thegoodgoods.fr/"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ZryUzaJvKZ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fr.wikipedia.org/wiki/Coop%C3%A9rativ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ZryUzaJvKZ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fr.wikipedia.org/wiki/Coop%C3%A9rativ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fr.wikipedia.org/wiki/Coop%C3%A9rativ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reseau-idee.be/outils-pedagogiques/fiche.php?media_id=2343"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filmstream.pro/film/115438.html"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skyrock.com/r?url=https%3A%2F%2Fgmx.fr%2Fdereferrer%2F%3Ftarget%3Dhttp%253A%252F%252Fwww.mcdonalds.fr%252F"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skyrock.com/r?url=https%3A%2F%2Fgmx.fr%2Fdereferrer%2F%3Ftarget%3Dhttp%253A%252F%252Fwww.mcdonalds.fr%252F"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reporterre.net/Total-se-veut-ecolo-en-misant-sur-les-energies-fossiles-3-5"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www.ecoconso.be/fr/content/des-entreprises-plus-durables-greenwashing-ou-vrai-engagement#nbp9b"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hydrao.com/blog/2021/04/02/defi-waterhero-n3-traquer-les-fuites-et-reduire-sa-consommation-deau/"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www.ademe.fr/"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www.msc.org/fr/accueil" TargetMode="External"/><Relationship Id="rId2" Type="http://schemas.openxmlformats.org/officeDocument/2006/relationships/slide" Target="../slides/slide80.xml"/><Relationship Id="rId1" Type="http://schemas.openxmlformats.org/officeDocument/2006/relationships/notesMaster" Target="../notesMasters/notesMaster1.xml"/><Relationship Id="rId6" Type="http://schemas.openxmlformats.org/officeDocument/2006/relationships/hyperlink" Target="https://www.hellocarbo.com/blog/reduire/empreinte-carbone-definition/" TargetMode="External"/><Relationship Id="rId5" Type="http://schemas.openxmlformats.org/officeDocument/2006/relationships/hyperlink" Target="https://www.hellocarbo.com/blog/reduire/entreprise-eco-responsable/" TargetMode="External"/><Relationship Id="rId4" Type="http://schemas.openxmlformats.org/officeDocument/2006/relationships/hyperlink" Target="https://www.hellocarbo.com/blog/reduire/fast-fashion/"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www.recupel.be/"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file:///C:\Users\WW0LGAUD\Downloads\Lemploi%20circulaire%20en%20Belgique%20(9).pdf"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www.carbone4.com/publication-faire-sa-part/" TargetMode="Externa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www.rtbf.be/info/economie/detail_le-fabricant-hp-mis-en-demeure-pour-le-blocage-de-cartouches-d-encre-generiques?id=10754011" TargetMode="External"/><Relationship Id="rId2" Type="http://schemas.openxmlformats.org/officeDocument/2006/relationships/slide" Target="../slides/slide88.xml"/><Relationship Id="rId1" Type="http://schemas.openxmlformats.org/officeDocument/2006/relationships/notesMaster" Target="../notesMasters/notesMaster1.xml"/><Relationship Id="rId5" Type="http://schemas.openxmlformats.org/officeDocument/2006/relationships/hyperlink" Target="https://www.assemblee-nationale.fr/dyn/15/dossiers/DLR5L15N40696?etape=15-AN1" TargetMode="External"/><Relationship Id="rId4" Type="http://schemas.openxmlformats.org/officeDocument/2006/relationships/hyperlink" Target="https://www.legifrance.gouv.fr/codes/article_lc/LEGIARTI000032225325/2016-07-01" TargetMode="Externa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www.futura-sciences.com/planete/actualites/photosynthese-pollution-plastique-va-nous-faire-manquer-oxygene-76151/" TargetMode="External"/><Relationship Id="rId2" Type="http://schemas.openxmlformats.org/officeDocument/2006/relationships/slide" Target="../slides/slide90.xml"/><Relationship Id="rId1" Type="http://schemas.openxmlformats.org/officeDocument/2006/relationships/notesMaster" Target="../notesMasters/notesMaster1.xml"/><Relationship Id="rId6" Type="http://schemas.openxmlformats.org/officeDocument/2006/relationships/hyperlink" Target="https://www.futura-sciences.com/sciences/definitions/physique-foyer-1015/" TargetMode="External"/><Relationship Id="rId5" Type="http://schemas.openxmlformats.org/officeDocument/2006/relationships/hyperlink" Target="https://ocean.org/media-releases/new-report-canadian-and-us-laundry-releases-trillions-of-plastic-microfibers-into-the-ocean/" TargetMode="External"/><Relationship Id="rId4" Type="http://schemas.openxmlformats.org/officeDocument/2006/relationships/hyperlink" Target="https://www.futura-sciences.com/sciences/definitions/physique-materiau-15914/" TargetMode="Externa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www.futura-sciences.com/planete/actualites/photosynthese-pollution-plastique-va-nous-faire-manquer-oxygene-76151/" TargetMode="External"/><Relationship Id="rId2" Type="http://schemas.openxmlformats.org/officeDocument/2006/relationships/slide" Target="../slides/slide91.xml"/><Relationship Id="rId1" Type="http://schemas.openxmlformats.org/officeDocument/2006/relationships/notesMaster" Target="../notesMasters/notesMaster1.xml"/><Relationship Id="rId6" Type="http://schemas.openxmlformats.org/officeDocument/2006/relationships/hyperlink" Target="https://www.futura-sciences.com/sciences/definitions/physique-foyer-1015/" TargetMode="External"/><Relationship Id="rId5" Type="http://schemas.openxmlformats.org/officeDocument/2006/relationships/hyperlink" Target="https://ocean.org/media-releases/new-report-canadian-and-us-laundry-releases-trillions-of-plastic-microfibers-into-the-ocean/" TargetMode="External"/><Relationship Id="rId4" Type="http://schemas.openxmlformats.org/officeDocument/2006/relationships/hyperlink" Target="https://www.futura-sciences.com/sciences/definitions/physique-materiau-15914/"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appsso.eurostat.ec.europa.eu/nui/submitViewTableAction.do" TargetMode="External"/><Relationship Id="rId2" Type="http://schemas.openxmlformats.org/officeDocument/2006/relationships/slide" Target="../slides/slide95.xml"/><Relationship Id="rId1" Type="http://schemas.openxmlformats.org/officeDocument/2006/relationships/notesMaster" Target="../notesMasters/notesMaster1.xml"/><Relationship Id="rId5" Type="http://schemas.openxmlformats.org/officeDocument/2006/relationships/hyperlink" Target="https://www.rtbf.be/info/economie/detail_le-belge-plus-gros-gaspilleur-de-vetements-en-europe-vraiment?id=10440692#:~:text=Dans%20le%20r%C3%A9cent%20Fashion%20Waste,empressent%20de%20relayer%20plusieurs%20m%C3%A9dias" TargetMode="External"/><Relationship Id="rId4" Type="http://schemas.openxmlformats.org/officeDocument/2006/relationships/hyperlink" Target="https://ec.europa.eu/eurostat/web/waste/data/database" TargetMode="Externa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appsso.eurostat.ec.europa.eu/nui/submitViewTableAction.do" TargetMode="External"/><Relationship Id="rId2" Type="http://schemas.openxmlformats.org/officeDocument/2006/relationships/slide" Target="../slides/slide96.xml"/><Relationship Id="rId1" Type="http://schemas.openxmlformats.org/officeDocument/2006/relationships/notesMaster" Target="../notesMasters/notesMaster1.xml"/><Relationship Id="rId5" Type="http://schemas.openxmlformats.org/officeDocument/2006/relationships/hyperlink" Target="https://www.rtbf.be/info/economie/detail_le-belge-plus-gros-gaspilleur-de-vetements-en-europe-vraiment?id=10440692#:~:text=Dans%20le%20r%C3%A9cent%20Fashion%20Waste,empressent%20de%20relayer%20plusieurs%20m%C3%A9dias" TargetMode="External"/><Relationship Id="rId4" Type="http://schemas.openxmlformats.org/officeDocument/2006/relationships/hyperlink" Target="https://ec.europa.eu/eurostat/web/waste/data/database" TargetMode="Externa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25E73FF-897C-2F49-836B-2C6D3FA7132D}" type="slidenum">
              <a:rPr lang="fr-FR" smtClean="0"/>
              <a:t>1</a:t>
            </a:fld>
            <a:endParaRPr lang="fr-FR"/>
          </a:p>
        </p:txBody>
      </p:sp>
    </p:spTree>
    <p:extLst>
      <p:ext uri="{BB962C8B-B14F-4D97-AF65-F5344CB8AC3E}">
        <p14:creationId xmlns:p14="http://schemas.microsoft.com/office/powerpoint/2010/main" val="2614325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solidFill>
                <a:srgbClr val="515253"/>
              </a:solidFill>
              <a:latin typeface="Lato"/>
            </a:endParaRPr>
          </a:p>
          <a:p>
            <a:endParaRPr lang="fr-BE" sz="1200" b="0" i="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1467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933058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En 2019, les ménages belges possédaient au total environ 392 millions d’appareils électriques et électroniques, soit 79 par ménage ! Et parmi cette manne importante, on compte 51 millions d’appareils </a:t>
            </a:r>
            <a:r>
              <a:rPr lang="fr-BE" sz="1200" kern="1200" dirty="0" err="1">
                <a:solidFill>
                  <a:schemeClr val="tx1"/>
                </a:solidFill>
                <a:effectLst/>
                <a:latin typeface="+mn-lt"/>
                <a:ea typeface="+mn-ea"/>
                <a:cs typeface="+mn-cs"/>
              </a:rPr>
              <a:t>électr</a:t>
            </a:r>
            <a:r>
              <a:rPr lang="fr-BE" sz="1200" kern="1200" dirty="0">
                <a:solidFill>
                  <a:schemeClr val="tx1"/>
                </a:solidFill>
                <a:effectLst/>
                <a:latin typeface="+mn-lt"/>
                <a:ea typeface="+mn-ea"/>
                <a:cs typeface="+mn-cs"/>
              </a:rPr>
              <a:t>(on)</a:t>
            </a:r>
            <a:r>
              <a:rPr lang="fr-BE" sz="1200" kern="1200" dirty="0" err="1">
                <a:solidFill>
                  <a:schemeClr val="tx1"/>
                </a:solidFill>
                <a:effectLst/>
                <a:latin typeface="+mn-lt"/>
                <a:ea typeface="+mn-ea"/>
                <a:cs typeface="+mn-cs"/>
              </a:rPr>
              <a:t>iques</a:t>
            </a:r>
            <a:r>
              <a:rPr lang="fr-BE" sz="1200" kern="1200" dirty="0">
                <a:solidFill>
                  <a:schemeClr val="tx1"/>
                </a:solidFill>
                <a:effectLst/>
                <a:latin typeface="+mn-lt"/>
                <a:ea typeface="+mn-ea"/>
                <a:cs typeface="+mn-cs"/>
              </a:rPr>
              <a:t> qui ne sont plus utilisés, soit 11 par ménage. Ce nombre inclut à la fois les appareils défectueux mais aussi des appareils qui fonctionnent encore, mais ne sont plus utilisés.</a:t>
            </a:r>
          </a:p>
          <a:p>
            <a:r>
              <a:rPr lang="fr-BE" sz="1200" kern="1200" dirty="0">
                <a:solidFill>
                  <a:schemeClr val="tx1"/>
                </a:solidFill>
                <a:effectLst/>
                <a:latin typeface="+mn-lt"/>
                <a:ea typeface="+mn-ea"/>
                <a:cs typeface="+mn-cs"/>
              </a:rPr>
              <a:t>Et on retrouve de l’électro inutilisé partout dans la maison : 668 000 ponceuses traînent dans nos abris de jardin et garages, 1,7 million de robots ménagers dans nos cuisines, 1,6 million de sèche-cheveux dans nos salles de bains, 705 000 réveils dans nos chambres, 638 000 appareils GPS dans nos voitures et 2,8 millions de smartphones dans nos tiroirs… Dans le top 5 des appareils inutilisés alors qu’ils fonctionnent encore on retrouve les projecteurs ; les cadres photo numériques ; les pompes à bière ; les écrans d’ordinateur avec tube cathodique et les ordinateurs de poche.</a:t>
            </a:r>
          </a:p>
          <a:p>
            <a:r>
              <a:rPr lang="fr-BE" sz="1200" kern="1200" dirty="0">
                <a:solidFill>
                  <a:schemeClr val="tx1"/>
                </a:solidFill>
                <a:effectLst/>
                <a:latin typeface="+mn-lt"/>
                <a:ea typeface="+mn-ea"/>
                <a:cs typeface="+mn-cs"/>
              </a:rPr>
              <a:t>Or, </a:t>
            </a:r>
            <a:r>
              <a:rPr lang="fr-BE" sz="1200" i="1" kern="1200" dirty="0">
                <a:solidFill>
                  <a:schemeClr val="tx1"/>
                </a:solidFill>
                <a:effectLst/>
                <a:latin typeface="+mn-lt"/>
                <a:ea typeface="+mn-ea"/>
                <a:cs typeface="+mn-cs"/>
              </a:rPr>
              <a:t>"</a:t>
            </a:r>
            <a:r>
              <a:rPr lang="fr-BE" sz="1200" kern="1200" dirty="0">
                <a:solidFill>
                  <a:schemeClr val="tx1"/>
                </a:solidFill>
                <a:effectLst/>
                <a:latin typeface="+mn-lt"/>
                <a:ea typeface="+mn-ea"/>
                <a:cs typeface="+mn-cs"/>
              </a:rPr>
              <a:t> </a:t>
            </a:r>
            <a:r>
              <a:rPr lang="fr-BE" sz="1200" i="1" kern="1200" dirty="0">
                <a:solidFill>
                  <a:schemeClr val="tx1"/>
                </a:solidFill>
                <a:effectLst/>
                <a:latin typeface="+mn-lt"/>
                <a:ea typeface="+mn-ea"/>
                <a:cs typeface="+mn-cs"/>
              </a:rPr>
              <a:t>il ne faut pas considérer l’électro comme du déchet, mais comme une source importante de matières premières. Pensez aux métaux précieux, au plastique, au fer, au verre… que renferment ces appareils "</a:t>
            </a:r>
            <a:r>
              <a:rPr lang="fr-BE" sz="1200" kern="1200" dirty="0">
                <a:solidFill>
                  <a:schemeClr val="tx1"/>
                </a:solidFill>
                <a:effectLst/>
                <a:latin typeface="+mn-lt"/>
                <a:ea typeface="+mn-ea"/>
                <a:cs typeface="+mn-cs"/>
              </a:rPr>
              <a:t>,</a:t>
            </a:r>
          </a:p>
          <a:p>
            <a:r>
              <a:rPr lang="fr-BE" sz="1200" kern="1200" dirty="0">
                <a:solidFill>
                  <a:schemeClr val="tx1"/>
                </a:solidFill>
                <a:effectLst/>
                <a:latin typeface="+mn-lt"/>
                <a:ea typeface="+mn-ea"/>
                <a:cs typeface="+mn-cs"/>
              </a:rPr>
              <a:t>Source : </a:t>
            </a:r>
            <a:r>
              <a:rPr lang="fr-BE" sz="1200" u="sng" kern="1200" dirty="0">
                <a:solidFill>
                  <a:schemeClr val="tx1"/>
                </a:solidFill>
                <a:effectLst/>
                <a:latin typeface="+mn-lt"/>
                <a:ea typeface="+mn-ea"/>
                <a:cs typeface="+mn-cs"/>
                <a:hlinkClick r:id="rId3"/>
              </a:rPr>
              <a:t>www.recupel.be</a:t>
            </a:r>
            <a:endParaRPr lang="fr-BE"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3208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59342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L’expression anglaise </a:t>
            </a:r>
            <a:r>
              <a:rPr lang="fr-BE" sz="1200" kern="1200" dirty="0" err="1">
                <a:solidFill>
                  <a:schemeClr val="tx1"/>
                </a:solidFill>
                <a:effectLst/>
                <a:latin typeface="+mn-lt"/>
                <a:ea typeface="+mn-ea"/>
                <a:cs typeface="+mn-cs"/>
              </a:rPr>
              <a:t>planned</a:t>
            </a:r>
            <a:r>
              <a:rPr lang="fr-BE" sz="1200" kern="1200" dirty="0">
                <a:solidFill>
                  <a:schemeClr val="tx1"/>
                </a:solidFill>
                <a:effectLst/>
                <a:latin typeface="+mn-lt"/>
                <a:ea typeface="+mn-ea"/>
                <a:cs typeface="+mn-cs"/>
              </a:rPr>
              <a:t> obsolescence a été mise en avant en 1932 par un opuscule d’une vingtaine de pages intitulé » </a:t>
            </a:r>
            <a:r>
              <a:rPr lang="fr-BE" sz="1200" kern="1200" dirty="0" err="1">
                <a:solidFill>
                  <a:schemeClr val="tx1"/>
                </a:solidFill>
                <a:effectLst/>
                <a:latin typeface="+mn-lt"/>
                <a:ea typeface="+mn-ea"/>
                <a:cs typeface="+mn-cs"/>
              </a:rPr>
              <a:t>Ending</a:t>
            </a:r>
            <a:r>
              <a:rPr lang="fr-BE" sz="1200" kern="1200" dirty="0">
                <a:solidFill>
                  <a:schemeClr val="tx1"/>
                </a:solidFill>
                <a:effectLst/>
                <a:latin typeface="+mn-lt"/>
                <a:ea typeface="+mn-ea"/>
                <a:cs typeface="+mn-cs"/>
              </a:rPr>
              <a:t> the </a:t>
            </a:r>
            <a:r>
              <a:rPr lang="fr-BE" sz="1200" kern="1200" dirty="0" err="1">
                <a:solidFill>
                  <a:schemeClr val="tx1"/>
                </a:solidFill>
                <a:effectLst/>
                <a:latin typeface="+mn-lt"/>
                <a:ea typeface="+mn-ea"/>
                <a:cs typeface="+mn-cs"/>
              </a:rPr>
              <a:t>depression</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through</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planned</a:t>
            </a:r>
            <a:r>
              <a:rPr lang="fr-BE" sz="1200" kern="1200" dirty="0">
                <a:solidFill>
                  <a:schemeClr val="tx1"/>
                </a:solidFill>
                <a:effectLst/>
                <a:latin typeface="+mn-lt"/>
                <a:ea typeface="+mn-ea"/>
                <a:cs typeface="+mn-cs"/>
              </a:rPr>
              <a:t> obsolescence » (L’obsolescence planifiée. Pour en finir avec la grande dépression), publié par un riche agent immobilier new-yorkais, Bernard London.</a:t>
            </a:r>
          </a:p>
          <a:p>
            <a:r>
              <a:rPr lang="fr-BE" sz="1200" kern="1200" dirty="0">
                <a:solidFill>
                  <a:schemeClr val="tx1"/>
                </a:solidFill>
                <a:effectLst/>
                <a:latin typeface="+mn-lt"/>
                <a:ea typeface="+mn-ea"/>
                <a:cs typeface="+mn-cs"/>
              </a:rPr>
              <a:t>Dans cette brochure, London regrette que les consommateurs aient pris l’habitude, à cause de la crise, d’utiliser un produit jusqu’à ce qu’il soit hors d’usage. Il pense que le gouvernement devrait obliger les consommateurs à rendre un produit avant qu’il ne soit usé afin de mieux faire fonctionner l’économie.</a:t>
            </a:r>
          </a:p>
          <a:p>
            <a:r>
              <a:rPr lang="fr-BE" sz="1200" kern="1200" dirty="0">
                <a:solidFill>
                  <a:schemeClr val="tx1"/>
                </a:solidFill>
                <a:effectLst/>
                <a:latin typeface="+mn-lt"/>
                <a:ea typeface="+mn-ea"/>
                <a:cs typeface="+mn-cs"/>
              </a:rPr>
              <a:t>Dans les années 50, le designer Brooks Stevens popularise la notion en la modifiant. Il propose un modèle selon lequel une entreprise augmentera ses profits en provoquant volontairement l’obsolescence d’un produit, non pas en fabricant un produit de mauvaise qualité, mais en faisant en sorte qu’il soit passé de mode rapidement. Ici, c’est l’entreprise qui stimule l’obsolescence. On voir que chez ces deux auteurs l’obsolescence programmée se distingue d’une limitation de la durée technique de fonctionnement.</a:t>
            </a:r>
          </a:p>
          <a:p>
            <a:r>
              <a:rPr lang="fr-BE" sz="1200" kern="1200" dirty="0">
                <a:solidFill>
                  <a:schemeClr val="tx1"/>
                </a:solidFill>
                <a:effectLst/>
                <a:latin typeface="+mn-lt"/>
                <a:ea typeface="+mn-ea"/>
                <a:cs typeface="+mn-cs"/>
              </a:rPr>
              <a:t>L’expression connaît un regain d’intérêt en France, dans les années 2010, probablement à la suite de la diffusion d’un documentaire sur Arte, Prêt à jeter. La candidate écologiste Eva Joly, lors de la campagne présidentielle de 2012 propose d’interdire cette pratique.</a:t>
            </a:r>
          </a:p>
          <a:p>
            <a:r>
              <a:rPr lang="fr-BE" sz="1200" kern="1200" dirty="0">
                <a:solidFill>
                  <a:schemeClr val="tx1"/>
                </a:solidFill>
                <a:effectLst/>
                <a:latin typeface="+mn-lt"/>
                <a:ea typeface="+mn-ea"/>
                <a:cs typeface="+mn-cs"/>
              </a:rPr>
              <a:t>L’association environnementale Les Amis de la Terre publie avec le Centre national français d’information indépendante sur les déchets un rapport sur la question en 2010. Elle souligne dans un nouveau rapport sur les produits high </a:t>
            </a:r>
            <a:r>
              <a:rPr lang="fr-BE" sz="1200" kern="1200" dirty="0" err="1">
                <a:solidFill>
                  <a:schemeClr val="tx1"/>
                </a:solidFill>
                <a:effectLst/>
                <a:latin typeface="+mn-lt"/>
                <a:ea typeface="+mn-ea"/>
                <a:cs typeface="+mn-cs"/>
              </a:rPr>
              <a:t>tech</a:t>
            </a:r>
            <a:r>
              <a:rPr lang="fr-BE" sz="1200" kern="1200" dirty="0">
                <a:solidFill>
                  <a:schemeClr val="tx1"/>
                </a:solidFill>
                <a:effectLst/>
                <a:latin typeface="+mn-lt"/>
                <a:ea typeface="+mn-ea"/>
                <a:cs typeface="+mn-cs"/>
              </a:rPr>
              <a:t> que le problème est significatif en particulier pour ces produits. </a:t>
            </a: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53769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Possibilité d’utiliser son </a:t>
            </a:r>
            <a:r>
              <a:rPr lang="fr-FR" dirty="0" err="1"/>
              <a:t>smarphone</a:t>
            </a:r>
            <a:endParaRPr lang="fr-FR" dirty="0"/>
          </a:p>
          <a:p>
            <a:endParaRPr lang="fr-FR" dirty="0"/>
          </a:p>
          <a:p>
            <a:r>
              <a:rPr lang="fr-FR" u="sng" dirty="0"/>
              <a:t>Pour</a:t>
            </a:r>
            <a:r>
              <a:rPr lang="fr-FR" u="sng" baseline="0" dirty="0"/>
              <a:t> rappel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200" b="1" i="0" u="none" strike="noStrike" kern="1200" cap="none" spc="0" normalizeH="0" baseline="0" noProof="0" dirty="0">
                <a:ln>
                  <a:noFill/>
                </a:ln>
                <a:solidFill>
                  <a:prstClr val="black"/>
                </a:solidFill>
                <a:effectLst/>
                <a:uLnTx/>
                <a:uFillTx/>
                <a:latin typeface="+mn-lt"/>
              </a:rPr>
              <a:t>Une économie de</a:t>
            </a:r>
            <a:r>
              <a:rPr kumimoji="0" lang="fr-BE" sz="1200" b="1" i="0" strike="noStrike" kern="1200" cap="none" spc="0" normalizeH="0" baseline="0" noProof="0" dirty="0">
                <a:ln>
                  <a:noFill/>
                </a:ln>
                <a:solidFill>
                  <a:prstClr val="black"/>
                </a:solidFill>
                <a:effectLst/>
                <a:uLnTx/>
                <a:uFillTx/>
                <a:latin typeface="+mn-lt"/>
              </a:rPr>
              <a:t> plateformes</a:t>
            </a:r>
            <a:r>
              <a:rPr kumimoji="0" lang="fr-BE" sz="1200" b="0" i="0" u="none" strike="noStrike" kern="1200" cap="none" spc="0" normalizeH="0" baseline="0" noProof="0" dirty="0">
                <a:ln>
                  <a:noFill/>
                </a:ln>
                <a:solidFill>
                  <a:prstClr val="black"/>
                </a:solidFill>
                <a:effectLst/>
                <a:uLnTx/>
                <a:uFillTx/>
                <a:latin typeface="+mn-lt"/>
              </a:rPr>
              <a:t> de biens et </a:t>
            </a:r>
            <a:r>
              <a:rPr kumimoji="0" lang="fr-BE" sz="1200" b="0" i="0" strike="noStrike" kern="1200" cap="none" spc="0" normalizeH="0" baseline="0" noProof="0" dirty="0">
                <a:ln>
                  <a:noFill/>
                </a:ln>
                <a:solidFill>
                  <a:prstClr val="black"/>
                </a:solidFill>
                <a:effectLst/>
                <a:uLnTx/>
                <a:uFillTx/>
                <a:latin typeface="+mn-lt"/>
              </a:rPr>
              <a:t>services</a:t>
            </a:r>
            <a:r>
              <a:rPr kumimoji="0" lang="fr-BE" sz="1200" b="0" i="0" u="none" strike="noStrike" kern="1200" cap="none" spc="0" normalizeH="0" baseline="0" noProof="0" dirty="0">
                <a:ln>
                  <a:noFill/>
                </a:ln>
                <a:solidFill>
                  <a:prstClr val="black"/>
                </a:solidFill>
                <a:effectLst/>
                <a:uLnTx/>
                <a:uFillTx/>
                <a:latin typeface="+mn-lt"/>
              </a:rPr>
              <a:t> , organisée de manière triangulaire, entre un intermédiaire (plateforme), des producteurs indépendants (ou parfois des consommateurs)</a:t>
            </a:r>
            <a:r>
              <a:rPr kumimoji="0" lang="fr-BE" sz="1200" b="0" i="0" u="none" strike="noStrike" kern="1200" cap="none" spc="0" normalizeH="0" noProof="0" dirty="0">
                <a:ln>
                  <a:noFill/>
                </a:ln>
                <a:solidFill>
                  <a:prstClr val="black"/>
                </a:solidFill>
                <a:effectLst/>
                <a:uLnTx/>
                <a:uFillTx/>
                <a:latin typeface="+mn-lt"/>
              </a:rPr>
              <a:t> et</a:t>
            </a:r>
            <a:r>
              <a:rPr kumimoji="0" lang="fr-BE" sz="1200" b="0" i="0" u="none" strike="noStrike" kern="1200" cap="none" spc="0" normalizeH="0" baseline="0" noProof="0" dirty="0">
                <a:ln>
                  <a:noFill/>
                </a:ln>
                <a:solidFill>
                  <a:prstClr val="black"/>
                </a:solidFill>
                <a:effectLst/>
                <a:uLnTx/>
                <a:uFillTx/>
                <a:latin typeface="+mn-lt"/>
              </a:rPr>
              <a:t> des </a:t>
            </a:r>
            <a:r>
              <a:rPr kumimoji="0" lang="fr-BE" sz="1200" b="0" i="0" strike="noStrike" kern="1200" cap="none" spc="0" normalizeH="0" baseline="0" noProof="0" dirty="0">
                <a:ln>
                  <a:noFill/>
                </a:ln>
                <a:solidFill>
                  <a:prstClr val="black"/>
                </a:solidFill>
                <a:effectLst/>
                <a:uLnTx/>
                <a:uFillTx/>
                <a:latin typeface="+mn-lt"/>
              </a:rPr>
              <a:t>consommateurs</a:t>
            </a:r>
            <a:r>
              <a:rPr kumimoji="0" lang="fr-FR" sz="1200" b="0" i="0" u="none" strike="noStrike" kern="1200" cap="none" spc="0" normalizeH="0" baseline="0" noProof="0" dirty="0">
                <a:ln>
                  <a:noFill/>
                </a:ln>
                <a:solidFill>
                  <a:prstClr val="black"/>
                </a:solidFill>
                <a:effectLst/>
                <a:uLnTx/>
                <a:uFillTx/>
                <a:latin typeface="Calibri" panose="020F0502020204030204" pitchFamily="34" charset="0"/>
                <a:cs typeface="Times New Roman" panose="02020603050405020304" pitchFamily="18" charset="0"/>
              </a:rPr>
              <a:t>. </a:t>
            </a:r>
          </a:p>
          <a:p>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200" b="0" i="0" u="none" strike="noStrike" kern="1200" cap="none" spc="0" normalizeH="0" baseline="0" noProof="0" dirty="0">
                <a:ln>
                  <a:noFill/>
                </a:ln>
                <a:effectLst/>
                <a:uLnTx/>
                <a:uFillTx/>
                <a:latin typeface="+mn-lt"/>
                <a:ea typeface="+mn-ea"/>
                <a:cs typeface="+mn-cs"/>
              </a:rPr>
              <a:t>Une </a:t>
            </a:r>
            <a:r>
              <a:rPr kumimoji="0" lang="fr-BE" sz="1200" b="1" i="0" strike="noStrike" kern="1200" cap="none" spc="0" normalizeH="0" baseline="0" noProof="0" dirty="0">
                <a:ln>
                  <a:noFill/>
                </a:ln>
                <a:effectLst/>
                <a:uLnTx/>
                <a:uFillTx/>
                <a:latin typeface="+mn-lt"/>
                <a:ea typeface="+mn-ea"/>
                <a:cs typeface="+mn-cs"/>
              </a:rPr>
              <a:t>économie collaborative plus  sociale et solidaire </a:t>
            </a:r>
            <a:r>
              <a:rPr kumimoji="0" lang="fr-BE" sz="1200" b="0" i="0" strike="noStrike" kern="1200" cap="none" spc="0" normalizeH="0" baseline="0" noProof="0" dirty="0">
                <a:ln>
                  <a:noFill/>
                </a:ln>
                <a:effectLst/>
                <a:uLnTx/>
                <a:uFillTx/>
                <a:latin typeface="+mn-lt"/>
                <a:ea typeface="+mn-ea"/>
                <a:cs typeface="+mn-cs"/>
              </a:rPr>
              <a:t>qui </a:t>
            </a:r>
            <a:r>
              <a:rPr kumimoji="0" lang="fr-BE" sz="1200" b="0" i="0" u="none" strike="noStrike" kern="1200" cap="none" spc="0" normalizeH="0" baseline="0" noProof="0" dirty="0">
                <a:ln>
                  <a:noFill/>
                </a:ln>
                <a:effectLst/>
                <a:uLnTx/>
                <a:uFillTx/>
                <a:latin typeface="+mn-lt"/>
                <a:ea typeface="+mn-ea"/>
                <a:cs typeface="+mn-cs"/>
              </a:rPr>
              <a:t>regroupe des activités   humaines </a:t>
            </a:r>
            <a:r>
              <a:rPr lang="fr-BE" sz="1200" dirty="0">
                <a:latin typeface="+mn-lt"/>
              </a:rPr>
              <a:t>et</a:t>
            </a:r>
            <a:r>
              <a:rPr kumimoji="0" lang="fr-BE" sz="1200" b="0" i="0" u="none" strike="noStrike" kern="1200" cap="none" spc="0" normalizeH="0" baseline="0" noProof="0" dirty="0">
                <a:ln>
                  <a:noFill/>
                </a:ln>
                <a:effectLst/>
                <a:uLnTx/>
                <a:uFillTx/>
                <a:latin typeface="+mn-lt"/>
                <a:ea typeface="+mn-ea"/>
                <a:cs typeface="+mn-cs"/>
              </a:rPr>
              <a:t> qui vise à produire de la valeur en commun</a:t>
            </a:r>
            <a:r>
              <a:rPr kumimoji="0" lang="fr-BE" sz="1400" b="0" i="0" u="none" strike="noStrike" kern="1200" cap="none" spc="0" normalizeH="0" baseline="0" noProof="0" dirty="0">
                <a:ln>
                  <a:noFill/>
                </a:ln>
                <a:effectLst/>
                <a:uLnTx/>
                <a:uFillTx/>
                <a:latin typeface="+mn-lt"/>
                <a:ea typeface="+mn-ea"/>
                <a:cs typeface="+mn-cs"/>
              </a:rPr>
              <a:t>.</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958974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Possibilité d’utiliser son </a:t>
            </a:r>
            <a:r>
              <a:rPr lang="fr-FR" dirty="0" err="1"/>
              <a:t>smarphone</a:t>
            </a:r>
            <a:endParaRPr lang="fr-FR" dirty="0"/>
          </a:p>
          <a:p>
            <a:endParaRPr lang="fr-FR" dirty="0"/>
          </a:p>
          <a:p>
            <a:r>
              <a:rPr lang="fr-FR" u="sng" dirty="0"/>
              <a:t>Pour</a:t>
            </a:r>
            <a:r>
              <a:rPr lang="fr-FR" u="sng" baseline="0" dirty="0"/>
              <a:t> rappel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200" b="1" i="0" u="none" strike="noStrike" kern="1200" cap="none" spc="0" normalizeH="0" baseline="0" noProof="0" dirty="0">
                <a:ln>
                  <a:noFill/>
                </a:ln>
                <a:solidFill>
                  <a:prstClr val="black"/>
                </a:solidFill>
                <a:effectLst/>
                <a:uLnTx/>
                <a:uFillTx/>
                <a:latin typeface="+mn-lt"/>
              </a:rPr>
              <a:t>Une économie de</a:t>
            </a:r>
            <a:r>
              <a:rPr kumimoji="0" lang="fr-BE" sz="1200" b="1" i="0" strike="noStrike" kern="1200" cap="none" spc="0" normalizeH="0" baseline="0" noProof="0" dirty="0">
                <a:ln>
                  <a:noFill/>
                </a:ln>
                <a:solidFill>
                  <a:prstClr val="black"/>
                </a:solidFill>
                <a:effectLst/>
                <a:uLnTx/>
                <a:uFillTx/>
                <a:latin typeface="+mn-lt"/>
              </a:rPr>
              <a:t> plateformes</a:t>
            </a:r>
            <a:r>
              <a:rPr kumimoji="0" lang="fr-BE" sz="1200" b="0" i="0" u="none" strike="noStrike" kern="1200" cap="none" spc="0" normalizeH="0" baseline="0" noProof="0" dirty="0">
                <a:ln>
                  <a:noFill/>
                </a:ln>
                <a:solidFill>
                  <a:prstClr val="black"/>
                </a:solidFill>
                <a:effectLst/>
                <a:uLnTx/>
                <a:uFillTx/>
                <a:latin typeface="+mn-lt"/>
              </a:rPr>
              <a:t> de biens et </a:t>
            </a:r>
            <a:r>
              <a:rPr kumimoji="0" lang="fr-BE" sz="1200" b="0" i="0" strike="noStrike" kern="1200" cap="none" spc="0" normalizeH="0" baseline="0" noProof="0" dirty="0">
                <a:ln>
                  <a:noFill/>
                </a:ln>
                <a:solidFill>
                  <a:prstClr val="black"/>
                </a:solidFill>
                <a:effectLst/>
                <a:uLnTx/>
                <a:uFillTx/>
                <a:latin typeface="+mn-lt"/>
              </a:rPr>
              <a:t>services</a:t>
            </a:r>
            <a:r>
              <a:rPr kumimoji="0" lang="fr-BE" sz="1200" b="0" i="0" u="none" strike="noStrike" kern="1200" cap="none" spc="0" normalizeH="0" baseline="0" noProof="0" dirty="0">
                <a:ln>
                  <a:noFill/>
                </a:ln>
                <a:solidFill>
                  <a:prstClr val="black"/>
                </a:solidFill>
                <a:effectLst/>
                <a:uLnTx/>
                <a:uFillTx/>
                <a:latin typeface="+mn-lt"/>
              </a:rPr>
              <a:t> , organisée de manière triangulaire, entre un intermédiaire (plateforme), des producteurs indépendants (ou parfois des consommateurs)</a:t>
            </a:r>
            <a:r>
              <a:rPr kumimoji="0" lang="fr-BE" sz="1200" b="0" i="0" u="none" strike="noStrike" kern="1200" cap="none" spc="0" normalizeH="0" noProof="0" dirty="0">
                <a:ln>
                  <a:noFill/>
                </a:ln>
                <a:solidFill>
                  <a:prstClr val="black"/>
                </a:solidFill>
                <a:effectLst/>
                <a:uLnTx/>
                <a:uFillTx/>
                <a:latin typeface="+mn-lt"/>
              </a:rPr>
              <a:t> et</a:t>
            </a:r>
            <a:r>
              <a:rPr kumimoji="0" lang="fr-BE" sz="1200" b="0" i="0" u="none" strike="noStrike" kern="1200" cap="none" spc="0" normalizeH="0" baseline="0" noProof="0" dirty="0">
                <a:ln>
                  <a:noFill/>
                </a:ln>
                <a:solidFill>
                  <a:prstClr val="black"/>
                </a:solidFill>
                <a:effectLst/>
                <a:uLnTx/>
                <a:uFillTx/>
                <a:latin typeface="+mn-lt"/>
              </a:rPr>
              <a:t> des </a:t>
            </a:r>
            <a:r>
              <a:rPr kumimoji="0" lang="fr-BE" sz="1200" b="0" i="0" strike="noStrike" kern="1200" cap="none" spc="0" normalizeH="0" baseline="0" noProof="0" dirty="0">
                <a:ln>
                  <a:noFill/>
                </a:ln>
                <a:solidFill>
                  <a:prstClr val="black"/>
                </a:solidFill>
                <a:effectLst/>
                <a:uLnTx/>
                <a:uFillTx/>
                <a:latin typeface="+mn-lt"/>
              </a:rPr>
              <a:t>consommateurs</a:t>
            </a:r>
            <a:r>
              <a:rPr kumimoji="0" lang="fr-FR" sz="1200" b="0" i="0" u="none" strike="noStrike" kern="1200" cap="none" spc="0" normalizeH="0" baseline="0" noProof="0" dirty="0">
                <a:ln>
                  <a:noFill/>
                </a:ln>
                <a:solidFill>
                  <a:prstClr val="black"/>
                </a:solidFill>
                <a:effectLst/>
                <a:uLnTx/>
                <a:uFillTx/>
                <a:latin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solidFill>
              <a:effectLst/>
              <a:uLnTx/>
              <a:uFillTx/>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Calibri" panose="020F0502020204030204" pitchFamily="34" charset="0"/>
                <a:cs typeface="Times New Roman" panose="02020603050405020304" pitchFamily="18" charset="0"/>
              </a:rPr>
              <a:t>Airbnb</a:t>
            </a:r>
            <a:r>
              <a:rPr kumimoji="0" lang="fr-FR" sz="1200" b="0" i="0" u="none" strike="noStrike" kern="1200" cap="none" spc="0" normalizeH="0" baseline="0" noProof="0" dirty="0">
                <a:ln>
                  <a:noFill/>
                </a:ln>
                <a:solidFill>
                  <a:prstClr val="black"/>
                </a:solidFill>
                <a:effectLst/>
                <a:uLnTx/>
                <a:uFillTx/>
                <a:latin typeface="Calibri" panose="020F0502020204030204" pitchFamily="34" charset="0"/>
                <a:cs typeface="Times New Roman" panose="02020603050405020304" pitchFamily="18" charset="0"/>
              </a:rPr>
              <a:t>, </a:t>
            </a:r>
            <a:r>
              <a:rPr kumimoji="0" lang="fr-FR" sz="1200" b="0" i="0" u="none" strike="noStrike" kern="1200" cap="none" spc="0" normalizeH="0" baseline="0" noProof="0" dirty="0" err="1">
                <a:ln>
                  <a:noFill/>
                </a:ln>
                <a:solidFill>
                  <a:prstClr val="black"/>
                </a:solidFill>
                <a:effectLst/>
                <a:uLnTx/>
                <a:uFillTx/>
                <a:latin typeface="Calibri" panose="020F0502020204030204" pitchFamily="34" charset="0"/>
                <a:cs typeface="Times New Roman" panose="02020603050405020304" pitchFamily="18" charset="0"/>
              </a:rPr>
              <a:t>Vinted</a:t>
            </a:r>
            <a:r>
              <a:rPr kumimoji="0" lang="fr-FR" sz="1200" b="0" i="0" u="none" strike="noStrike" kern="1200" cap="none" spc="0" normalizeH="0" baseline="0" noProof="0" dirty="0">
                <a:ln>
                  <a:noFill/>
                </a:ln>
                <a:solidFill>
                  <a:prstClr val="black"/>
                </a:solidFill>
                <a:effectLst/>
                <a:uLnTx/>
                <a:uFillTx/>
                <a:latin typeface="Calibri" panose="020F0502020204030204" pitchFamily="34" charset="0"/>
                <a:cs typeface="Times New Roman" panose="02020603050405020304" pitchFamily="18" charset="0"/>
              </a:rPr>
              <a:t> et Uber </a:t>
            </a:r>
            <a:r>
              <a:rPr kumimoji="0" lang="fr-FR" sz="1200" b="0" i="0" u="none" strike="noStrike" kern="1200" cap="none" spc="0" normalizeH="0" baseline="0" noProof="0" dirty="0" err="1">
                <a:ln>
                  <a:noFill/>
                </a:ln>
                <a:solidFill>
                  <a:prstClr val="black"/>
                </a:solidFill>
                <a:effectLst/>
                <a:uLnTx/>
                <a:uFillTx/>
                <a:latin typeface="Calibri" panose="020F0502020204030204" pitchFamily="34" charset="0"/>
                <a:cs typeface="Times New Roman" panose="02020603050405020304" pitchFamily="18" charset="0"/>
              </a:rPr>
              <a:t>ieats</a:t>
            </a:r>
            <a:r>
              <a:rPr kumimoji="0" lang="fr-FR" sz="1200" b="0" i="0" u="none" strike="noStrike" kern="1200" cap="none" spc="0" normalizeH="0" baseline="0" noProof="0" dirty="0">
                <a:ln>
                  <a:noFill/>
                </a:ln>
                <a:solidFill>
                  <a:prstClr val="black"/>
                </a:solidFill>
                <a:effectLst/>
                <a:uLnTx/>
                <a:uFillTx/>
                <a:latin typeface="Calibri" panose="020F0502020204030204" pitchFamily="34" charset="0"/>
                <a:cs typeface="Times New Roman" panose="02020603050405020304" pitchFamily="18" charset="0"/>
              </a:rPr>
              <a:t> sont des sociétés privées marchandes issues de l’écosystème numérique.  Elles reposent sur l’idée principale d’agréger d’une offre jusqu’alors atomisée pour créer un effet de masse critique permettant de toucher un plus grand nombre de clients.  La finalité de ces entreprises est avant tout mercantile puisqu’elles tirent un profit substantiel au travers les commissions générés par l’activité sur leur plateforme digitale.</a:t>
            </a:r>
          </a:p>
          <a:p>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200" b="0" i="0" u="none" strike="noStrike" kern="1200" cap="none" spc="0" normalizeH="0" baseline="0" noProof="0" dirty="0">
                <a:ln>
                  <a:noFill/>
                </a:ln>
                <a:effectLst/>
                <a:uLnTx/>
                <a:uFillTx/>
                <a:latin typeface="+mn-lt"/>
                <a:ea typeface="+mn-ea"/>
                <a:cs typeface="+mn-cs"/>
              </a:rPr>
              <a:t>Une </a:t>
            </a:r>
            <a:r>
              <a:rPr kumimoji="0" lang="fr-BE" sz="1200" b="1" i="0" strike="noStrike" kern="1200" cap="none" spc="0" normalizeH="0" baseline="0" noProof="0" dirty="0">
                <a:ln>
                  <a:noFill/>
                </a:ln>
                <a:effectLst/>
                <a:uLnTx/>
                <a:uFillTx/>
                <a:latin typeface="+mn-lt"/>
                <a:ea typeface="+mn-ea"/>
                <a:cs typeface="+mn-cs"/>
              </a:rPr>
              <a:t>économie collaborative plus  sociale et solidaire </a:t>
            </a:r>
            <a:r>
              <a:rPr kumimoji="0" lang="fr-BE" sz="1200" b="0" i="0" strike="noStrike" kern="1200" cap="none" spc="0" normalizeH="0" baseline="0" noProof="0" dirty="0">
                <a:ln>
                  <a:noFill/>
                </a:ln>
                <a:effectLst/>
                <a:uLnTx/>
                <a:uFillTx/>
                <a:latin typeface="+mn-lt"/>
                <a:ea typeface="+mn-ea"/>
                <a:cs typeface="+mn-cs"/>
              </a:rPr>
              <a:t>qui </a:t>
            </a:r>
            <a:r>
              <a:rPr kumimoji="0" lang="fr-BE" sz="1200" b="0" i="0" u="none" strike="noStrike" kern="1200" cap="none" spc="0" normalizeH="0" baseline="0" noProof="0" dirty="0">
                <a:ln>
                  <a:noFill/>
                </a:ln>
                <a:effectLst/>
                <a:uLnTx/>
                <a:uFillTx/>
                <a:latin typeface="+mn-lt"/>
                <a:ea typeface="+mn-ea"/>
                <a:cs typeface="+mn-cs"/>
              </a:rPr>
              <a:t>regroupe des activités  humaines </a:t>
            </a:r>
            <a:r>
              <a:rPr lang="fr-BE" sz="1200" dirty="0">
                <a:latin typeface="+mn-lt"/>
              </a:rPr>
              <a:t>et</a:t>
            </a:r>
            <a:r>
              <a:rPr kumimoji="0" lang="fr-BE" sz="1200" b="0" i="0" u="none" strike="noStrike" kern="1200" cap="none" spc="0" normalizeH="0" baseline="0" noProof="0" dirty="0">
                <a:ln>
                  <a:noFill/>
                </a:ln>
                <a:effectLst/>
                <a:uLnTx/>
                <a:uFillTx/>
                <a:latin typeface="+mn-lt"/>
                <a:ea typeface="+mn-ea"/>
                <a:cs typeface="+mn-cs"/>
              </a:rPr>
              <a:t> qui visent à produire de la valeur en commun</a:t>
            </a:r>
            <a:r>
              <a:rPr kumimoji="0" lang="fr-BE" sz="1400" b="0" i="0" u="none" strike="noStrike" kern="1200" cap="none" spc="0" normalizeH="0" baseline="0" noProof="0" dirty="0">
                <a:ln>
                  <a:noFill/>
                </a:ln>
                <a:effectLst/>
                <a:uLnTx/>
                <a:uFillTx/>
                <a:latin typeface="+mn-lt"/>
                <a:ea typeface="+mn-ea"/>
                <a:cs typeface="+mn-cs"/>
              </a:rPr>
              <a:t>.</a:t>
            </a:r>
          </a:p>
          <a:p>
            <a:endParaRPr lang="fr-FR" baseline="0" dirty="0"/>
          </a:p>
          <a:p>
            <a:r>
              <a:rPr lang="fr-FR" dirty="0"/>
              <a:t>La particularités</a:t>
            </a:r>
            <a:r>
              <a:rPr lang="fr-FR" baseline="0" dirty="0"/>
              <a:t> des 5 entreprises classées dans l’économie collaborative solidaire est qu’elles sont toutes nées d’acteurs qui souhaitent mettre en commun leurs ressources et qui sont souvent issus directement du secteur d’activité concerné.  Si certaines d’entre elles génèrent une activité marchande, le profit n’est pas ce qui oriente leurs actions.  Ces entreprises sont le plus souvent organisées sous forme de coopérative/société à finalité sociale.</a:t>
            </a:r>
          </a:p>
          <a:p>
            <a:endParaRPr lang="fr-FR" baseline="0" dirty="0"/>
          </a:p>
          <a:p>
            <a:r>
              <a:rPr lang="fr-FR" baseline="0" dirty="0" err="1"/>
              <a:t>BlablaCar</a:t>
            </a:r>
            <a:r>
              <a:rPr lang="fr-FR" baseline="0" dirty="0"/>
              <a:t> a été fondé par des </a:t>
            </a:r>
            <a:r>
              <a:rPr lang="fr-FR" baseline="0" dirty="0" err="1"/>
              <a:t>co-voitureurs</a:t>
            </a:r>
            <a:r>
              <a:rPr lang="fr-FR" baseline="0" dirty="0"/>
              <a:t>, il est classé au milieu car le fonctionnement de l’activité dépend fortement d’outils digitaux et parce qu’aujourd’hui, il a quelque peu été détourné de sa finalité initiale (réduction du trafic, meilleur amortissement d’un véhicule lié à une optimalisation du transport de passagers) -&gt; voir dia sur les promesses. </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60289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 </a:t>
            </a:r>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108</a:t>
            </a:fld>
            <a:endParaRPr lang="fr-FR"/>
          </a:p>
        </p:txBody>
      </p:sp>
    </p:spTree>
    <p:extLst>
      <p:ext uri="{BB962C8B-B14F-4D97-AF65-F5344CB8AC3E}">
        <p14:creationId xmlns:p14="http://schemas.microsoft.com/office/powerpoint/2010/main" val="42091970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1200" kern="1200" dirty="0">
                <a:solidFill>
                  <a:schemeClr val="tx1"/>
                </a:solidFill>
                <a:effectLst/>
                <a:latin typeface="+mn-lt"/>
                <a:ea typeface="+mn-ea"/>
                <a:cs typeface="+mn-cs"/>
              </a:rPr>
              <a:t>Dia 49 : </a:t>
            </a:r>
            <a:r>
              <a:rPr lang="fr-BE" sz="1200" u="sng" kern="1200" dirty="0">
                <a:solidFill>
                  <a:schemeClr val="tx1"/>
                </a:solidFill>
                <a:effectLst/>
                <a:latin typeface="+mn-lt"/>
                <a:ea typeface="+mn-ea"/>
                <a:cs typeface="+mn-cs"/>
                <a:hlinkClick r:id="rId3"/>
              </a:rPr>
              <a:t>https://ec.europa.eu/info/strategy/priorities-2019-2024/european-green-deal_fr</a:t>
            </a:r>
            <a:endParaRPr lang="fr-BE" sz="1200" kern="1200" dirty="0">
              <a:solidFill>
                <a:schemeClr val="tx1"/>
              </a:solidFill>
              <a:effectLst/>
              <a:latin typeface="+mn-lt"/>
              <a:ea typeface="+mn-ea"/>
              <a:cs typeface="+mn-cs"/>
            </a:endParaRPr>
          </a:p>
          <a:p>
            <a:pPr>
              <a:defRPr/>
            </a:pPr>
            <a:r>
              <a:rPr lang="fr-BE" dirty="0"/>
              <a:t>Le pacte vert pour l’Europe est une nouvelle stratégie de croissance : </a:t>
            </a:r>
          </a:p>
          <a:p>
            <a:pPr>
              <a:defRPr/>
            </a:pPr>
            <a:endParaRPr lang="fr-BE" dirty="0"/>
          </a:p>
          <a:p>
            <a:pPr lvl="1">
              <a:buFont typeface="Arial" panose="020B0604020202020204" pitchFamily="34" charset="0"/>
              <a:buChar char="•"/>
              <a:defRPr/>
            </a:pPr>
            <a:r>
              <a:rPr lang="fr-BE" dirty="0"/>
              <a:t> dont les émissions nettes de GES seront devenues nulles en 2050,</a:t>
            </a:r>
          </a:p>
          <a:p>
            <a:pPr lvl="1">
              <a:buFont typeface="Arial" panose="020B0604020202020204" pitchFamily="34" charset="0"/>
              <a:buChar char="•"/>
              <a:defRPr/>
            </a:pPr>
            <a:r>
              <a:rPr lang="fr-BE" dirty="0"/>
              <a:t> où la croissance est dissociée de l’utilisation des ressources</a:t>
            </a:r>
          </a:p>
          <a:p>
            <a:pPr lvl="1">
              <a:buFont typeface="Arial" panose="020B0604020202020204" pitchFamily="34" charset="0"/>
              <a:buChar char="•"/>
              <a:defRPr/>
            </a:pPr>
            <a:r>
              <a:rPr lang="fr-BE" dirty="0"/>
              <a:t> où personne n’est laissé de côté</a:t>
            </a:r>
          </a:p>
          <a:p>
            <a:pPr lvl="1">
              <a:buFont typeface="Arial" panose="020B0604020202020204" pitchFamily="34" charset="0"/>
              <a:buChar char="•"/>
              <a:defRPr/>
            </a:pPr>
            <a:endParaRPr lang="fr-BE" dirty="0"/>
          </a:p>
          <a:p>
            <a:pPr marL="0" indent="0">
              <a:buFont typeface="Wingdings" pitchFamily="2" charset="2"/>
              <a:buNone/>
              <a:defRPr/>
            </a:pPr>
            <a:r>
              <a:rPr lang="fr-BE" dirty="0"/>
              <a:t>L’objectif est de rendre l’économie de l’Union européenne durable.</a:t>
            </a:r>
          </a:p>
          <a:p>
            <a:pPr marL="0" indent="0">
              <a:buFont typeface="Wingdings" pitchFamily="2" charset="2"/>
              <a:buNone/>
              <a:defRPr/>
            </a:pPr>
            <a:endParaRPr lang="fr-BE" dirty="0"/>
          </a:p>
          <a:p>
            <a:pPr marL="0" indent="0">
              <a:buFont typeface="Wingdings" pitchFamily="2" charset="2"/>
              <a:buNone/>
              <a:defRPr/>
            </a:pPr>
            <a:r>
              <a:rPr lang="fr-BE" u="sng" dirty="0"/>
              <a:t>Critiques:</a:t>
            </a:r>
          </a:p>
          <a:p>
            <a:pPr>
              <a:buFontTx/>
              <a:buChar char="-"/>
              <a:defRPr/>
            </a:pPr>
            <a:r>
              <a:rPr lang="fr-BE" dirty="0"/>
              <a:t>Pas de remise en cause du modèle de croissance</a:t>
            </a:r>
          </a:p>
          <a:p>
            <a:pPr>
              <a:buFontTx/>
              <a:buChar char="-"/>
              <a:defRPr/>
            </a:pPr>
            <a:r>
              <a:rPr lang="fr-BE" dirty="0"/>
              <a:t>Pas de questionnement sur l’impact du numérique</a:t>
            </a:r>
          </a:p>
          <a:p>
            <a:pPr>
              <a:buFontTx/>
              <a:buChar char="-"/>
              <a:defRPr/>
            </a:pPr>
            <a:r>
              <a:rPr lang="fr-BE" dirty="0"/>
              <a:t>Priorité donnée à la tarification du carbone sur la règlementation</a:t>
            </a:r>
            <a:r>
              <a:rPr lang="fr-BE" baseline="0" dirty="0"/>
              <a:t> (Emission Trading System)</a:t>
            </a:r>
            <a:endParaRPr lang="fr-BE" dirty="0"/>
          </a:p>
          <a:p>
            <a:pPr>
              <a:buFontTx/>
              <a:buChar char="-"/>
              <a:defRPr/>
            </a:pPr>
            <a:r>
              <a:rPr lang="fr-BE" dirty="0"/>
              <a:t>Les aspects emplois, formation, changement de modèles d’affaires ne sont pas appréhendés en lien avec la concertation sociale</a:t>
            </a:r>
          </a:p>
          <a:p>
            <a:endParaRPr lang="fr-BE"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109</a:t>
            </a:fld>
            <a:endParaRPr lang="fr-FR"/>
          </a:p>
        </p:txBody>
      </p:sp>
    </p:spTree>
    <p:extLst>
      <p:ext uri="{BB962C8B-B14F-4D97-AF65-F5344CB8AC3E}">
        <p14:creationId xmlns:p14="http://schemas.microsoft.com/office/powerpoint/2010/main" val="9373869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50524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4443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photo c’est du Cobalt</a:t>
            </a:r>
          </a:p>
          <a:p>
            <a:r>
              <a:rPr lang="fr-BE" dirty="0"/>
              <a:t>Il faut le comprendre comme étant le remplacement d’une addiction par une autre addiction.</a:t>
            </a:r>
          </a:p>
          <a:p>
            <a:endParaRPr lang="fr-BE" dirty="0"/>
          </a:p>
          <a:p>
            <a:r>
              <a:rPr lang="fr-FR" sz="1200" kern="1200" dirty="0">
                <a:solidFill>
                  <a:schemeClr val="tx1"/>
                </a:solidFill>
                <a:effectLst/>
                <a:latin typeface="+mn-lt"/>
                <a:ea typeface="+mn-ea"/>
                <a:cs typeface="+mn-cs"/>
              </a:rPr>
              <a:t>On dit que les métaux rares sont le pétrole du futur parce que :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b="1" kern="1200" dirty="0">
                <a:solidFill>
                  <a:schemeClr val="tx1"/>
                </a:solidFill>
                <a:effectLst/>
                <a:latin typeface="+mn-lt"/>
                <a:ea typeface="+mn-ea"/>
                <a:cs typeface="+mn-cs"/>
              </a:rPr>
              <a:t>Ils sont en quantité limitée donc très rares : c’est faux</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Dans le tableau périodique il y a des métaux , parmi ceux-ci il y a des métaux appelés « terres rares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Les terres rares désignent 17 métaux.</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Or ces éléments sont en théorie moins rares que l’on ne pense.  Selon les estimations, les réserves mondiales tournent autour de 100 millions de tonnes.  Autrement dit même en doublant la consommation actuelle il y en aurait pour 4 siècles sans compter le recyclage.  Dans la pratique c’est moins simple : leur extraction et les processus de raffinage et d’oxydation sont coûteux, une partie des métaux rares sont à des profondeurs très importantes sans compter que cette extraction est néfaste pour l’environnement.</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Leur proportion dans l’écorce terrestre est variable.  Par exemple le Cérium (usages : métallurgie, verres, céramiques…) est aussi abondant que le Cuivre.  La demande la plus abondante concerne le Néodyme qui sert à fabriquer des aimants (pour les éoliennes, disques durs, moteurs électriques de voitures hybrides…)</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b="1" kern="1200" dirty="0">
                <a:solidFill>
                  <a:schemeClr val="tx1"/>
                </a:solidFill>
                <a:effectLst/>
                <a:latin typeface="+mn-lt"/>
                <a:ea typeface="+mn-ea"/>
                <a:cs typeface="+mn-cs"/>
              </a:rPr>
              <a:t>Ils remplaceront le pétrole comme combustible dans nos véhicules</a:t>
            </a:r>
            <a:endParaRPr lang="fr-BE" sz="1200" b="1"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C’est faux mais ils sont utilisés pour certains moteurs de voitures électriques ou hybrides.  On parle souvent du Lithium ( est un métal mais pas une terre rare) qui est beaucoup utilisé pour les batteries et il y a donc un risque de pénurie à l’avenir.</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b="1" kern="1200" dirty="0">
                <a:solidFill>
                  <a:schemeClr val="tx1"/>
                </a:solidFill>
                <a:effectLst/>
                <a:latin typeface="+mn-lt"/>
                <a:ea typeface="+mn-ea"/>
                <a:cs typeface="+mn-cs"/>
              </a:rPr>
              <a:t>Ils prennent une part essentielle dans les nouvelles technologies.</a:t>
            </a:r>
            <a:endParaRPr lang="fr-BE" sz="1200" b="1"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C’est vrai en voici les usages :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Selon le guide de l’auto (Canada), la plus importante utilisation de terres rares se retrouve dans les aimants permanents qui sont une composante de nos téléphones cellulaires, nos téléviseurs, nos ordinateurs, nos automobiles…</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Mais aussi dans les énergies renouvelables : les terres rares sont utilisées dans les aimants permanents des éoliennes en mer (néodyme et </a:t>
            </a:r>
            <a:r>
              <a:rPr lang="fr-FR" sz="1200" kern="1200" dirty="0" err="1">
                <a:solidFill>
                  <a:schemeClr val="tx1"/>
                </a:solidFill>
                <a:effectLst/>
                <a:latin typeface="+mn-lt"/>
                <a:ea typeface="+mn-ea"/>
                <a:cs typeface="+mn-cs"/>
              </a:rPr>
              <a:t>disprosium</a:t>
            </a:r>
            <a:r>
              <a:rPr lang="fr-FR" sz="1200" kern="1200" dirty="0">
                <a:solidFill>
                  <a:schemeClr val="tx1"/>
                </a:solidFill>
                <a:effectLst/>
                <a:latin typeface="+mn-lt"/>
                <a:ea typeface="+mn-ea"/>
                <a:cs typeface="+mn-cs"/>
              </a:rPr>
              <a:t>), les éoliennes terrestres peuvent en utiliser aussi.  Selon l’</a:t>
            </a:r>
            <a:r>
              <a:rPr lang="fr-FR" sz="1200" kern="1200" dirty="0" err="1">
                <a:solidFill>
                  <a:schemeClr val="tx1"/>
                </a:solidFill>
                <a:effectLst/>
                <a:latin typeface="+mn-lt"/>
                <a:ea typeface="+mn-ea"/>
                <a:cs typeface="+mn-cs"/>
              </a:rPr>
              <a:t>Ademe</a:t>
            </a:r>
            <a:r>
              <a:rPr lang="fr-FR" sz="1200" kern="1200" dirty="0">
                <a:solidFill>
                  <a:schemeClr val="tx1"/>
                </a:solidFill>
                <a:effectLst/>
                <a:latin typeface="+mn-lt"/>
                <a:ea typeface="+mn-ea"/>
                <a:cs typeface="+mn-cs"/>
              </a:rPr>
              <a:t>, le secteur des panneaux photovoltaïques n’utilise pas de terres rares.</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b="1" kern="1200" dirty="0">
                <a:solidFill>
                  <a:schemeClr val="tx1"/>
                </a:solidFill>
                <a:effectLst/>
                <a:latin typeface="+mn-lt"/>
                <a:ea typeface="+mn-ea"/>
                <a:cs typeface="+mn-cs"/>
              </a:rPr>
              <a:t>La plupart des pays européens se battent pour les extraire et les exploiter</a:t>
            </a:r>
            <a:endParaRPr lang="fr-BE" sz="1200" b="1"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C’est vrai, c’est la Chine qui en extrait le plus et qui compte les plus grandes réserves.  La Chine domine l’extraction, la transformation et la production.  Mais il y en a un peu partout dans le monde : Brésil, Vietnam, Russie, Inde, Australie…en Europe il y en a en Espagne, en France…</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L’UE est dépendante de la Chine quant aux Terres rares.</a:t>
            </a:r>
            <a:endParaRPr lang="fr-BE" sz="1200" kern="1200" dirty="0">
              <a:solidFill>
                <a:schemeClr val="tx1"/>
              </a:solidFill>
              <a:effectLst/>
              <a:latin typeface="+mn-lt"/>
              <a:ea typeface="+mn-ea"/>
              <a:cs typeface="+mn-cs"/>
            </a:endParaRPr>
          </a:p>
          <a:p>
            <a:endParaRPr lang="fr-BE" dirty="0"/>
          </a:p>
          <a:p>
            <a:endParaRPr lang="fr-BE" dirty="0"/>
          </a:p>
          <a:p>
            <a:endParaRPr lang="fr-BE" dirty="0">
              <a:solidFill>
                <a:srgbClr val="515253"/>
              </a:solidFill>
              <a:latin typeface="Lato"/>
            </a:endParaRPr>
          </a:p>
          <a:p>
            <a:endParaRPr lang="fr-BE" dirty="0">
              <a:solidFill>
                <a:srgbClr val="515253"/>
              </a:solidFill>
              <a:latin typeface="Lato"/>
            </a:endParaRPr>
          </a:p>
          <a:p>
            <a:endParaRPr lang="fr-BE" sz="1200" b="0" i="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435651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01812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BE" sz="1200" b="1" dirty="0">
                <a:effectLst/>
                <a:latin typeface="Calibri" panose="020F0502020204030204" pitchFamily="34" charset="0"/>
                <a:ea typeface="Calibri" panose="020F0502020204030204" pitchFamily="34" charset="0"/>
                <a:cs typeface="Times New Roman" panose="02020603050405020304" pitchFamily="18" charset="0"/>
              </a:rPr>
              <a:t>DONNEES MONDIALES</a:t>
            </a:r>
            <a:br>
              <a:rPr lang="fr-BE" sz="1200" b="1" dirty="0">
                <a:effectLst/>
                <a:latin typeface="Calibri" panose="020F0502020204030204" pitchFamily="34" charset="0"/>
                <a:ea typeface="Calibri" panose="020F0502020204030204" pitchFamily="34" charset="0"/>
                <a:cs typeface="Times New Roman" panose="02020603050405020304" pitchFamily="18" charset="0"/>
              </a:rPr>
            </a:br>
            <a:r>
              <a:rPr lang="fr-BE"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https://www.donneesmondiales.com/co2-par-pays.php</a:t>
            </a:r>
            <a:endParaRPr lang="fr-BE"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200"/>
              </a:spcAft>
            </a:pPr>
            <a:endParaRPr lang="fr-BE" sz="12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200"/>
              </a:spcAft>
            </a:pPr>
            <a:r>
              <a:rPr lang="fr-BE" sz="1200" b="1" dirty="0">
                <a:effectLst/>
                <a:latin typeface="Calibri" panose="020F0502020204030204" pitchFamily="34" charset="0"/>
                <a:ea typeface="Calibri" panose="020F0502020204030204" pitchFamily="34" charset="0"/>
                <a:cs typeface="Times New Roman" panose="02020603050405020304" pitchFamily="18" charset="0"/>
              </a:rPr>
              <a:t>Émissions de méthane et CO</a:t>
            </a:r>
            <a:r>
              <a:rPr lang="fr-BE" sz="1200" b="1"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fr-BE" sz="1200" b="1" dirty="0">
                <a:effectLst/>
                <a:latin typeface="Calibri" panose="020F0502020204030204" pitchFamily="34" charset="0"/>
                <a:ea typeface="Calibri" panose="020F0502020204030204" pitchFamily="34" charset="0"/>
                <a:cs typeface="Times New Roman" panose="02020603050405020304" pitchFamily="18" charset="0"/>
              </a:rPr>
              <a:t> par pays</a:t>
            </a:r>
            <a:endParaRPr lang="fr-BE"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Les rejets de dioxyde de carbone (CO</a:t>
            </a:r>
            <a:r>
              <a:rPr lang="fr-BE" sz="12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fr-BE" sz="1200" dirty="0">
                <a:effectLst/>
                <a:latin typeface="Calibri" panose="020F0502020204030204" pitchFamily="34" charset="0"/>
                <a:ea typeface="Calibri" panose="020F0502020204030204" pitchFamily="34" charset="0"/>
                <a:cs typeface="Times New Roman" panose="02020603050405020304" pitchFamily="18" charset="0"/>
              </a:rPr>
              <a:t>) et de méthane (CH</a:t>
            </a:r>
            <a:r>
              <a:rPr lang="fr-BE" sz="1200" baseline="-25000" dirty="0">
                <a:effectLst/>
                <a:latin typeface="Calibri" panose="020F0502020204030204" pitchFamily="34" charset="0"/>
                <a:ea typeface="Calibri" panose="020F0502020204030204" pitchFamily="34" charset="0"/>
                <a:cs typeface="Times New Roman" panose="02020603050405020304" pitchFamily="18" charset="0"/>
              </a:rPr>
              <a:t>4</a:t>
            </a:r>
            <a:r>
              <a:rPr lang="fr-BE" sz="1200" dirty="0">
                <a:effectLst/>
                <a:latin typeface="Calibri" panose="020F0502020204030204" pitchFamily="34" charset="0"/>
                <a:ea typeface="Calibri" panose="020F0502020204030204" pitchFamily="34" charset="0"/>
                <a:cs typeface="Times New Roman" panose="02020603050405020304" pitchFamily="18" charset="0"/>
              </a:rPr>
              <a:t>) sont les principales causes de l'effet de serre. En raison de l'industrialisation croissante, des gaz à effet de serre sont libérés de manière incontrôlée dans de nombreux pays. Dans ce contexte, l'homme est le principal facteur de déséquilibre du système.</a:t>
            </a: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La liste suivante montre les plus grands producteurs de gaz à effet de serre, le dioxyde de carbone et le méthane. Sur cette liste de 97 pays, la France occupe la 46</a:t>
            </a:r>
            <a:r>
              <a:rPr lang="fr-BE" sz="1200" baseline="30000" dirty="0">
                <a:effectLst/>
                <a:latin typeface="Calibri" panose="020F0502020204030204" pitchFamily="34" charset="0"/>
                <a:ea typeface="Calibri" panose="020F0502020204030204" pitchFamily="34" charset="0"/>
                <a:cs typeface="Times New Roman" panose="02020603050405020304" pitchFamily="18" charset="0"/>
              </a:rPr>
              <a:t>e</a:t>
            </a:r>
            <a:r>
              <a:rPr lang="fr-BE" sz="1200" dirty="0">
                <a:effectLst/>
                <a:latin typeface="Calibri" panose="020F0502020204030204" pitchFamily="34" charset="0"/>
                <a:ea typeface="Calibri" panose="020F0502020204030204" pitchFamily="34" charset="0"/>
                <a:cs typeface="Times New Roman" panose="02020603050405020304" pitchFamily="18" charset="0"/>
              </a:rPr>
              <a:t> place en termes de consommation par habitant. Rien que dans ce pays, chaque habitant produit chaque année 4,6 tonnes de CO</a:t>
            </a:r>
            <a:r>
              <a:rPr lang="fr-BE" sz="12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fr-BE" sz="1200" dirty="0">
                <a:effectLst/>
                <a:latin typeface="Calibri" panose="020F0502020204030204" pitchFamily="34" charset="0"/>
                <a:ea typeface="Calibri" panose="020F0502020204030204" pitchFamily="34" charset="0"/>
                <a:cs typeface="Times New Roman" panose="02020603050405020304" pitchFamily="18" charset="0"/>
              </a:rPr>
              <a:t> et 0,87 tonne de méthane.</a:t>
            </a:r>
          </a:p>
          <a:p>
            <a:pPr>
              <a:lnSpc>
                <a:spcPct val="107000"/>
              </a:lnSpc>
              <a:spcAft>
                <a:spcPts val="200"/>
              </a:spcAft>
            </a:pPr>
            <a:endParaRPr lang="fr-BE" sz="12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200"/>
              </a:spcAft>
            </a:pPr>
            <a:r>
              <a:rPr lang="fr-BE" sz="1200" b="1" dirty="0">
                <a:effectLst/>
                <a:latin typeface="Calibri" panose="020F0502020204030204" pitchFamily="34" charset="0"/>
                <a:ea typeface="Calibri" panose="020F0502020204030204" pitchFamily="34" charset="0"/>
                <a:cs typeface="Times New Roman" panose="02020603050405020304" pitchFamily="18" charset="0"/>
              </a:rPr>
              <a:t>Classement des pays en fonction de leurs émissions de gaz à effet de serre</a:t>
            </a:r>
            <a:endParaRPr lang="fr-BE"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Le tableau couvre 97 pays et leurs émissions de CO</a:t>
            </a:r>
            <a:r>
              <a:rPr lang="fr-BE" sz="12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fr-BE" sz="1200" dirty="0">
                <a:effectLst/>
                <a:latin typeface="Calibri" panose="020F0502020204030204" pitchFamily="34" charset="0"/>
                <a:ea typeface="Calibri" panose="020F0502020204030204" pitchFamily="34" charset="0"/>
                <a:cs typeface="Times New Roman" panose="02020603050405020304" pitchFamily="18" charset="0"/>
              </a:rPr>
              <a:t> et de méthane. En cliquant sur le nom du pays, vous obtiendrez plus d'informations sur le bilan énergétique du pays en question.</a:t>
            </a: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Il est frappant de constater que parmi les plus gros pollueurs - en termes d'émissions par habitant - se trouvent de nombreux pays prospères d'Asie du Nord. La part par habitant y est particulièrement élevée, car l'extraction de gaz naturel et de pétrole ainsi que le fonctionnement des raffineries libèrent de grandes quantités de gaz à effet de serre.</a:t>
            </a: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200"/>
              </a:spcAft>
            </a:pPr>
            <a:r>
              <a:rPr lang="fr-BE" sz="1200" b="1" dirty="0">
                <a:effectLst/>
                <a:latin typeface="Calibri" panose="020F0502020204030204" pitchFamily="34" charset="0"/>
                <a:ea typeface="Calibri" panose="020F0502020204030204" pitchFamily="34" charset="0"/>
                <a:cs typeface="Times New Roman" panose="02020603050405020304" pitchFamily="18" charset="0"/>
              </a:rPr>
              <a:t>STATISTA</a:t>
            </a:r>
            <a:endParaRPr lang="fr-BE"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BE"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https://fr.statista.com/infographie/20158/emissions-de-co2-par-habitant-par-pays/</a:t>
            </a:r>
            <a:endParaRPr lang="fr-BE"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BE"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https://fr.statista.com/infographie/9668/plus-gros-emetteurs-de-co2-dans-le-monde/</a:t>
            </a:r>
            <a:endParaRPr lang="fr-BE"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450768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200"/>
              </a:spcAft>
            </a:pPr>
            <a:endParaRPr lang="fr-BE"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209835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200"/>
              </a:spcAft>
            </a:pPr>
            <a:r>
              <a:rPr lang="fr-BE" sz="1200" b="1" dirty="0">
                <a:effectLst/>
                <a:latin typeface="Calibri" panose="020F0502020204030204" pitchFamily="34" charset="0"/>
                <a:ea typeface="Calibri" panose="020F0502020204030204" pitchFamily="34" charset="0"/>
                <a:cs typeface="Times New Roman" panose="02020603050405020304" pitchFamily="18" charset="0"/>
              </a:rPr>
              <a:t>Label </a:t>
            </a:r>
            <a:r>
              <a:rPr lang="fr-BE" sz="1200" b="1" dirty="0" err="1">
                <a:effectLst/>
                <a:latin typeface="Calibri" panose="020F0502020204030204" pitchFamily="34" charset="0"/>
                <a:ea typeface="Calibri" panose="020F0502020204030204" pitchFamily="34" charset="0"/>
                <a:cs typeface="Times New Roman" panose="02020603050405020304" pitchFamily="18" charset="0"/>
              </a:rPr>
              <a:t>Biogarantie</a:t>
            </a:r>
            <a:endParaRPr lang="fr-BE"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BE" sz="1200" dirty="0" err="1">
                <a:effectLst/>
                <a:latin typeface="Calibri" panose="020F0502020204030204" pitchFamily="34" charset="0"/>
                <a:ea typeface="Calibri" panose="020F0502020204030204" pitchFamily="34" charset="0"/>
                <a:cs typeface="Times New Roman" panose="02020603050405020304" pitchFamily="18" charset="0"/>
              </a:rPr>
              <a:t>Biogarantie</a:t>
            </a:r>
            <a:r>
              <a:rPr lang="fr-BE" sz="1200" dirty="0">
                <a:effectLst/>
                <a:latin typeface="Calibri" panose="020F0502020204030204" pitchFamily="34" charset="0"/>
                <a:ea typeface="Calibri" panose="020F0502020204030204" pitchFamily="34" charset="0"/>
                <a:cs typeface="Times New Roman" panose="02020603050405020304" pitchFamily="18" charset="0"/>
              </a:rPr>
              <a:t> est un label privé belge créé en 1987 pour l’agriculture biologique. Ce label se retrouve sur des produits alimentaires et des cosmétiques (les cosmétiques encore jusqu’à la fin mars 2018).</a:t>
            </a:r>
          </a:p>
          <a:p>
            <a:pPr>
              <a:lnSpc>
                <a:spcPct val="107000"/>
              </a:lnSpc>
              <a:spcAft>
                <a:spcPts val="800"/>
              </a:spcAft>
            </a:pPr>
            <a:r>
              <a:rPr lang="fr-BE" sz="1200" dirty="0" err="1">
                <a:effectLst/>
                <a:latin typeface="Calibri" panose="020F0502020204030204" pitchFamily="34" charset="0"/>
                <a:ea typeface="Calibri" panose="020F0502020204030204" pitchFamily="34" charset="0"/>
                <a:cs typeface="Times New Roman" panose="02020603050405020304" pitchFamily="18" charset="0"/>
              </a:rPr>
              <a:t>Biogarantie</a:t>
            </a:r>
            <a:r>
              <a:rPr lang="fr-BE" sz="1200" dirty="0">
                <a:effectLst/>
                <a:latin typeface="Calibri" panose="020F0502020204030204" pitchFamily="34" charset="0"/>
                <a:ea typeface="Calibri" panose="020F0502020204030204" pitchFamily="34" charset="0"/>
                <a:cs typeface="Times New Roman" panose="02020603050405020304" pitchFamily="18" charset="0"/>
              </a:rPr>
              <a:t> garantit la durabilité écologique, sociale et économique. Ce label attire l’attention sur l’importance d’un prix équitable, la préservation de l’eau et de l’énergie, la biodiversité, le transport, l’emballage et les déchets.</a:t>
            </a: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Ancré dans la législation européenne, ce label est géré par des organisations flamandes et wallonnes actives dans l’agriculture biologique. En Flandre, il s’agit de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l’asbl</a:t>
            </a:r>
            <a:r>
              <a:rPr lang="fr-BE" sz="1200" dirty="0">
                <a:effectLst/>
                <a:latin typeface="Calibri" panose="020F0502020204030204" pitchFamily="34" charset="0"/>
                <a:ea typeface="Calibri" panose="020F0502020204030204" pitchFamily="34" charset="0"/>
                <a:cs typeface="Times New Roman" panose="02020603050405020304" pitchFamily="18" charset="0"/>
              </a:rPr>
              <a:t>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Bioforum</a:t>
            </a:r>
            <a:r>
              <a:rPr lang="fr-BE" sz="1200" dirty="0">
                <a:effectLst/>
                <a:latin typeface="Calibri" panose="020F0502020204030204" pitchFamily="34" charset="0"/>
                <a:ea typeface="Calibri" panose="020F0502020204030204" pitchFamily="34" charset="0"/>
                <a:cs typeface="Times New Roman" panose="02020603050405020304" pitchFamily="18" charset="0"/>
              </a:rPr>
              <a:t>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Vlaanderen</a:t>
            </a:r>
            <a:r>
              <a:rPr lang="fr-BE" sz="1200" dirty="0">
                <a:effectLst/>
                <a:latin typeface="Calibri" panose="020F0502020204030204" pitchFamily="34" charset="0"/>
                <a:ea typeface="Calibri" panose="020F0502020204030204" pitchFamily="34" charset="0"/>
                <a:cs typeface="Times New Roman" panose="02020603050405020304" pitchFamily="18" charset="0"/>
              </a:rPr>
              <a:t>, organisation sectorielle flamande de l’agriculture biologique. En Wallonie, ce sont les organisations professionnelles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Probila-Unitrab</a:t>
            </a:r>
            <a:r>
              <a:rPr lang="fr-BE" sz="1200" dirty="0">
                <a:effectLst/>
                <a:latin typeface="Calibri" panose="020F0502020204030204" pitchFamily="34" charset="0"/>
                <a:ea typeface="Calibri" panose="020F0502020204030204" pitchFamily="34" charset="0"/>
                <a:cs typeface="Times New Roman" panose="02020603050405020304" pitchFamily="18" charset="0"/>
              </a:rPr>
              <a:t> et UNAB qui s’en chargent.</a:t>
            </a: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Le contrôle est effectué par des organismes indépendants agréés par les autorités belges.</a:t>
            </a: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200"/>
              </a:spcAft>
            </a:pPr>
            <a:r>
              <a:rPr lang="fr-BE" sz="1200" b="1" dirty="0">
                <a:effectLst/>
                <a:latin typeface="Calibri" panose="020F0502020204030204" pitchFamily="34" charset="0"/>
                <a:ea typeface="Calibri" panose="020F0502020204030204" pitchFamily="34" charset="0"/>
                <a:cs typeface="Times New Roman" panose="02020603050405020304" pitchFamily="18" charset="0"/>
              </a:rPr>
              <a:t>Logo Point vert</a:t>
            </a:r>
            <a:endParaRPr lang="fr-BE"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Le Point vert est un logo international qui doit être apposé sur les emballages.</a:t>
            </a: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Ce label garantit que le producteur a payé une contribution pour la collecte sélective, le tri et le recyclage du matériau d’emballage. Cette collecte est imposée par la loi à toutes les entreprises et la majorité des entreprises belges collabore à cette fin avec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Fost</a:t>
            </a:r>
            <a:r>
              <a:rPr lang="fr-BE" sz="1200" dirty="0">
                <a:effectLst/>
                <a:latin typeface="Calibri" panose="020F0502020204030204" pitchFamily="34" charset="0"/>
                <a:ea typeface="Calibri" panose="020F0502020204030204" pitchFamily="34" charset="0"/>
                <a:cs typeface="Times New Roman" panose="02020603050405020304" pitchFamily="18" charset="0"/>
              </a:rPr>
              <a:t> Plus, qui utilise le Point vert comme logo.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Fost</a:t>
            </a:r>
            <a:r>
              <a:rPr lang="fr-BE" sz="1200" dirty="0">
                <a:effectLst/>
                <a:latin typeface="Calibri" panose="020F0502020204030204" pitchFamily="34" charset="0"/>
                <a:ea typeface="Calibri" panose="020F0502020204030204" pitchFamily="34" charset="0"/>
                <a:cs typeface="Times New Roman" panose="02020603050405020304" pitchFamily="18" charset="0"/>
              </a:rPr>
              <a:t> Plus fait partie de PRO Europe (Packaging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Recovery</a:t>
            </a:r>
            <a:r>
              <a:rPr lang="fr-BE" sz="1200" dirty="0">
                <a:effectLst/>
                <a:latin typeface="Calibri" panose="020F0502020204030204" pitchFamily="34" charset="0"/>
                <a:ea typeface="Calibri" panose="020F0502020204030204" pitchFamily="34" charset="0"/>
                <a:cs typeface="Times New Roman" panose="02020603050405020304" pitchFamily="18" charset="0"/>
              </a:rPr>
              <a:t> Organisations Europe), l’association qui coordonne toutes les organisations qui, comme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Fost</a:t>
            </a:r>
            <a:r>
              <a:rPr lang="fr-BE" sz="1200" dirty="0">
                <a:effectLst/>
                <a:latin typeface="Calibri" panose="020F0502020204030204" pitchFamily="34" charset="0"/>
                <a:ea typeface="Calibri" panose="020F0502020204030204" pitchFamily="34" charset="0"/>
                <a:cs typeface="Times New Roman" panose="02020603050405020304" pitchFamily="18" charset="0"/>
              </a:rPr>
              <a:t> Plus, sont responsables de la collecte et du recyclage des emballages dans leur pays.</a:t>
            </a:r>
          </a:p>
          <a:p>
            <a:pPr>
              <a:lnSpc>
                <a:spcPct val="107000"/>
              </a:lnSpc>
              <a:spcAft>
                <a:spcPts val="800"/>
              </a:spcAft>
            </a:pPr>
            <a:r>
              <a:rPr lang="fr-BE" sz="1200" b="1" dirty="0">
                <a:effectLst/>
                <a:latin typeface="Calibri" panose="020F0502020204030204" pitchFamily="34" charset="0"/>
                <a:ea typeface="Calibri" panose="020F0502020204030204" pitchFamily="34" charset="0"/>
                <a:cs typeface="Times New Roman" panose="02020603050405020304" pitchFamily="18" charset="0"/>
              </a:rPr>
              <a:t> </a:t>
            </a:r>
            <a:endParaRPr lang="fr-BE"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200"/>
              </a:spcAft>
            </a:pPr>
            <a:r>
              <a:rPr lang="fr-BE" sz="1200" b="1" dirty="0">
                <a:effectLst/>
                <a:latin typeface="Calibri" panose="020F0502020204030204" pitchFamily="34" charset="0"/>
                <a:ea typeface="Calibri" panose="020F0502020204030204" pitchFamily="34" charset="0"/>
                <a:cs typeface="Times New Roman" panose="02020603050405020304" pitchFamily="18" charset="0"/>
              </a:rPr>
              <a:t>Label Möbius</a:t>
            </a:r>
            <a:endParaRPr lang="fr-BE"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Le ruban de Möbius indique que le papier de l'emballage peut être recyclé ou est composé de matériaux recyclés. Le label n'est pas contrôlé et peut être utilisé librement.</a:t>
            </a: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Si un pourcentage est mentionné au milieu du logo, cela signifie que l'emballage est composé de x % de papier recyclé. S'il n'y a aucune mention au milieu du logo, cela signifie que l'emballage peut être recyclé. Les producteurs ne font pas toujours correctement usage du logo (tel que décrit dans la norme ISO 14025). S'ajoutant au fait que le logo peut être utilisé librement, cela signifie que sa signification exacte n'est pas toujours très claire.</a:t>
            </a: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200"/>
              </a:spcAft>
            </a:pPr>
            <a:r>
              <a:rPr lang="fr-BE" sz="1200" b="1" dirty="0">
                <a:effectLst/>
                <a:latin typeface="Calibri" panose="020F0502020204030204" pitchFamily="34" charset="0"/>
                <a:ea typeface="Calibri" panose="020F0502020204030204" pitchFamily="34" charset="0"/>
                <a:cs typeface="Times New Roman" panose="02020603050405020304" pitchFamily="18" charset="0"/>
              </a:rPr>
              <a:t>Label </a:t>
            </a:r>
            <a:r>
              <a:rPr lang="fr-BE" sz="1200" b="1" dirty="0" err="1">
                <a:effectLst/>
                <a:latin typeface="Calibri" panose="020F0502020204030204" pitchFamily="34" charset="0"/>
                <a:ea typeface="Calibri" panose="020F0502020204030204" pitchFamily="34" charset="0"/>
                <a:cs typeface="Times New Roman" panose="02020603050405020304" pitchFamily="18" charset="0"/>
              </a:rPr>
              <a:t>Fairtrade</a:t>
            </a:r>
            <a:endParaRPr lang="fr-BE"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BE" sz="1200" dirty="0" err="1">
                <a:effectLst/>
                <a:latin typeface="Calibri" panose="020F0502020204030204" pitchFamily="34" charset="0"/>
                <a:ea typeface="Calibri" panose="020F0502020204030204" pitchFamily="34" charset="0"/>
                <a:cs typeface="Times New Roman" panose="02020603050405020304" pitchFamily="18" charset="0"/>
              </a:rPr>
              <a:t>Fairtrade</a:t>
            </a:r>
            <a:r>
              <a:rPr lang="fr-BE" sz="1200" dirty="0">
                <a:effectLst/>
                <a:latin typeface="Calibri" panose="020F0502020204030204" pitchFamily="34" charset="0"/>
                <a:ea typeface="Calibri" panose="020F0502020204030204" pitchFamily="34" charset="0"/>
                <a:cs typeface="Times New Roman" panose="02020603050405020304" pitchFamily="18" charset="0"/>
              </a:rPr>
              <a:t> est un label international créé en 1988 sous le nom de « Max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Havelaar</a:t>
            </a:r>
            <a:r>
              <a:rPr lang="fr-BE" sz="1200" dirty="0">
                <a:effectLst/>
                <a:latin typeface="Calibri" panose="020F0502020204030204" pitchFamily="34" charset="0"/>
                <a:ea typeface="Calibri" panose="020F0502020204030204" pitchFamily="34" charset="0"/>
                <a:cs typeface="Times New Roman" panose="02020603050405020304" pitchFamily="18" charset="0"/>
              </a:rPr>
              <a:t> » pour le commerce équitable avec les pays du Sud. Ce label se retrouve entre autres sur des produits alimentaires, du textile et des cosmétiques.</a:t>
            </a:r>
          </a:p>
          <a:p>
            <a:pPr>
              <a:lnSpc>
                <a:spcPct val="107000"/>
              </a:lnSpc>
              <a:spcAft>
                <a:spcPts val="800"/>
              </a:spcAft>
            </a:pPr>
            <a:r>
              <a:rPr lang="fr-BE" sz="1200" dirty="0" err="1">
                <a:effectLst/>
                <a:latin typeface="Calibri" panose="020F0502020204030204" pitchFamily="34" charset="0"/>
                <a:ea typeface="Calibri" panose="020F0502020204030204" pitchFamily="34" charset="0"/>
                <a:cs typeface="Times New Roman" panose="02020603050405020304" pitchFamily="18" charset="0"/>
              </a:rPr>
              <a:t>Fairtrade</a:t>
            </a:r>
            <a:r>
              <a:rPr lang="fr-BE" sz="1200" dirty="0">
                <a:effectLst/>
                <a:latin typeface="Calibri" panose="020F0502020204030204" pitchFamily="34" charset="0"/>
                <a:ea typeface="Calibri" panose="020F0502020204030204" pitchFamily="34" charset="0"/>
                <a:cs typeface="Times New Roman" panose="02020603050405020304" pitchFamily="18" charset="0"/>
              </a:rPr>
              <a:t> garantit de bonnes conditions de travail et inclut toute une série de critères écologiques. Le label soutient (financièrement) l’agriculteur et sa communauté grâce à un prix minimal et une prime.</a:t>
            </a: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Ce label est géré par FLO International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Fairtrade</a:t>
            </a:r>
            <a:r>
              <a:rPr lang="fr-BE" sz="1200" dirty="0">
                <a:effectLst/>
                <a:latin typeface="Calibri" panose="020F0502020204030204" pitchFamily="34" charset="0"/>
                <a:ea typeface="Calibri" panose="020F0502020204030204" pitchFamily="34" charset="0"/>
                <a:cs typeface="Times New Roman" panose="02020603050405020304" pitchFamily="18" charset="0"/>
              </a:rPr>
              <a:t> Labelling Organisations).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Fairtrade</a:t>
            </a:r>
            <a:r>
              <a:rPr lang="fr-BE" sz="1200" dirty="0">
                <a:effectLst/>
                <a:latin typeface="Calibri" panose="020F0502020204030204" pitchFamily="34" charset="0"/>
                <a:ea typeface="Calibri" panose="020F0502020204030204" pitchFamily="34" charset="0"/>
                <a:cs typeface="Times New Roman" panose="02020603050405020304" pitchFamily="18" charset="0"/>
              </a:rPr>
              <a:t> International est une organisation à but non lucratif, multipartite, avec 23 organisations membres : trois producteurs réseaux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Fairtrade</a:t>
            </a:r>
            <a:r>
              <a:rPr lang="fr-BE" sz="1200" dirty="0">
                <a:effectLst/>
                <a:latin typeface="Calibri" panose="020F0502020204030204" pitchFamily="34" charset="0"/>
                <a:ea typeface="Calibri" panose="020F0502020204030204" pitchFamily="34" charset="0"/>
                <a:cs typeface="Times New Roman" panose="02020603050405020304" pitchFamily="18" charset="0"/>
              </a:rPr>
              <a:t> Afrique,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Fairtrade</a:t>
            </a:r>
            <a:r>
              <a:rPr lang="fr-BE" sz="1200" dirty="0">
                <a:effectLst/>
                <a:latin typeface="Calibri" panose="020F0502020204030204" pitchFamily="34" charset="0"/>
                <a:ea typeface="Calibri" panose="020F0502020204030204" pitchFamily="34" charset="0"/>
                <a:cs typeface="Times New Roman" panose="02020603050405020304" pitchFamily="18" charset="0"/>
              </a:rPr>
              <a:t> Amérique latine et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Fairtrade</a:t>
            </a:r>
            <a:r>
              <a:rPr lang="fr-BE" sz="1200" dirty="0">
                <a:effectLst/>
                <a:latin typeface="Calibri" panose="020F0502020204030204" pitchFamily="34" charset="0"/>
                <a:ea typeface="Calibri" panose="020F0502020204030204" pitchFamily="34" charset="0"/>
                <a:cs typeface="Times New Roman" panose="02020603050405020304" pitchFamily="18" charset="0"/>
              </a:rPr>
              <a:t> Asie) et 20 organisations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Fairtrade</a:t>
            </a:r>
            <a:r>
              <a:rPr lang="fr-BE" sz="1200" dirty="0">
                <a:effectLst/>
                <a:latin typeface="Calibri" panose="020F0502020204030204" pitchFamily="34" charset="0"/>
                <a:ea typeface="Calibri" panose="020F0502020204030204" pitchFamily="34" charset="0"/>
                <a:cs typeface="Times New Roman" panose="02020603050405020304" pitchFamily="18" charset="0"/>
              </a:rPr>
              <a:t> nationales (par exemple,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Fairtrade</a:t>
            </a:r>
            <a:r>
              <a:rPr lang="fr-BE" sz="1200" dirty="0">
                <a:effectLst/>
                <a:latin typeface="Calibri" panose="020F0502020204030204" pitchFamily="34" charset="0"/>
                <a:ea typeface="Calibri" panose="020F0502020204030204" pitchFamily="34" charset="0"/>
                <a:cs typeface="Times New Roman" panose="02020603050405020304" pitchFamily="18" charset="0"/>
              </a:rPr>
              <a:t> Belgique,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Transfair</a:t>
            </a:r>
            <a:r>
              <a:rPr lang="fr-BE" sz="1200" dirty="0">
                <a:effectLst/>
                <a:latin typeface="Calibri" panose="020F0502020204030204" pitchFamily="34" charset="0"/>
                <a:ea typeface="Calibri" panose="020F0502020204030204" pitchFamily="34" charset="0"/>
                <a:cs typeface="Times New Roman" panose="02020603050405020304" pitchFamily="18" charset="0"/>
              </a:rPr>
              <a:t>,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Fairtrade</a:t>
            </a:r>
            <a:r>
              <a:rPr lang="fr-BE" sz="1200" dirty="0">
                <a:effectLst/>
                <a:latin typeface="Calibri" panose="020F0502020204030204" pitchFamily="34" charset="0"/>
                <a:ea typeface="Calibri" panose="020F0502020204030204" pitchFamily="34" charset="0"/>
                <a:cs typeface="Times New Roman" panose="02020603050405020304" pitchFamily="18" charset="0"/>
              </a:rPr>
              <a:t>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Foundation</a:t>
            </a:r>
            <a:r>
              <a:rPr lang="fr-BE" sz="1200" dirty="0">
                <a:effectLst/>
                <a:latin typeface="Calibri" panose="020F0502020204030204" pitchFamily="34" charset="0"/>
                <a:ea typeface="Calibri" panose="020F0502020204030204" pitchFamily="34" charset="0"/>
                <a:cs typeface="Times New Roman" panose="02020603050405020304" pitchFamily="18" charset="0"/>
              </a:rPr>
              <a:t> et Max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Havelaar</a:t>
            </a:r>
            <a:r>
              <a:rPr lang="fr-BE" sz="1200" dirty="0">
                <a:effectLst/>
                <a:latin typeface="Calibri" panose="020F0502020204030204" pitchFamily="34" charset="0"/>
                <a:ea typeface="Calibri" panose="020F0502020204030204" pitchFamily="34" charset="0"/>
                <a:cs typeface="Times New Roman" panose="02020603050405020304" pitchFamily="18" charset="0"/>
              </a:rPr>
              <a:t> Pays-Bas). Le contrôle est effectué par un organisme indépendant, FLO-CERT.</a:t>
            </a: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Pour le textile, le label ne s’intéresse qu’aux fibres naturelles.</a:t>
            </a: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Depuis 2016, le label ne se limite plus à la phase agricole et examine également les étapes ultérieures de la chaîne, comme la transformation.</a:t>
            </a: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200"/>
              </a:spcAft>
            </a:pPr>
            <a:r>
              <a:rPr lang="fr-BE" sz="1200" b="1" dirty="0">
                <a:effectLst/>
                <a:latin typeface="Calibri" panose="020F0502020204030204" pitchFamily="34" charset="0"/>
                <a:ea typeface="Calibri" panose="020F0502020204030204" pitchFamily="34" charset="0"/>
                <a:cs typeface="Times New Roman" panose="02020603050405020304" pitchFamily="18" charset="0"/>
              </a:rPr>
              <a:t>Label </a:t>
            </a:r>
            <a:r>
              <a:rPr lang="fr-BE" sz="1200" b="1" dirty="0" err="1">
                <a:effectLst/>
                <a:latin typeface="Calibri" panose="020F0502020204030204" pitchFamily="34" charset="0"/>
                <a:ea typeface="Calibri" panose="020F0502020204030204" pitchFamily="34" charset="0"/>
                <a:cs typeface="Times New Roman" panose="02020603050405020304" pitchFamily="18" charset="0"/>
              </a:rPr>
              <a:t>Energy</a:t>
            </a:r>
            <a:r>
              <a:rPr lang="fr-BE" sz="1200" b="1" dirty="0">
                <a:effectLst/>
                <a:latin typeface="Calibri" panose="020F0502020204030204" pitchFamily="34" charset="0"/>
                <a:ea typeface="Calibri" panose="020F0502020204030204" pitchFamily="34" charset="0"/>
                <a:cs typeface="Times New Roman" panose="02020603050405020304" pitchFamily="18" charset="0"/>
              </a:rPr>
              <a:t> Star</a:t>
            </a:r>
            <a:endParaRPr lang="fr-BE"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BE" sz="1200" dirty="0" err="1">
                <a:effectLst/>
                <a:latin typeface="Calibri" panose="020F0502020204030204" pitchFamily="34" charset="0"/>
                <a:ea typeface="Calibri" panose="020F0502020204030204" pitchFamily="34" charset="0"/>
                <a:cs typeface="Times New Roman" panose="02020603050405020304" pitchFamily="18" charset="0"/>
              </a:rPr>
              <a:t>Energy</a:t>
            </a:r>
            <a:r>
              <a:rPr lang="fr-BE" sz="1200" dirty="0">
                <a:effectLst/>
                <a:latin typeface="Calibri" panose="020F0502020204030204" pitchFamily="34" charset="0"/>
                <a:ea typeface="Calibri" panose="020F0502020204030204" pitchFamily="34" charset="0"/>
                <a:cs typeface="Times New Roman" panose="02020603050405020304" pitchFamily="18" charset="0"/>
              </a:rPr>
              <a:t> Star est un label américain créé en 1992 pour les appareils électriques tels que les ordinateurs, appareils électroménagers, éclairage, chauffage, ...</a:t>
            </a: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Ce label garantit que l’appareil est économe en énergie.</a:t>
            </a: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Le label est géré par l’Agence américaine de protection de l’environnement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Environmental</a:t>
            </a:r>
            <a:r>
              <a:rPr lang="fr-BE" sz="1200" dirty="0">
                <a:effectLst/>
                <a:latin typeface="Calibri" panose="020F0502020204030204" pitchFamily="34" charset="0"/>
                <a:ea typeface="Calibri" panose="020F0502020204030204" pitchFamily="34" charset="0"/>
                <a:cs typeface="Times New Roman" panose="02020603050405020304" pitchFamily="18" charset="0"/>
              </a:rPr>
              <a:t> Protection Agency - EPA).</a:t>
            </a: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Le contrôle est effectué par des organismes indépendants désignés par l’EPA.</a:t>
            </a:r>
          </a:p>
          <a:p>
            <a:pPr>
              <a:lnSpc>
                <a:spcPct val="107000"/>
              </a:lnSpc>
              <a:spcAft>
                <a:spcPts val="800"/>
              </a:spcAft>
            </a:pPr>
            <a:r>
              <a:rPr lang="fr-BE" sz="1200" b="1" dirty="0">
                <a:effectLst/>
                <a:latin typeface="Calibri" panose="020F0502020204030204" pitchFamily="34" charset="0"/>
                <a:ea typeface="Calibri" panose="020F0502020204030204" pitchFamily="34" charset="0"/>
                <a:cs typeface="Times New Roman" panose="02020603050405020304" pitchFamily="18" charset="0"/>
              </a:rPr>
              <a:t> </a:t>
            </a:r>
            <a:endParaRPr lang="fr-BE"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200"/>
              </a:spcAft>
            </a:pPr>
            <a:r>
              <a:rPr lang="fr-BE" sz="1200" b="1" dirty="0">
                <a:effectLst/>
                <a:latin typeface="Calibri" panose="020F0502020204030204" pitchFamily="34" charset="0"/>
                <a:ea typeface="Calibri" panose="020F0502020204030204" pitchFamily="34" charset="0"/>
                <a:cs typeface="Times New Roman" panose="02020603050405020304" pitchFamily="18" charset="0"/>
              </a:rPr>
              <a:t>Label PEFC</a:t>
            </a:r>
            <a:endParaRPr lang="fr-BE"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PEFC est un label international créé en 1999 pour une gestion durable des forêts.</a:t>
            </a:r>
            <a:br>
              <a:rPr lang="fr-BE" sz="1200" dirty="0">
                <a:effectLst/>
                <a:latin typeface="Calibri" panose="020F0502020204030204" pitchFamily="34" charset="0"/>
                <a:ea typeface="Calibri" panose="020F0502020204030204" pitchFamily="34" charset="0"/>
                <a:cs typeface="Times New Roman" panose="02020603050405020304" pitchFamily="18" charset="0"/>
              </a:rPr>
            </a:br>
            <a:r>
              <a:rPr lang="fr-BE" sz="1200" dirty="0">
                <a:effectLst/>
                <a:latin typeface="Calibri" panose="020F0502020204030204" pitchFamily="34" charset="0"/>
                <a:ea typeface="Calibri" panose="020F0502020204030204" pitchFamily="34" charset="0"/>
                <a:cs typeface="Times New Roman" panose="02020603050405020304" pitchFamily="18" charset="0"/>
              </a:rPr>
              <a:t>Ce label s’applique au bois et au papier.</a:t>
            </a: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Il garantit que le papier provient d'une forêt gérée durablement. Les fibres utilisées pour la production du papier doivent être issues de forêts gérées durablement ou de fibres recyclées.</a:t>
            </a:r>
            <a:br>
              <a:rPr lang="fr-BE" sz="1200" dirty="0">
                <a:effectLst/>
                <a:latin typeface="Calibri" panose="020F0502020204030204" pitchFamily="34" charset="0"/>
                <a:ea typeface="Calibri" panose="020F0502020204030204" pitchFamily="34" charset="0"/>
                <a:cs typeface="Times New Roman" panose="02020603050405020304" pitchFamily="18" charset="0"/>
              </a:rPr>
            </a:br>
            <a:r>
              <a:rPr lang="fr-BE" sz="1200" dirty="0">
                <a:effectLst/>
                <a:latin typeface="Calibri" panose="020F0502020204030204" pitchFamily="34" charset="0"/>
                <a:ea typeface="Calibri" panose="020F0502020204030204" pitchFamily="34" charset="0"/>
                <a:cs typeface="Times New Roman" panose="02020603050405020304" pitchFamily="18" charset="0"/>
              </a:rPr>
              <a:t>Le label se décline en deux marques : « certifié PEFC » et « recyclé PEFC ». </a:t>
            </a: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Pour porter la marque « recyclé PEFC », le papier doit contenir au moins 70 % de fibres recyclées. Pour porter la marque « certifié PEFC », 70 % des fibres doivent provenir de la sylviculture durable ou être des fibres recyclées (avec un maximum de 85 % de fibres recyclées) </a:t>
            </a:r>
          </a:p>
          <a:p>
            <a:pPr>
              <a:lnSpc>
                <a:spcPct val="107000"/>
              </a:lnSpc>
              <a:spcAft>
                <a:spcPts val="800"/>
              </a:spcAft>
            </a:pPr>
            <a:r>
              <a:rPr lang="fr-BE" sz="1200" dirty="0">
                <a:effectLst/>
                <a:latin typeface="Calibri" panose="020F0502020204030204" pitchFamily="34" charset="0"/>
                <a:ea typeface="Calibri" panose="020F0502020204030204" pitchFamily="34" charset="0"/>
                <a:cs typeface="Times New Roman" panose="02020603050405020304" pitchFamily="18" charset="0"/>
              </a:rPr>
              <a:t>Le label est géré par PEFC (Programme for the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Endorsement</a:t>
            </a:r>
            <a:r>
              <a:rPr lang="fr-BE" sz="1200" dirty="0">
                <a:effectLst/>
                <a:latin typeface="Calibri" panose="020F0502020204030204" pitchFamily="34" charset="0"/>
                <a:ea typeface="Calibri" panose="020F0502020204030204" pitchFamily="34" charset="0"/>
                <a:cs typeface="Times New Roman" panose="02020603050405020304" pitchFamily="18" charset="0"/>
              </a:rPr>
              <a:t> of Forest Certification </a:t>
            </a:r>
            <a:r>
              <a:rPr lang="fr-BE" sz="1200" dirty="0" err="1">
                <a:effectLst/>
                <a:latin typeface="Calibri" panose="020F0502020204030204" pitchFamily="34" charset="0"/>
                <a:ea typeface="Calibri" panose="020F0502020204030204" pitchFamily="34" charset="0"/>
                <a:cs typeface="Times New Roman" panose="02020603050405020304" pitchFamily="18" charset="0"/>
              </a:rPr>
              <a:t>Schemes</a:t>
            </a:r>
            <a:r>
              <a:rPr lang="fr-BE" sz="1200" dirty="0">
                <a:effectLst/>
                <a:latin typeface="Calibri" panose="020F0502020204030204" pitchFamily="34" charset="0"/>
                <a:ea typeface="Calibri" panose="020F0502020204030204" pitchFamily="34" charset="0"/>
                <a:cs typeface="Times New Roman" panose="02020603050405020304" pitchFamily="18" charset="0"/>
              </a:rPr>
              <a:t>), organisation écologique internationale non gouvernementale qui entend promouvoir une exploitation forestière responsable et durable. Pour cela, l'organisation cherche un équilibre entre les fonctions écologiques, sociales et économiques de l'exploitation forestière. Tous les intervenants sont impliqués: les propriétaires forestiers, l’industrie, les organisations environnementales, le monde scientifique et les autres utilisateurs des forêts.</a:t>
            </a:r>
          </a:p>
          <a:p>
            <a:pPr>
              <a:lnSpc>
                <a:spcPct val="107000"/>
              </a:lnSpc>
              <a:spcAft>
                <a:spcPts val="800"/>
              </a:spcAft>
            </a:pPr>
            <a:r>
              <a:rPr lang="fr-BE" sz="1200">
                <a:effectLst/>
                <a:latin typeface="Calibri" panose="020F0502020204030204" pitchFamily="34" charset="0"/>
                <a:ea typeface="Calibri" panose="020F0502020204030204" pitchFamily="34" charset="0"/>
                <a:cs typeface="Times New Roman" panose="02020603050405020304" pitchFamily="18" charset="0"/>
              </a:rPr>
              <a:t>Le contrôle s'effectue par des organismes indépendants.</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69212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b="0" i="0" kern="1200" dirty="0">
                <a:solidFill>
                  <a:schemeClr val="tx1"/>
                </a:solidFill>
                <a:effectLst/>
                <a:latin typeface="+mn-lt"/>
                <a:ea typeface="+mn-ea"/>
                <a:cs typeface="+mn-cs"/>
              </a:rPr>
              <a:t>Plusieurs éléments sautent directement aux yeux lorsque l’on compare 2020</a:t>
            </a:r>
            <a:r>
              <a:rPr lang="fr-BE" sz="1200" b="0" i="0" kern="1200" baseline="0" dirty="0">
                <a:solidFill>
                  <a:schemeClr val="tx1"/>
                </a:solidFill>
                <a:effectLst/>
                <a:latin typeface="+mn-lt"/>
                <a:ea typeface="+mn-ea"/>
                <a:cs typeface="+mn-cs"/>
              </a:rPr>
              <a:t> et 2021</a:t>
            </a:r>
            <a:r>
              <a:rPr lang="fr-BE" sz="1200" b="0" i="0" kern="1200" dirty="0">
                <a:solidFill>
                  <a:schemeClr val="tx1"/>
                </a:solidFill>
                <a:effectLst/>
                <a:latin typeface="+mn-lt"/>
                <a:ea typeface="+mn-ea"/>
                <a:cs typeface="+mn-cs"/>
              </a:rPr>
              <a:t> :</a:t>
            </a:r>
          </a:p>
          <a:p>
            <a:r>
              <a:rPr lang="fr-BE" sz="1200" b="0" i="0" kern="1200" dirty="0">
                <a:solidFill>
                  <a:schemeClr val="tx1"/>
                </a:solidFill>
                <a:effectLst/>
                <a:latin typeface="+mn-lt"/>
                <a:ea typeface="+mn-ea"/>
                <a:cs typeface="+mn-cs"/>
              </a:rPr>
              <a:t>La part du nucléaire a visiblement augmenté</a:t>
            </a:r>
          </a:p>
          <a:p>
            <a:r>
              <a:rPr lang="fr-BE" sz="1200" b="0" i="0" kern="1200" dirty="0">
                <a:solidFill>
                  <a:schemeClr val="tx1"/>
                </a:solidFill>
                <a:effectLst/>
                <a:latin typeface="+mn-lt"/>
                <a:ea typeface="+mn-ea"/>
                <a:cs typeface="+mn-cs"/>
              </a:rPr>
              <a:t>Les énergies renouvelables, si on les compare individuellement, sont en progression, à l’exception des éoliennes on-shore</a:t>
            </a:r>
          </a:p>
          <a:p>
            <a:r>
              <a:rPr lang="fr-BE" sz="1200" b="0" i="0" kern="1200" dirty="0">
                <a:solidFill>
                  <a:schemeClr val="tx1"/>
                </a:solidFill>
                <a:effectLst/>
                <a:latin typeface="+mn-lt"/>
                <a:ea typeface="+mn-ea"/>
                <a:cs typeface="+mn-cs"/>
              </a:rPr>
              <a:t>En comparaison à 2020, la présence du nucléaire dans le mix énergétique belge a augmenté de 47 % par rapport à l’année 2020. La conséquence principale de cette augmentation est la diminution de la production d’énergie issue des centrale de gaz et l’augmentation des exportations.</a:t>
            </a:r>
            <a:endParaRPr lang="fr-BE" dirty="0"/>
          </a:p>
        </p:txBody>
      </p:sp>
      <p:sp>
        <p:nvSpPr>
          <p:cNvPr id="4" name="Espace réservé du numéro de diapositive 3"/>
          <p:cNvSpPr>
            <a:spLocks noGrp="1"/>
          </p:cNvSpPr>
          <p:nvPr>
            <p:ph type="sldNum" sz="quarter" idx="10"/>
          </p:nvPr>
        </p:nvSpPr>
        <p:spPr/>
        <p:txBody>
          <a:bodyPr/>
          <a:lstStyle/>
          <a:p>
            <a:fld id="{79878CDF-F08C-4A7F-B74E-5AE998E29481}" type="slidenum">
              <a:rPr lang="fr-BE" smtClean="0"/>
              <a:t>117</a:t>
            </a:fld>
            <a:endParaRPr lang="fr-BE"/>
          </a:p>
        </p:txBody>
      </p:sp>
    </p:spTree>
    <p:extLst>
      <p:ext uri="{BB962C8B-B14F-4D97-AF65-F5344CB8AC3E}">
        <p14:creationId xmlns:p14="http://schemas.microsoft.com/office/powerpoint/2010/main" val="34502975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b="0" i="0" kern="1200" dirty="0">
                <a:solidFill>
                  <a:schemeClr val="tx1"/>
                </a:solidFill>
                <a:effectLst/>
                <a:latin typeface="+mn-lt"/>
                <a:ea typeface="+mn-ea"/>
                <a:cs typeface="+mn-cs"/>
              </a:rPr>
              <a:t>L'</a:t>
            </a:r>
            <a:r>
              <a:rPr lang="fr-BE" sz="1200" b="0" i="0" u="none" strike="noStrike" kern="1200" dirty="0">
                <a:solidFill>
                  <a:schemeClr val="tx1"/>
                </a:solidFill>
                <a:effectLst/>
                <a:latin typeface="+mn-lt"/>
                <a:ea typeface="+mn-ea"/>
                <a:cs typeface="+mn-cs"/>
                <a:hlinkClick r:id="rId3" tooltip="Électricité"/>
              </a:rPr>
              <a:t>électricité</a:t>
            </a:r>
            <a:r>
              <a:rPr lang="fr-BE" sz="1200" b="0" i="0" kern="1200" dirty="0">
                <a:solidFill>
                  <a:schemeClr val="tx1"/>
                </a:solidFill>
                <a:effectLst/>
                <a:latin typeface="+mn-lt"/>
                <a:ea typeface="+mn-ea"/>
                <a:cs typeface="+mn-cs"/>
              </a:rPr>
              <a:t> représentait seulement 17,2 % de la consommation finale d'énergie en 2018. Niveau d’indépendance énergétique : 10% (90% de l’énergie nécessaire est importée).</a:t>
            </a:r>
          </a:p>
          <a:p>
            <a:r>
              <a:rPr lang="fr-BE" sz="1200" b="0" i="0" kern="1200" dirty="0">
                <a:solidFill>
                  <a:schemeClr val="tx1"/>
                </a:solidFill>
                <a:effectLst/>
                <a:latin typeface="+mn-lt"/>
                <a:ea typeface="+mn-ea"/>
                <a:cs typeface="+mn-cs"/>
              </a:rPr>
              <a:t>La consommation d'énergie primaire de la Belgique atteignait 4,66 tep/habitant en 2018, niveau 2,5 fois supérieur à la moyenne mondiale, dépassant de 27 % celui de la </a:t>
            </a:r>
            <a:r>
              <a:rPr lang="fr-BE" sz="1200" b="0" i="0" u="none" strike="noStrike" kern="1200" dirty="0">
                <a:solidFill>
                  <a:schemeClr val="tx1"/>
                </a:solidFill>
                <a:effectLst/>
                <a:latin typeface="+mn-lt"/>
                <a:ea typeface="+mn-ea"/>
                <a:cs typeface="+mn-cs"/>
                <a:hlinkClick r:id="rId4" tooltip="Énergie en France"/>
              </a:rPr>
              <a:t>France</a:t>
            </a:r>
            <a:r>
              <a:rPr lang="fr-BE" sz="1200" b="0" i="0" kern="1200" dirty="0">
                <a:solidFill>
                  <a:schemeClr val="tx1"/>
                </a:solidFill>
                <a:effectLst/>
                <a:latin typeface="+mn-lt"/>
                <a:ea typeface="+mn-ea"/>
                <a:cs typeface="+mn-cs"/>
              </a:rPr>
              <a:t>, mais inférieur de 32 % à celui des </a:t>
            </a:r>
            <a:r>
              <a:rPr lang="fr-BE" sz="1200" b="0" i="0" u="none" strike="noStrike" kern="1200" dirty="0">
                <a:solidFill>
                  <a:schemeClr val="tx1"/>
                </a:solidFill>
                <a:effectLst/>
                <a:latin typeface="+mn-lt"/>
                <a:ea typeface="+mn-ea"/>
                <a:cs typeface="+mn-cs"/>
                <a:hlinkClick r:id="rId5" tooltip="Énergie aux États-Unis"/>
              </a:rPr>
              <a:t>États-Unis</a:t>
            </a:r>
            <a:r>
              <a:rPr lang="fr-BE" sz="1200" b="0" i="0" kern="1200" dirty="0">
                <a:solidFill>
                  <a:schemeClr val="tx1"/>
                </a:solidFill>
                <a:effectLst/>
                <a:latin typeface="+mn-lt"/>
                <a:ea typeface="+mn-ea"/>
                <a:cs typeface="+mn-cs"/>
              </a:rPr>
              <a:t>. La consommation </a:t>
            </a:r>
            <a:r>
              <a:rPr lang="fr-BE" sz="1200" b="0" i="0" u="none" strike="noStrike" kern="1200" dirty="0">
                <a:solidFill>
                  <a:schemeClr val="tx1"/>
                </a:solidFill>
                <a:effectLst/>
                <a:latin typeface="+mn-lt"/>
                <a:ea typeface="+mn-ea"/>
                <a:cs typeface="+mn-cs"/>
                <a:hlinkClick r:id="rId6" tooltip="Énergie finale"/>
              </a:rPr>
              <a:t>finale d'énergie</a:t>
            </a:r>
            <a:r>
              <a:rPr lang="fr-BE" sz="1200" b="0" i="0" kern="1200" dirty="0">
                <a:solidFill>
                  <a:schemeClr val="tx1"/>
                </a:solidFill>
                <a:effectLst/>
                <a:latin typeface="+mn-lt"/>
                <a:ea typeface="+mn-ea"/>
                <a:cs typeface="+mn-cs"/>
              </a:rPr>
              <a:t> se répartissait en 2018 surtout entre l'industrie (26,9 % plus 18,9 % d'usages non énergétiques, dans la chimie pour l'essentiel), les transports intérieurs (21,6 %), le secteur résidentiel (19,5 %) et le tertiaire (11,1 %).</a:t>
            </a:r>
          </a:p>
          <a:p>
            <a:r>
              <a:rPr lang="fr-BE" sz="1200" b="0" i="0" kern="1200" dirty="0">
                <a:solidFill>
                  <a:schemeClr val="tx1"/>
                </a:solidFill>
                <a:effectLst/>
                <a:latin typeface="+mn-lt"/>
                <a:ea typeface="+mn-ea"/>
                <a:cs typeface="+mn-cs"/>
              </a:rPr>
              <a:t>Les émissions de CO</a:t>
            </a:r>
            <a:r>
              <a:rPr lang="fr-BE" sz="1200" b="0" i="0" kern="1200" baseline="-25000" dirty="0">
                <a:solidFill>
                  <a:schemeClr val="tx1"/>
                </a:solidFill>
                <a:effectLst/>
                <a:latin typeface="+mn-lt"/>
                <a:ea typeface="+mn-ea"/>
                <a:cs typeface="+mn-cs"/>
              </a:rPr>
              <a:t>2</a:t>
            </a:r>
            <a:r>
              <a:rPr lang="fr-BE" sz="1200" b="0" i="0" kern="1200" dirty="0">
                <a:solidFill>
                  <a:schemeClr val="tx1"/>
                </a:solidFill>
                <a:effectLst/>
                <a:latin typeface="+mn-lt"/>
                <a:ea typeface="+mn-ea"/>
                <a:cs typeface="+mn-cs"/>
              </a:rPr>
              <a:t> liées à l'énergie de la Belgique s'élevaient en 2018 à 7,98 t CO</a:t>
            </a:r>
            <a:r>
              <a:rPr lang="fr-BE" sz="1200" b="0" i="0" kern="1200" baseline="-25000" dirty="0">
                <a:solidFill>
                  <a:schemeClr val="tx1"/>
                </a:solidFill>
                <a:effectLst/>
                <a:latin typeface="+mn-lt"/>
                <a:ea typeface="+mn-ea"/>
                <a:cs typeface="+mn-cs"/>
              </a:rPr>
              <a:t>2</a:t>
            </a:r>
            <a:r>
              <a:rPr lang="fr-BE" sz="1200" b="0" i="0" kern="1200" dirty="0">
                <a:solidFill>
                  <a:schemeClr val="tx1"/>
                </a:solidFill>
                <a:effectLst/>
                <a:latin typeface="+mn-lt"/>
                <a:ea typeface="+mn-ea"/>
                <a:cs typeface="+mn-cs"/>
              </a:rPr>
              <a:t> par habitant, niveau supérieur de 81 % à la moyenne mondiale et de 77 % à celui de la France mais inférieur de 5 % à celui de l'</a:t>
            </a:r>
            <a:r>
              <a:rPr lang="fr-BE" sz="1200" b="0" i="0" u="none" strike="noStrike" kern="1200" dirty="0">
                <a:solidFill>
                  <a:schemeClr val="tx1"/>
                </a:solidFill>
                <a:effectLst/>
                <a:latin typeface="+mn-lt"/>
                <a:ea typeface="+mn-ea"/>
                <a:cs typeface="+mn-cs"/>
                <a:hlinkClick r:id="rId7" tooltip="Énergie en Allemagne"/>
              </a:rPr>
              <a:t>Allemagne</a:t>
            </a:r>
            <a:r>
              <a:rPr lang="fr-BE" sz="1200" b="0" i="0" kern="1200" dirty="0">
                <a:solidFill>
                  <a:schemeClr val="tx1"/>
                </a:solidFill>
                <a:effectLst/>
                <a:latin typeface="+mn-lt"/>
                <a:ea typeface="+mn-ea"/>
                <a:cs typeface="+mn-cs"/>
              </a:rPr>
              <a:t>.</a:t>
            </a:r>
          </a:p>
          <a:p>
            <a:endParaRPr lang="fr-BE" dirty="0"/>
          </a:p>
        </p:txBody>
      </p:sp>
      <p:sp>
        <p:nvSpPr>
          <p:cNvPr id="4" name="Espace réservé du numéro de diapositive 3"/>
          <p:cNvSpPr>
            <a:spLocks noGrp="1"/>
          </p:cNvSpPr>
          <p:nvPr>
            <p:ph type="sldNum" sz="quarter" idx="10"/>
          </p:nvPr>
        </p:nvSpPr>
        <p:spPr/>
        <p:txBody>
          <a:bodyPr/>
          <a:lstStyle/>
          <a:p>
            <a:fld id="{79878CDF-F08C-4A7F-B74E-5AE998E29481}" type="slidenum">
              <a:rPr lang="fr-BE" smtClean="0"/>
              <a:t>118</a:t>
            </a:fld>
            <a:endParaRPr lang="fr-BE"/>
          </a:p>
        </p:txBody>
      </p:sp>
    </p:spTree>
    <p:extLst>
      <p:ext uri="{BB962C8B-B14F-4D97-AF65-F5344CB8AC3E}">
        <p14:creationId xmlns:p14="http://schemas.microsoft.com/office/powerpoint/2010/main" val="90800777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b="0" i="0" kern="1200" dirty="0">
                <a:solidFill>
                  <a:schemeClr val="tx1"/>
                </a:solidFill>
                <a:effectLst/>
                <a:latin typeface="+mn-lt"/>
                <a:ea typeface="+mn-ea"/>
                <a:cs typeface="+mn-cs"/>
              </a:rPr>
              <a:t>L'</a:t>
            </a:r>
            <a:r>
              <a:rPr lang="fr-BE" sz="1200" b="0" i="0" u="none" strike="noStrike" kern="1200" dirty="0">
                <a:solidFill>
                  <a:schemeClr val="tx1"/>
                </a:solidFill>
                <a:effectLst/>
                <a:latin typeface="+mn-lt"/>
                <a:ea typeface="+mn-ea"/>
                <a:cs typeface="+mn-cs"/>
                <a:hlinkClick r:id="rId3" tooltip="Électricité"/>
              </a:rPr>
              <a:t>électricité</a:t>
            </a:r>
            <a:r>
              <a:rPr lang="fr-BE" sz="1200" b="0" i="0" kern="1200" dirty="0">
                <a:solidFill>
                  <a:schemeClr val="tx1"/>
                </a:solidFill>
                <a:effectLst/>
                <a:latin typeface="+mn-lt"/>
                <a:ea typeface="+mn-ea"/>
                <a:cs typeface="+mn-cs"/>
              </a:rPr>
              <a:t> représentait seulement 17,2 % de la consommation finale d'énergie en 2018. Niveau d’indépendance énergétique : 10% (90% de l’énergie nécessaire est importée).</a:t>
            </a:r>
          </a:p>
          <a:p>
            <a:r>
              <a:rPr lang="fr-BE" sz="1200" b="0" i="0" kern="1200" dirty="0">
                <a:solidFill>
                  <a:schemeClr val="tx1"/>
                </a:solidFill>
                <a:effectLst/>
                <a:latin typeface="+mn-lt"/>
                <a:ea typeface="+mn-ea"/>
                <a:cs typeface="+mn-cs"/>
              </a:rPr>
              <a:t>La consommation d'énergie primaire de la Belgique atteignait 4,66 tep/habitant en 2018, niveau 2,5 fois supérieur à la moyenne mondiale, dépassant de 27 % celui de la </a:t>
            </a:r>
            <a:r>
              <a:rPr lang="fr-BE" sz="1200" b="0" i="0" u="none" strike="noStrike" kern="1200" dirty="0">
                <a:solidFill>
                  <a:schemeClr val="tx1"/>
                </a:solidFill>
                <a:effectLst/>
                <a:latin typeface="+mn-lt"/>
                <a:ea typeface="+mn-ea"/>
                <a:cs typeface="+mn-cs"/>
                <a:hlinkClick r:id="rId4" tooltip="Énergie en France"/>
              </a:rPr>
              <a:t>France</a:t>
            </a:r>
            <a:r>
              <a:rPr lang="fr-BE" sz="1200" b="0" i="0" kern="1200" dirty="0">
                <a:solidFill>
                  <a:schemeClr val="tx1"/>
                </a:solidFill>
                <a:effectLst/>
                <a:latin typeface="+mn-lt"/>
                <a:ea typeface="+mn-ea"/>
                <a:cs typeface="+mn-cs"/>
              </a:rPr>
              <a:t>, mais inférieur de 32 % à celui des </a:t>
            </a:r>
            <a:r>
              <a:rPr lang="fr-BE" sz="1200" b="0" i="0" u="none" strike="noStrike" kern="1200" dirty="0">
                <a:solidFill>
                  <a:schemeClr val="tx1"/>
                </a:solidFill>
                <a:effectLst/>
                <a:latin typeface="+mn-lt"/>
                <a:ea typeface="+mn-ea"/>
                <a:cs typeface="+mn-cs"/>
                <a:hlinkClick r:id="rId5" tooltip="Énergie aux États-Unis"/>
              </a:rPr>
              <a:t>États-Unis</a:t>
            </a:r>
            <a:r>
              <a:rPr lang="fr-BE" sz="1200" b="0" i="0" kern="1200" dirty="0">
                <a:solidFill>
                  <a:schemeClr val="tx1"/>
                </a:solidFill>
                <a:effectLst/>
                <a:latin typeface="+mn-lt"/>
                <a:ea typeface="+mn-ea"/>
                <a:cs typeface="+mn-cs"/>
              </a:rPr>
              <a:t>. La consommation </a:t>
            </a:r>
            <a:r>
              <a:rPr lang="fr-BE" sz="1200" b="0" i="0" u="none" strike="noStrike" kern="1200" dirty="0">
                <a:solidFill>
                  <a:schemeClr val="tx1"/>
                </a:solidFill>
                <a:effectLst/>
                <a:latin typeface="+mn-lt"/>
                <a:ea typeface="+mn-ea"/>
                <a:cs typeface="+mn-cs"/>
                <a:hlinkClick r:id="rId6" tooltip="Énergie finale"/>
              </a:rPr>
              <a:t>finale d'énergie</a:t>
            </a:r>
            <a:r>
              <a:rPr lang="fr-BE" sz="1200" b="0" i="0" kern="1200" dirty="0">
                <a:solidFill>
                  <a:schemeClr val="tx1"/>
                </a:solidFill>
                <a:effectLst/>
                <a:latin typeface="+mn-lt"/>
                <a:ea typeface="+mn-ea"/>
                <a:cs typeface="+mn-cs"/>
              </a:rPr>
              <a:t> se répartissait en 2018 surtout entre l'industrie (26,9 % plus 18,9 % d'usages non énergétiques, dans la chimie pour l'essentiel), les transports intérieurs (21,6 %), le secteur résidentiel (19,5 %) et le tertiaire (11,1 %).</a:t>
            </a:r>
          </a:p>
          <a:p>
            <a:r>
              <a:rPr lang="fr-BE" sz="1200" b="0" i="0" kern="1200" dirty="0">
                <a:solidFill>
                  <a:schemeClr val="tx1"/>
                </a:solidFill>
                <a:effectLst/>
                <a:latin typeface="+mn-lt"/>
                <a:ea typeface="+mn-ea"/>
                <a:cs typeface="+mn-cs"/>
              </a:rPr>
              <a:t>Les émissions de CO</a:t>
            </a:r>
            <a:r>
              <a:rPr lang="fr-BE" sz="1200" b="0" i="0" kern="1200" baseline="-25000" dirty="0">
                <a:solidFill>
                  <a:schemeClr val="tx1"/>
                </a:solidFill>
                <a:effectLst/>
                <a:latin typeface="+mn-lt"/>
                <a:ea typeface="+mn-ea"/>
                <a:cs typeface="+mn-cs"/>
              </a:rPr>
              <a:t>2</a:t>
            </a:r>
            <a:r>
              <a:rPr lang="fr-BE" sz="1200" b="0" i="0" kern="1200" dirty="0">
                <a:solidFill>
                  <a:schemeClr val="tx1"/>
                </a:solidFill>
                <a:effectLst/>
                <a:latin typeface="+mn-lt"/>
                <a:ea typeface="+mn-ea"/>
                <a:cs typeface="+mn-cs"/>
              </a:rPr>
              <a:t> liées à l'énergie de la Belgique s'élevaient en 2018 à 7,98 t CO</a:t>
            </a:r>
            <a:r>
              <a:rPr lang="fr-BE" sz="1200" b="0" i="0" kern="1200" baseline="-25000" dirty="0">
                <a:solidFill>
                  <a:schemeClr val="tx1"/>
                </a:solidFill>
                <a:effectLst/>
                <a:latin typeface="+mn-lt"/>
                <a:ea typeface="+mn-ea"/>
                <a:cs typeface="+mn-cs"/>
              </a:rPr>
              <a:t>2</a:t>
            </a:r>
            <a:r>
              <a:rPr lang="fr-BE" sz="1200" b="0" i="0" kern="1200" dirty="0">
                <a:solidFill>
                  <a:schemeClr val="tx1"/>
                </a:solidFill>
                <a:effectLst/>
                <a:latin typeface="+mn-lt"/>
                <a:ea typeface="+mn-ea"/>
                <a:cs typeface="+mn-cs"/>
              </a:rPr>
              <a:t> par habitant, niveau supérieur de 81 % à la moyenne mondiale et de 77 % à celui de la France mais inférieur de 5 % à celui de l'</a:t>
            </a:r>
            <a:r>
              <a:rPr lang="fr-BE" sz="1200" b="0" i="0" u="none" strike="noStrike" kern="1200" dirty="0">
                <a:solidFill>
                  <a:schemeClr val="tx1"/>
                </a:solidFill>
                <a:effectLst/>
                <a:latin typeface="+mn-lt"/>
                <a:ea typeface="+mn-ea"/>
                <a:cs typeface="+mn-cs"/>
                <a:hlinkClick r:id="rId7" tooltip="Énergie en Allemagne"/>
              </a:rPr>
              <a:t>Allemagne</a:t>
            </a:r>
            <a:r>
              <a:rPr lang="fr-BE" sz="1200" b="0" i="0" kern="1200" dirty="0">
                <a:solidFill>
                  <a:schemeClr val="tx1"/>
                </a:solidFill>
                <a:effectLst/>
                <a:latin typeface="+mn-lt"/>
                <a:ea typeface="+mn-ea"/>
                <a:cs typeface="+mn-cs"/>
              </a:rPr>
              <a:t>.</a:t>
            </a:r>
          </a:p>
          <a:p>
            <a:endParaRPr lang="fr-BE" dirty="0"/>
          </a:p>
        </p:txBody>
      </p:sp>
      <p:sp>
        <p:nvSpPr>
          <p:cNvPr id="4" name="Espace réservé du numéro de diapositive 3"/>
          <p:cNvSpPr>
            <a:spLocks noGrp="1"/>
          </p:cNvSpPr>
          <p:nvPr>
            <p:ph type="sldNum" sz="quarter" idx="10"/>
          </p:nvPr>
        </p:nvSpPr>
        <p:spPr/>
        <p:txBody>
          <a:bodyPr/>
          <a:lstStyle/>
          <a:p>
            <a:fld id="{79878CDF-F08C-4A7F-B74E-5AE998E29481}" type="slidenum">
              <a:rPr lang="fr-BE" smtClean="0"/>
              <a:t>119</a:t>
            </a:fld>
            <a:endParaRPr lang="fr-BE"/>
          </a:p>
        </p:txBody>
      </p:sp>
    </p:spTree>
    <p:extLst>
      <p:ext uri="{BB962C8B-B14F-4D97-AF65-F5344CB8AC3E}">
        <p14:creationId xmlns:p14="http://schemas.microsoft.com/office/powerpoint/2010/main" val="107748155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u="sng" kern="1200" dirty="0">
                <a:solidFill>
                  <a:schemeClr val="tx1"/>
                </a:solidFill>
                <a:effectLst/>
                <a:latin typeface="+mn-lt"/>
                <a:ea typeface="+mn-ea"/>
                <a:cs typeface="+mn-cs"/>
                <a:hlinkClick r:id="rId3"/>
              </a:rPr>
              <a:t>http://www.carbone4.com/publication-faire-sa-part/</a:t>
            </a:r>
            <a:endParaRPr lang="fr-BE" sz="1200" kern="1200" dirty="0">
              <a:solidFill>
                <a:schemeClr val="tx1"/>
              </a:solidFill>
              <a:effectLst/>
              <a:latin typeface="+mn-lt"/>
              <a:ea typeface="+mn-ea"/>
              <a:cs typeface="+mn-cs"/>
            </a:endParaRPr>
          </a:p>
          <a:p>
            <a:endParaRPr lang="fr-FR" dirty="0"/>
          </a:p>
          <a:p>
            <a:r>
              <a:rPr lang="fr-BE" sz="1200" b="0" i="0" kern="1200" dirty="0">
                <a:solidFill>
                  <a:schemeClr val="tx1"/>
                </a:solidFill>
                <a:effectLst/>
                <a:latin typeface="+mn-lt"/>
                <a:ea typeface="+mn-ea"/>
                <a:cs typeface="+mn-cs"/>
              </a:rPr>
              <a:t>Au consommateur, disent les uns, qui devrait adopter plus souvent un comportement </a:t>
            </a:r>
            <a:r>
              <a:rPr lang="fr-BE" sz="1200" b="0" i="0" kern="1200" dirty="0" err="1">
                <a:solidFill>
                  <a:schemeClr val="tx1"/>
                </a:solidFill>
                <a:effectLst/>
                <a:latin typeface="+mn-lt"/>
                <a:ea typeface="+mn-ea"/>
                <a:cs typeface="+mn-cs"/>
              </a:rPr>
              <a:t>éco-responsable</a:t>
            </a:r>
            <a:r>
              <a:rPr lang="fr-BE" sz="1200" b="0" i="0" kern="1200" dirty="0">
                <a:solidFill>
                  <a:schemeClr val="tx1"/>
                </a:solidFill>
                <a:effectLst/>
                <a:latin typeface="+mn-lt"/>
                <a:ea typeface="+mn-ea"/>
                <a:cs typeface="+mn-cs"/>
              </a:rPr>
              <a:t>, dont l’incarnation la plus courante est constituée de « petits gestes », tel que le tri des déchets. Aux pouvoirs publics et aux entreprises, disent d’autres, car ces acteurs peinent à mettre en avant de grands résultats concrets. </a:t>
            </a:r>
          </a:p>
          <a:p>
            <a:r>
              <a:rPr lang="fr-BE" sz="1200" b="0" i="0" kern="1200" dirty="0">
                <a:solidFill>
                  <a:schemeClr val="tx1"/>
                </a:solidFill>
                <a:effectLst/>
                <a:latin typeface="+mn-lt"/>
                <a:ea typeface="+mn-ea"/>
                <a:cs typeface="+mn-cs"/>
              </a:rPr>
              <a:t>En réalité, le combat ne pourra être gagné que s’il est mené sur tous les fronts. Et pour savoir qui peut agir où, et comment gérer les priorités, il est indispensable d’avoir en tête les bons ordres de grandeur. </a:t>
            </a:r>
          </a:p>
          <a:p>
            <a:r>
              <a:rPr lang="fr-BE" sz="1200" b="0" i="0" kern="1200" dirty="0">
                <a:solidFill>
                  <a:schemeClr val="tx1"/>
                </a:solidFill>
                <a:effectLst/>
                <a:latin typeface="+mn-lt"/>
                <a:ea typeface="+mn-ea"/>
                <a:cs typeface="+mn-cs"/>
              </a:rPr>
              <a:t>- Quel impact est-on en droit d’attendre des « petits gestes du quotidien » ? </a:t>
            </a:r>
          </a:p>
          <a:p>
            <a:r>
              <a:rPr lang="fr-BE" sz="1200" b="0" i="0" kern="1200" dirty="0">
                <a:solidFill>
                  <a:schemeClr val="tx1"/>
                </a:solidFill>
                <a:effectLst/>
                <a:latin typeface="+mn-lt"/>
                <a:ea typeface="+mn-ea"/>
                <a:cs typeface="+mn-cs"/>
              </a:rPr>
              <a:t>- Quel est l’effet d’un changement radical de comportement individuel sur l’empreinte carbone moyenne d’un Français ? </a:t>
            </a:r>
          </a:p>
          <a:p>
            <a:r>
              <a:rPr lang="fr-BE" sz="1200" b="0" i="0" kern="1200" dirty="0">
                <a:solidFill>
                  <a:schemeClr val="tx1"/>
                </a:solidFill>
                <a:effectLst/>
                <a:latin typeface="+mn-lt"/>
                <a:ea typeface="+mn-ea"/>
                <a:cs typeface="+mn-cs"/>
              </a:rPr>
              <a:t>- Quel rôle les entreprises et l’État doivent-ils jouer dans la transition ? </a:t>
            </a:r>
          </a:p>
          <a:p>
            <a:r>
              <a:rPr lang="fr-BE" sz="1200" b="0" i="0" kern="1200" dirty="0">
                <a:solidFill>
                  <a:schemeClr val="tx1"/>
                </a:solidFill>
                <a:effectLst/>
                <a:latin typeface="+mn-lt"/>
                <a:ea typeface="+mn-ea"/>
                <a:cs typeface="+mn-cs"/>
              </a:rPr>
              <a:t>Une publication de </a:t>
            </a:r>
            <a:r>
              <a:rPr lang="fr-BE" sz="1200" b="0" i="0" u="none" strike="noStrike" kern="1200" dirty="0">
                <a:solidFill>
                  <a:schemeClr val="tx1"/>
                </a:solidFill>
                <a:effectLst/>
                <a:latin typeface="+mn-lt"/>
                <a:ea typeface="+mn-ea"/>
                <a:cs typeface="+mn-cs"/>
                <a:hlinkClick r:id="rId4"/>
              </a:rPr>
              <a:t>César Dugast</a:t>
            </a:r>
            <a:r>
              <a:rPr lang="fr-BE" sz="1200" b="0" i="0" kern="1200" dirty="0">
                <a:solidFill>
                  <a:schemeClr val="tx1"/>
                </a:solidFill>
                <a:effectLst/>
                <a:latin typeface="+mn-lt"/>
                <a:ea typeface="+mn-ea"/>
                <a:cs typeface="+mn-cs"/>
              </a:rPr>
              <a:t> et </a:t>
            </a:r>
            <a:r>
              <a:rPr lang="fr-BE" sz="1200" b="0" i="0" u="none" strike="noStrike" kern="1200" dirty="0">
                <a:solidFill>
                  <a:schemeClr val="tx1"/>
                </a:solidFill>
                <a:effectLst/>
                <a:latin typeface="+mn-lt"/>
                <a:ea typeface="+mn-ea"/>
                <a:cs typeface="+mn-cs"/>
                <a:hlinkClick r:id="rId5"/>
              </a:rPr>
              <a:t>Alexia Soyeux</a:t>
            </a:r>
            <a:endParaRPr lang="fr-BE" sz="1200" b="0" i="0" kern="1200" dirty="0">
              <a:solidFill>
                <a:schemeClr val="tx1"/>
              </a:solidFill>
              <a:effectLst/>
              <a:latin typeface="+mn-lt"/>
              <a:ea typeface="+mn-ea"/>
              <a:cs typeface="+mn-cs"/>
            </a:endParaRPr>
          </a:p>
          <a:p>
            <a:endParaRPr lang="fr-FR" dirty="0"/>
          </a:p>
          <a:p>
            <a:r>
              <a:rPr lang="fr-BE" dirty="0"/>
              <a:t>L’empreinte carbone moyenne des Français, qui s’élevait à 10,8 tonnes de CO2 en 2017, doit baisser d’environ 80% d’ici 2050 pour parvenir aux 2 tonnes de CO2 par an compatibles avec l’Accord de Paris. À quelle hauteur l’action individuelle </a:t>
            </a:r>
            <a:r>
              <a:rPr lang="fr-BE" dirty="0" err="1"/>
              <a:t>peutelle</a:t>
            </a:r>
            <a:r>
              <a:rPr lang="fr-BE" dirty="0"/>
              <a:t>, ou </a:t>
            </a:r>
            <a:r>
              <a:rPr lang="fr-BE" dirty="0" err="1"/>
              <a:t>doit-elle</a:t>
            </a:r>
            <a:r>
              <a:rPr lang="fr-BE" dirty="0"/>
              <a:t>, contribuer à cet objectif ?</a:t>
            </a:r>
          </a:p>
          <a:p>
            <a:r>
              <a:rPr lang="fr-BE" dirty="0"/>
              <a:t>Nous avons établi une liste d’une douzaine d’actions relevant de la seule volonté d’un individu, en agrégeant « petits gestes du quotidien » (acheter une gourde, équiper son logement de lampes LED…) et changements de comportement plus ambitieux (manger végétarien, ne plus prendre l’avion, faire systématiquement du covoiturage…). Ces actions sont toutes réalisables sans aucun investissement. Nous avons ensuite regardé ce qu’il était possible d’espérer en termes de baisse de l’empreinte carbone si un Français activait conjointement et systématiquement l’ensemble de ces actions, tous les jours de l’année. Il en ressort que la baisse serait de l’ordre de -25%.</a:t>
            </a:r>
          </a:p>
          <a:p>
            <a:r>
              <a:rPr lang="fr-BE" dirty="0"/>
              <a:t>D’abord, l’impact de l’action individuelle n’est pas du tout négligeable – à condition de ne pas se cantonner à des actions symboliques et marginales. Parmi les actions individuelles à plus fort impact, le passage d’un régime carné à un régime végétarien représente à lui seul une baisse d’environ 10% de l’empreinte carbone totale d’un individu. </a:t>
            </a:r>
            <a:r>
              <a:rPr lang="fr-BE" dirty="0" err="1"/>
              <a:t>è</a:t>
            </a:r>
            <a:r>
              <a:rPr lang="fr-BE" dirty="0"/>
              <a:t> Mais force est de constater que même un comportement « héroïque » généralisé ne peut permettre une baisse suffisante pour respecter l’objectif 2°C de l’Accord de Paris, laquelle demande de faire disparaître 80% des émissions actuelles (au sens de l’empreinte carbone).</a:t>
            </a:r>
          </a:p>
          <a:p>
            <a:endParaRPr lang="fr-BE" dirty="0"/>
          </a:p>
          <a:p>
            <a:r>
              <a:rPr lang="fr-BE" dirty="0"/>
              <a:t>La part restante de la baisse des émissions relève d’investissements et de règles collectives qui sont du ressort de l’État et des entreprises.</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064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photo c’est du Cobalt</a:t>
            </a:r>
          </a:p>
          <a:p>
            <a:r>
              <a:rPr lang="fr-BE" dirty="0"/>
              <a:t>Il faut le comprendre comme étant le remplacement d’une addiction par une autre addiction.</a:t>
            </a:r>
          </a:p>
          <a:p>
            <a:endParaRPr lang="fr-BE" dirty="0"/>
          </a:p>
          <a:p>
            <a:r>
              <a:rPr lang="fr-FR" sz="1200" kern="1200" dirty="0">
                <a:solidFill>
                  <a:schemeClr val="tx1"/>
                </a:solidFill>
                <a:effectLst/>
                <a:latin typeface="+mn-lt"/>
                <a:ea typeface="+mn-ea"/>
                <a:cs typeface="+mn-cs"/>
              </a:rPr>
              <a:t>On dit que les métaux rares sont le pétrole du futur parce que :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b="1" kern="1200" dirty="0">
                <a:solidFill>
                  <a:schemeClr val="tx1"/>
                </a:solidFill>
                <a:effectLst/>
                <a:latin typeface="+mn-lt"/>
                <a:ea typeface="+mn-ea"/>
                <a:cs typeface="+mn-cs"/>
              </a:rPr>
              <a:t>Ils sont en quantité limitée donc très rares : c’est faux</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Dans le tableau périodique il y a des métaux , parmi ceux-ci il y a des métaux appelés « terres rares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Les terres rares désignent 17 métaux.</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Or ces éléments sont en théorie moins rares que l’on ne pense.  Selon les estimations, les réserves mondiales tournent autour de 100 millions de tonnes.  Autrement dit même en doublant la consommation actuelle il y en aurait pour 4 siècles sans compter le recyclage.  Dans la pratique c’est moins simple : leur extraction et les processus de raffinage et d’oxydation sont coûteux, une partie des métaux rares sont à des profondeurs très importantes sans compter que cette extraction est néfaste pour l’environnement.</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Leur proportion dans l’écorce terrestre est variable.  Par exemple le Cérium (usages : métallurgie, verres, céramiques…) est aussi abondant que le Cuivre.  La demande la plus abondante concerne le Néodyme qui sert à fabriquer des aimants (pour les éoliennes, disques durs, moteurs électriques de voitures hybrides…)</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b="1" kern="1200" dirty="0">
                <a:solidFill>
                  <a:schemeClr val="tx1"/>
                </a:solidFill>
                <a:effectLst/>
                <a:latin typeface="+mn-lt"/>
                <a:ea typeface="+mn-ea"/>
                <a:cs typeface="+mn-cs"/>
              </a:rPr>
              <a:t>Ils remplaceront le pétrole comme combustible dans nos véhicules</a:t>
            </a:r>
            <a:endParaRPr lang="fr-BE" sz="1200" b="1"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C’est faux mais ils sont utilisés pour certains moteurs de voitures électriques ou hybrides.  On parle souvent du Lithium ( est un métal mais pas une terre rare) qui est beaucoup utilisé pour les batteries et il y a donc un risque de pénurie à l’avenir.</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b="1" kern="1200" dirty="0">
                <a:solidFill>
                  <a:schemeClr val="tx1"/>
                </a:solidFill>
                <a:effectLst/>
                <a:latin typeface="+mn-lt"/>
                <a:ea typeface="+mn-ea"/>
                <a:cs typeface="+mn-cs"/>
              </a:rPr>
              <a:t>Ils prennent une part essentielle dans les nouvelles technologies.</a:t>
            </a:r>
            <a:endParaRPr lang="fr-BE" sz="1200" b="1"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C’est vrai en voici les usages :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Selon le guide de l’auto (Canada), la plus importante utilisation de terres rares se retrouve dans les aimants permanents qui sont une composante de nos téléphones cellulaires, nos téléviseurs, nos ordinateurs, nos automobiles…</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Mais aussi dans les énergies renouvelables : les terres rares sont utilisées dans les aimants permanents des éoliennes en mer (néodyme et </a:t>
            </a:r>
            <a:r>
              <a:rPr lang="fr-FR" sz="1200" kern="1200" dirty="0" err="1">
                <a:solidFill>
                  <a:schemeClr val="tx1"/>
                </a:solidFill>
                <a:effectLst/>
                <a:latin typeface="+mn-lt"/>
                <a:ea typeface="+mn-ea"/>
                <a:cs typeface="+mn-cs"/>
              </a:rPr>
              <a:t>disprosium</a:t>
            </a:r>
            <a:r>
              <a:rPr lang="fr-FR" sz="1200" kern="1200" dirty="0">
                <a:solidFill>
                  <a:schemeClr val="tx1"/>
                </a:solidFill>
                <a:effectLst/>
                <a:latin typeface="+mn-lt"/>
                <a:ea typeface="+mn-ea"/>
                <a:cs typeface="+mn-cs"/>
              </a:rPr>
              <a:t>), les éoliennes terrestres peuvent en utiliser aussi.  Selon l’</a:t>
            </a:r>
            <a:r>
              <a:rPr lang="fr-FR" sz="1200" kern="1200" dirty="0" err="1">
                <a:solidFill>
                  <a:schemeClr val="tx1"/>
                </a:solidFill>
                <a:effectLst/>
                <a:latin typeface="+mn-lt"/>
                <a:ea typeface="+mn-ea"/>
                <a:cs typeface="+mn-cs"/>
              </a:rPr>
              <a:t>Ademe</a:t>
            </a:r>
            <a:r>
              <a:rPr lang="fr-FR" sz="1200" kern="1200" dirty="0">
                <a:solidFill>
                  <a:schemeClr val="tx1"/>
                </a:solidFill>
                <a:effectLst/>
                <a:latin typeface="+mn-lt"/>
                <a:ea typeface="+mn-ea"/>
                <a:cs typeface="+mn-cs"/>
              </a:rPr>
              <a:t>, le secteur des panneaux photovoltaïques n’utilise pas de terres rares.</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b="1" kern="1200" dirty="0">
                <a:solidFill>
                  <a:schemeClr val="tx1"/>
                </a:solidFill>
                <a:effectLst/>
                <a:latin typeface="+mn-lt"/>
                <a:ea typeface="+mn-ea"/>
                <a:cs typeface="+mn-cs"/>
              </a:rPr>
              <a:t>La plupart des pays européens se battent pour les extraire et les exploiter</a:t>
            </a:r>
            <a:endParaRPr lang="fr-BE" sz="1200" b="1"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C’est vrai, c’est la Chine qui en extrait le plus et qui compte les plus grandes réserves.  La Chine domine l’extraction, la transformation et la production.  Mais il y en a un peu partout dans le monde : Brésil, Vietnam, Russie, Inde, Australie…en Europe il y en a en Espagne, en France…</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L’UE est dépendante de la Chine quant aux Terres rares.</a:t>
            </a:r>
            <a:endParaRPr lang="fr-BE" sz="1200" kern="1200" dirty="0">
              <a:solidFill>
                <a:schemeClr val="tx1"/>
              </a:solidFill>
              <a:effectLst/>
              <a:latin typeface="+mn-lt"/>
              <a:ea typeface="+mn-ea"/>
              <a:cs typeface="+mn-cs"/>
            </a:endParaRPr>
          </a:p>
          <a:p>
            <a:endParaRPr lang="fr-BE" dirty="0"/>
          </a:p>
          <a:p>
            <a:endParaRPr lang="fr-BE" dirty="0"/>
          </a:p>
          <a:p>
            <a:endParaRPr lang="fr-BE" dirty="0">
              <a:solidFill>
                <a:srgbClr val="515253"/>
              </a:solidFill>
              <a:latin typeface="Lato"/>
            </a:endParaRPr>
          </a:p>
          <a:p>
            <a:endParaRPr lang="fr-BE" dirty="0">
              <a:solidFill>
                <a:srgbClr val="515253"/>
              </a:solidFill>
              <a:latin typeface="Lato"/>
            </a:endParaRPr>
          </a:p>
          <a:p>
            <a:endParaRPr lang="fr-BE" sz="1200" b="0" i="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8788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720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L'Union Européenne définit 30 matières premières, parmi les matières stratégiques pour notre économie, comme présentant un risque élevé de pénurie d'approvisionnement. On parle de matières premières critiques parmi lesquelles se trouvent des métaux, dont les terres rares. Les terres rares sont 17 métaux appartenant au même groupe chimique, qui présentent des propriétés exceptionnelles. On en consomme 2,7% de plus chaque année depuis les années 70, soit une production qui double tous les 5 ans. Les métaux, ressources minérales naturelles non renouvelables, font partie de notre quotidien. Ils constituent une matière première si stratégique que l’état de leurs réserves à travers le monde est scruté avec attention. Nos révolutions numériques et écologiques reposent grandement sur ces matières premières critiques qui sont désormais partout : smartphones, ordinateurs, batteries de véhicules électriques, éoliennes ou panneaux photovoltaïques, mais aussi robotique, armement et drones. On consomme 130 000 tonnes de Terres rares par an:</a:t>
            </a:r>
            <a:r>
              <a:rPr lang="fr-BE" baseline="0" dirty="0"/>
              <a:t> 17 Kg de terres rares dans une éolienne, 5 à 9 Kg de cobalt dans une voiture électrique, 30g de Cobalt dans un ordinateur, 5 à 10g de Cobalt dans un smartphone.</a:t>
            </a:r>
            <a:r>
              <a:rPr lang="fr-BE" dirty="0"/>
              <a:t> À l’avenir, nos besoins grandissants pourraient se heurter aussi à d’autres soucis. La répartition inégale des stocks sur la Terre exacerbe les tensions géopolitiques et leur extraction et traitement causent des dégâts environnementaux irréversibles. Autant de Terres rares va être consommée en une génération qu’au cours des 2500 générations précédentes. Nous en avons consommé moins en 70 000 ans que dans les 30 années à venir. Ces besoins maintiennent les prix sous pression. 1Kg de Gallium est 9000 fois plus cher qu’1Kg</a:t>
            </a:r>
            <a:r>
              <a:rPr lang="fr-BE" baseline="0" dirty="0"/>
              <a:t> de fer.</a:t>
            </a:r>
            <a:r>
              <a:rPr lang="fr-BE" dirty="0"/>
              <a:t> Et comme ces métaux critiques entrent dans la composition de nombreux objets, des smartphones aux avions en passant par les armes les plus sophistiquées, ils sont devenues un enjeu majeur pour les États du monde entier. Le secteur de la robotique est dépendant de 22 métaux critiques sur les 26 présents dans la liste de l’Union Européenne, celui des drones de 26 sur 26 et celui de l’éolien de 5 sur 26. Les métaux critiques sont inégalement répartis à la surface de la Terre. La Chine est le premier producteur mondial de 26 métaux</a:t>
            </a:r>
            <a:r>
              <a:rPr lang="fr-BE" baseline="0" dirty="0"/>
              <a:t> critiques et le premier pays en termes de réserves en Terres rares.</a:t>
            </a:r>
            <a:r>
              <a:rPr lang="pt-BR" dirty="0"/>
              <a:t> Le seuk site de Bayan Obo (Baotou) concentre 60% des réserves mondiales connues de Terres</a:t>
            </a:r>
            <a:r>
              <a:rPr lang="pt-BR" baseline="0" dirty="0"/>
              <a:t> rares. L’UE est fournie à 98% en Terres rares par la Chine. </a:t>
            </a:r>
            <a:r>
              <a:rPr lang="fr-BE" dirty="0"/>
              <a:t>Pour limiter cette dépendance, l’Union Européenne investit dans le recyclage et dans la recherche et l’innovation pour trouver des solutions de substitution aux terres rares. Parce qu’ils suscitent toutes les convoitises, les métaux critiques sont exploités à tout prix, parfois par des groupes armés, et le plus souvent au détriment des droits des êtres humains. C’est le cas du Cobalt près</a:t>
            </a:r>
            <a:r>
              <a:rPr lang="fr-BE" baseline="0" dirty="0"/>
              <a:t> de Kolwezi en R</a:t>
            </a:r>
            <a:r>
              <a:rPr lang="fr-BE" dirty="0"/>
              <a:t>épublique Démocratique du Congo</a:t>
            </a:r>
            <a:r>
              <a:rPr lang="fr-BE" baseline="0" dirty="0"/>
              <a:t> où se trouvent 60% des réserves mondiales en Cobalt et dans les mines desquelles travailleraient 40 000 enfants.</a:t>
            </a:r>
            <a:r>
              <a:rPr lang="fr-BE" dirty="0"/>
              <a:t> Peu équipés en matériel pour ce travail, les</a:t>
            </a:r>
            <a:r>
              <a:rPr lang="fr-BE" baseline="0" dirty="0"/>
              <a:t> travailleurs</a:t>
            </a:r>
            <a:r>
              <a:rPr lang="fr-BE" dirty="0"/>
              <a:t> s’exposent à d’importants risques (maladies respiratoires, accidents, malformation des nourrissons,…). L’exploitation est également responsable d’importants dommages environnementaux.</a:t>
            </a:r>
            <a:r>
              <a:rPr lang="fr-BE" baseline="0" dirty="0"/>
              <a:t> 3 millions d’Ha seraient endommagés par les activités d’extraction en Chine. A titre d’exemple, il faut extraire 50 tonnes de roche pour obtenir 1Kg de Gallium. 200 m3 d’eau sont nécessaire pour purifier 1 tonne de roche. Ces eaux contaminent ensuite l’environnement et sont extrêmement nuisibles pour la santé humaine. Selon l’ONU, 1% des Terres rares sont . actuellement recyclées. Et seulement 18% des métaux ont des taux de recyclage supérieurs à 50%. </a:t>
            </a:r>
            <a:r>
              <a:rPr lang="fr-BE" dirty="0"/>
              <a:t>Pour faire face aux risques de pénurie, les États engagent des politiques de recherche et de développement et de recyclage de plus en plus ambitieuses. C’est notamment le cas de l’Union Européenne. Si l’électronique fait partie intégrante de nos vies, nous pouvons décider de consommer différemment avec des appareils reconditionnés ou des modèles conçus pour durer. De manière générale, les appareils électriques</a:t>
            </a:r>
            <a:r>
              <a:rPr lang="fr-BE" baseline="0" dirty="0"/>
              <a:t> et </a:t>
            </a:r>
            <a:r>
              <a:rPr lang="fr-BE" dirty="0"/>
              <a:t>électroniques en fin de vie (irréparables et inutilisables) doivent être collectés pour être valorisés, recyclés. Les points de collecte sont les lieux d’achat (magasins, grande distribution) ainsi que les déchèteries.</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234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b="1" kern="1200" cap="small" dirty="0">
                <a:solidFill>
                  <a:schemeClr val="tx1"/>
                </a:solidFill>
                <a:effectLst/>
                <a:latin typeface="+mn-lt"/>
                <a:ea typeface="+mn-ea"/>
                <a:cs typeface="+mn-cs"/>
              </a:rPr>
              <a:t>Où sont les mines de métaux rares ?</a:t>
            </a:r>
            <a:endParaRPr lang="fr-BE" sz="1200" kern="1200" dirty="0">
              <a:solidFill>
                <a:schemeClr val="tx1"/>
              </a:solidFill>
              <a:effectLst/>
              <a:latin typeface="+mn-lt"/>
              <a:ea typeface="+mn-ea"/>
              <a:cs typeface="+mn-cs"/>
            </a:endParaRPr>
          </a:p>
          <a:p>
            <a:r>
              <a:rPr lang="fr-BE" sz="1200" kern="1200" dirty="0">
                <a:solidFill>
                  <a:schemeClr val="tx1"/>
                </a:solidFill>
                <a:effectLst/>
                <a:latin typeface="+mn-lt"/>
                <a:ea typeface="+mn-ea"/>
                <a:cs typeface="+mn-cs"/>
              </a:rPr>
              <a:t> </a:t>
            </a:r>
          </a:p>
          <a:p>
            <a:r>
              <a:rPr lang="fr-BE" sz="1200" kern="1200" dirty="0">
                <a:solidFill>
                  <a:schemeClr val="tx1"/>
                </a:solidFill>
                <a:effectLst/>
                <a:latin typeface="+mn-lt"/>
                <a:ea typeface="+mn-ea"/>
                <a:cs typeface="+mn-cs"/>
              </a:rPr>
              <a:t>Dans l’univers des métaux rares, un pays se distingue particulièrement : la Chine. Ses réserves sont colossales. Elle est le premier producteur mondial de métaux rares, avec des milliers de mines et de raffineries de métaux rares disséminées dans tout le pays.</a:t>
            </a: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5392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ce tableau tous les métaux rares sont repris et on peut voir que les terres rares ne sont qu’une partie de ceux-ci.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BE"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BE" sz="1200" i="1" kern="1200" dirty="0">
                <a:solidFill>
                  <a:schemeClr val="tx1"/>
                </a:solidFill>
                <a:effectLst/>
                <a:latin typeface="+mn-lt"/>
                <a:ea typeface="+mn-ea"/>
                <a:cs typeface="+mn-cs"/>
              </a:rPr>
              <a:t>Informations supplémentaires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BE" sz="1200" i="1" kern="1200" dirty="0">
                <a:solidFill>
                  <a:schemeClr val="tx1"/>
                </a:solidFill>
                <a:effectLst/>
                <a:latin typeface="+mn-lt"/>
                <a:ea typeface="+mn-ea"/>
                <a:cs typeface="+mn-cs"/>
              </a:rPr>
              <a:t>Une référence : « La guerre des métaux rares »</a:t>
            </a:r>
            <a:r>
              <a:rPr lang="fr-BE" sz="1200" kern="1200" dirty="0">
                <a:solidFill>
                  <a:schemeClr val="tx1"/>
                </a:solidFill>
                <a:effectLst/>
                <a:latin typeface="+mn-lt"/>
                <a:ea typeface="+mn-ea"/>
                <a:cs typeface="+mn-cs"/>
              </a:rPr>
              <a:t> de Guillaume </a:t>
            </a:r>
            <a:r>
              <a:rPr lang="fr-BE" sz="1200" kern="1200" dirty="0" err="1">
                <a:solidFill>
                  <a:schemeClr val="tx1"/>
                </a:solidFill>
                <a:effectLst/>
                <a:latin typeface="+mn-lt"/>
                <a:ea typeface="+mn-ea"/>
                <a:cs typeface="+mn-cs"/>
              </a:rPr>
              <a:t>Pitron</a:t>
            </a:r>
            <a:r>
              <a:rPr lang="fr-BE" sz="1200" kern="1200" dirty="0">
                <a:solidFill>
                  <a:schemeClr val="tx1"/>
                </a:solidFill>
                <a:effectLst/>
                <a:latin typeface="+mn-lt"/>
                <a:ea typeface="+mn-ea"/>
                <a:cs typeface="+mn-cs"/>
              </a:rPr>
              <a:t> (éditions Les Liens qui Libèrent) : ce livre a été « adapté » dans un documentaire ( « La face cachée des énergies vertes ») diffusé sur Arte le 24 novembre 2021.</a:t>
            </a:r>
            <a:r>
              <a:rPr lang="fr-BE" dirty="0">
                <a:effectLst/>
              </a:rPr>
              <a:t> </a:t>
            </a:r>
          </a:p>
          <a:p>
            <a:r>
              <a:rPr lang="fr-FR" dirty="0"/>
              <a:t>Commentaires de Bruno : </a:t>
            </a:r>
          </a:p>
          <a:p>
            <a:r>
              <a:rPr lang="fr-BE" sz="1200" kern="1200" dirty="0">
                <a:solidFill>
                  <a:schemeClr val="tx1"/>
                </a:solidFill>
                <a:effectLst/>
                <a:latin typeface="+mn-lt"/>
                <a:ea typeface="+mn-ea"/>
                <a:cs typeface="+mn-cs"/>
              </a:rPr>
              <a:t>Ce documentaire revient sur le discours officiel proclamant qu’il existe aujourd’hui des technologies propres pour remplacer les énergies fossiles et faire place à une transition verte basée sur les éoliennes, les panneaux solaires ou encore les voitures électriques.</a:t>
            </a:r>
          </a:p>
          <a:p>
            <a:r>
              <a:rPr lang="fr-BE" sz="1200" kern="1200" dirty="0">
                <a:solidFill>
                  <a:schemeClr val="tx1"/>
                </a:solidFill>
                <a:effectLst/>
                <a:latin typeface="+mn-lt"/>
                <a:ea typeface="+mn-ea"/>
                <a:cs typeface="+mn-cs"/>
              </a:rPr>
              <a:t> </a:t>
            </a:r>
          </a:p>
          <a:p>
            <a:r>
              <a:rPr lang="fr-BE" sz="1200" kern="1200" dirty="0">
                <a:solidFill>
                  <a:schemeClr val="tx1"/>
                </a:solidFill>
                <a:effectLst/>
                <a:latin typeface="+mn-lt"/>
                <a:ea typeface="+mn-ea"/>
                <a:cs typeface="+mn-cs"/>
              </a:rPr>
              <a:t>En s’intéressant tant à l’extraction minière qu’à la production électrique nécessaires pour faire tourner le secteur des technologies dites vertes, le documentaire révèle la partie invisible de l’iceberg : à savoir une pollution massive, notamment aux métaux lourds mais aussi… aux gaz à effets de serre ! En effet, quand on creuse suffisamment loin pour prendre en compte tous les impacts de la filière digitale-électrique, il apparaît que le discours sur les miracles de la transition verte tient plus de la propagande (entretenue principalement par les industriels et les gouvernements) que d’une prise en compte réelle de la réalité.</a:t>
            </a:r>
          </a:p>
          <a:p>
            <a:r>
              <a:rPr lang="fr-BE" sz="1200" b="1"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BE" sz="1200" kern="1200" dirty="0">
                <a:solidFill>
                  <a:schemeClr val="tx1"/>
                </a:solidFill>
                <a:effectLst/>
                <a:latin typeface="+mn-lt"/>
                <a:ea typeface="+mn-ea"/>
                <a:cs typeface="+mn-cs"/>
              </a:rPr>
              <a:t>En fait, ce que propose la transition verte pour l’heure, c’est de maintenir les grandes logiques du système productiviste qui à l’origine des grands problèmes environnementaux contemporains, mais en délocalisant ailleurs, à l’étranger, loin des yeux des populations occidentales, les effets négatifs les plus visibles et spectaculaires. Bref, au lieu d’une alternative réelle, on a plutôt de la poudre aux yeux pour que tout continue comme avant.</a:t>
            </a:r>
            <a:r>
              <a:rPr lang="fr-BE" dirty="0">
                <a:effectLst/>
              </a:rPr>
              <a:t> </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560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444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Le </a:t>
            </a:r>
            <a:r>
              <a:rPr lang="fr-BE" dirty="0" err="1"/>
              <a:t>greenwashing</a:t>
            </a:r>
            <a:r>
              <a:rPr lang="fr-BE" dirty="0"/>
              <a:t>. Ce terme est sur toutes les lèvres et surtout sur toutes les étals de nos supermarchés. Appelée également “</a:t>
            </a:r>
            <a:r>
              <a:rPr lang="fr-BE" dirty="0" err="1"/>
              <a:t>écoblanchiment</a:t>
            </a:r>
            <a:r>
              <a:rPr lang="fr-BE" dirty="0"/>
              <a:t>” ou “marketing vert”, cette technique de publicitaires consiste à vendre un produit en faisant prévaloir ses vertus biologiques ou écologiques quand en réalité il n’en est rien. Ou comment surfer sur la tendance du bio en oubliant d’en adopter le modèle. Décryptage. </a:t>
            </a:r>
            <a:endParaRPr lang="fr-FR" dirty="0"/>
          </a:p>
          <a:p>
            <a:r>
              <a:rPr lang="fr-BE" b="1" dirty="0"/>
              <a:t>Qu'est-ce que le </a:t>
            </a:r>
            <a:r>
              <a:rPr lang="fr-BE" b="1" dirty="0" err="1"/>
              <a:t>greenwashing</a:t>
            </a:r>
            <a:r>
              <a:rPr lang="fr-BE" b="1" dirty="0"/>
              <a:t> ?</a:t>
            </a:r>
          </a:p>
          <a:p>
            <a:r>
              <a:rPr lang="fr-BE" dirty="0"/>
              <a:t>Le green </a:t>
            </a:r>
            <a:r>
              <a:rPr lang="fr-BE" dirty="0" err="1"/>
              <a:t>washing</a:t>
            </a:r>
            <a:r>
              <a:rPr lang="fr-BE" dirty="0"/>
              <a:t>, ou en français l’éco blanchiment, consiste pour une entreprise à orienter ses actions marketing et sa communication vers un positionnement écologique. C’est le fait souvent, de grandes multinationales qui de par leurs activités polluent excessivement la nature et l’environnement. Alors pour redorer leur image de marque, ces entreprises dépensent dans la communication pour « blanchir » leur image, c’est pourquoi on parle de green </a:t>
            </a:r>
            <a:r>
              <a:rPr lang="fr-BE" dirty="0" err="1"/>
              <a:t>washing</a:t>
            </a:r>
            <a:r>
              <a:rPr lang="fr-BE" dirty="0"/>
              <a:t>. </a:t>
            </a:r>
          </a:p>
          <a:p>
            <a:r>
              <a:rPr lang="fr-BE" i="1" dirty="0"/>
              <a:t>Définition du </a:t>
            </a:r>
            <a:r>
              <a:rPr lang="fr-BE" i="1" dirty="0" err="1"/>
              <a:t>Greenwashing</a:t>
            </a:r>
            <a:r>
              <a:rPr lang="fr-BE" i="1" dirty="0"/>
              <a:t> de l'ADEME</a:t>
            </a:r>
            <a:r>
              <a:rPr lang="fr-BE" dirty="0"/>
              <a:t> (source : </a:t>
            </a:r>
            <a:r>
              <a:rPr lang="fr-BE" dirty="0">
                <a:hlinkClick r:id="rId3"/>
              </a:rPr>
              <a:t>http://www.institutdesondage.com</a:t>
            </a:r>
            <a:r>
              <a:rPr lang="fr-BE" dirty="0"/>
              <a:t>)</a:t>
            </a:r>
          </a:p>
          <a:p>
            <a:endParaRPr lang="fr-FR" dirty="0"/>
          </a:p>
          <a:p>
            <a:r>
              <a:rPr lang="fr-BE" dirty="0"/>
              <a:t>Le </a:t>
            </a:r>
            <a:r>
              <a:rPr lang="fr-BE" b="1" i="1" dirty="0" err="1"/>
              <a:t>greenwashing</a:t>
            </a:r>
            <a:r>
              <a:rPr lang="fr-BE" dirty="0"/>
              <a:t>, ou </a:t>
            </a:r>
            <a:r>
              <a:rPr lang="fr-BE" b="1" dirty="0"/>
              <a:t>écoblanchiment</a:t>
            </a:r>
            <a:r>
              <a:rPr lang="fr-BE" baseline="30000" dirty="0">
                <a:hlinkClick r:id="rId4"/>
              </a:rPr>
              <a:t>1</a:t>
            </a:r>
            <a:r>
              <a:rPr lang="fr-BE" baseline="30000" dirty="0"/>
              <a:t>,</a:t>
            </a:r>
            <a:r>
              <a:rPr lang="fr-BE" baseline="30000" dirty="0">
                <a:hlinkClick r:id="rId5"/>
              </a:rPr>
              <a:t>2</a:t>
            </a:r>
            <a:r>
              <a:rPr lang="fr-BE" dirty="0"/>
              <a:t>, est un procédé de </a:t>
            </a:r>
            <a:r>
              <a:rPr lang="fr-BE" dirty="0">
                <a:hlinkClick r:id="rId6" tooltip="Marketing"/>
              </a:rPr>
              <a:t>marketing</a:t>
            </a:r>
            <a:r>
              <a:rPr lang="fr-BE" dirty="0"/>
              <a:t> ou de </a:t>
            </a:r>
            <a:r>
              <a:rPr lang="fr-BE" dirty="0">
                <a:hlinkClick r:id="rId7" tooltip="Relations publiques"/>
              </a:rPr>
              <a:t>relations publiques</a:t>
            </a:r>
            <a:r>
              <a:rPr lang="fr-BE" dirty="0"/>
              <a:t> utilisé par une organisation (entreprise, administration publique nationale ou territoriale, etc.) pour se donner une image </a:t>
            </a:r>
            <a:r>
              <a:rPr lang="fr-BE" dirty="0">
                <a:hlinkClick r:id="rId8" tooltip="Imposture"/>
              </a:rPr>
              <a:t>trompeuse</a:t>
            </a:r>
            <a:r>
              <a:rPr lang="fr-BE" dirty="0"/>
              <a:t> de responsabilité </a:t>
            </a:r>
            <a:r>
              <a:rPr lang="fr-BE" dirty="0">
                <a:hlinkClick r:id="rId9" tooltip="Écologie"/>
              </a:rPr>
              <a:t>écologique</a:t>
            </a:r>
            <a:r>
              <a:rPr lang="fr-BE" dirty="0"/>
              <a:t>. La plupart du temps, les dépenses consenties concernent davantage la </a:t>
            </a:r>
            <a:r>
              <a:rPr lang="fr-BE" dirty="0">
                <a:hlinkClick r:id="rId10" tooltip="Publicité"/>
              </a:rPr>
              <a:t>publicité</a:t>
            </a:r>
            <a:r>
              <a:rPr lang="fr-BE" dirty="0"/>
              <a:t> que de réelles actions en faveur de l'</a:t>
            </a:r>
            <a:r>
              <a:rPr lang="fr-BE" dirty="0">
                <a:hlinkClick r:id="rId11" tooltip="Environnement"/>
              </a:rPr>
              <a:t>environnement</a:t>
            </a:r>
            <a:r>
              <a:rPr lang="fr-BE" dirty="0"/>
              <a:t> et du </a:t>
            </a:r>
            <a:r>
              <a:rPr lang="fr-BE" dirty="0">
                <a:hlinkClick r:id="rId12" tooltip="Développement durable"/>
              </a:rPr>
              <a:t>développement durable</a:t>
            </a:r>
            <a:r>
              <a:rPr lang="fr-BE" dirty="0"/>
              <a:t>. </a:t>
            </a:r>
          </a:p>
          <a:p>
            <a:endParaRPr lang="fr-BE" dirty="0"/>
          </a:p>
          <a:p>
            <a:r>
              <a:rPr lang="fr-BE" dirty="0"/>
              <a:t>L'</a:t>
            </a:r>
            <a:r>
              <a:rPr lang="fr-BE" dirty="0" err="1"/>
              <a:t>écoblanchiment</a:t>
            </a:r>
            <a:r>
              <a:rPr lang="fr-BE" dirty="0"/>
              <a:t> est l'acte de transmettre au public des informations qui sont – dans le fond et dans leur forme – une présentation déformée des faits et de la vérité, dans le but d'apparaître socialement et/ou </a:t>
            </a:r>
            <a:r>
              <a:rPr lang="fr-BE" dirty="0" err="1"/>
              <a:t>environnementalement</a:t>
            </a:r>
            <a:r>
              <a:rPr lang="fr-BE" dirty="0"/>
              <a:t> responsable aux yeux d'un public ciblé. C'est un système de communication vaste et complexe destiné à faire passer une « mauvaise » donnée ou information pour une « bonne ». </a:t>
            </a:r>
          </a:p>
          <a:p>
            <a:r>
              <a:rPr lang="fr-BE" dirty="0"/>
              <a:t>L'</a:t>
            </a:r>
            <a:r>
              <a:rPr lang="fr-BE" dirty="0" err="1"/>
              <a:t>écoblanchiment</a:t>
            </a:r>
            <a:r>
              <a:rPr lang="fr-BE" dirty="0"/>
              <a:t> n'est pas toujours facile à identifier. L'agence de communication britannique </a:t>
            </a:r>
            <a:r>
              <a:rPr lang="fr-BE" dirty="0" err="1"/>
              <a:t>Futerra</a:t>
            </a:r>
            <a:r>
              <a:rPr lang="fr-BE" dirty="0"/>
              <a:t>, qui s'en est fait une spécialité, cite des critères permettant de le déceler</a:t>
            </a:r>
            <a:r>
              <a:rPr lang="fr-BE" baseline="30000" dirty="0">
                <a:hlinkClick r:id="rId13"/>
              </a:rPr>
              <a:t>9</a:t>
            </a:r>
            <a:r>
              <a:rPr lang="fr-BE" dirty="0"/>
              <a:t> : </a:t>
            </a:r>
          </a:p>
          <a:p>
            <a:r>
              <a:rPr lang="fr-BE" dirty="0"/>
              <a:t>usage de produits verts par une entreprise qui ne l'est pas ;</a:t>
            </a:r>
          </a:p>
          <a:p>
            <a:r>
              <a:rPr lang="fr-BE" dirty="0"/>
              <a:t>usages d'images suggestives, de slogans abusifs ;</a:t>
            </a:r>
          </a:p>
          <a:p>
            <a:r>
              <a:rPr lang="fr-BE" dirty="0"/>
              <a:t>prétendre qu'on est les premiers d'une classe sans dire qu'elle est composée de mauvais élèves ;</a:t>
            </a:r>
          </a:p>
          <a:p>
            <a:r>
              <a:rPr lang="fr-BE" dirty="0"/>
              <a:t>manque de crédibilité ;</a:t>
            </a:r>
          </a:p>
          <a:p>
            <a:r>
              <a:rPr lang="fr-BE" dirty="0"/>
              <a:t>jargon écologique ;</a:t>
            </a:r>
          </a:p>
          <a:p>
            <a:r>
              <a:rPr lang="fr-BE" dirty="0"/>
              <a:t>référence d'amis imaginaires ;</a:t>
            </a:r>
          </a:p>
          <a:p>
            <a:r>
              <a:rPr lang="fr-BE" dirty="0"/>
              <a:t>usage de mots approximatifs ;</a:t>
            </a:r>
          </a:p>
          <a:p>
            <a:r>
              <a:rPr lang="fr-BE" dirty="0"/>
              <a:t>absence de preuve et mensonges.</a:t>
            </a:r>
          </a:p>
          <a:p>
            <a:endParaRPr lang="fr-FR" dirty="0"/>
          </a:p>
          <a:p>
            <a:endParaRPr lang="fr-FR" dirty="0"/>
          </a:p>
          <a:p>
            <a:r>
              <a:rPr lang="fr-BE" sz="1000" kern="1200" dirty="0">
                <a:solidFill>
                  <a:srgbClr val="231F20"/>
                </a:solidFill>
                <a:latin typeface="+mn-lt"/>
                <a:ea typeface="+mn-ea"/>
                <a:cs typeface="+mn-cs"/>
              </a:rPr>
              <a:t>Un avantage écologique mis en avant par une publicité peut être à la fois bien réel et ne pas annuler pour autant</a:t>
            </a:r>
          </a:p>
          <a:p>
            <a:r>
              <a:rPr lang="fr-BE" sz="1000" kern="1200" dirty="0">
                <a:solidFill>
                  <a:srgbClr val="231F20"/>
                </a:solidFill>
                <a:latin typeface="+mn-lt"/>
                <a:ea typeface="+mn-ea"/>
                <a:cs typeface="+mn-cs"/>
              </a:rPr>
              <a:t>tous les impacts sur l’environnement du produit ou service. Ainsi, un véhicule peut être hybride tout en ayant</a:t>
            </a:r>
          </a:p>
          <a:p>
            <a:r>
              <a:rPr lang="fr-BE" sz="1000" kern="1200" dirty="0">
                <a:solidFill>
                  <a:srgbClr val="231F20"/>
                </a:solidFill>
                <a:latin typeface="+mn-lt"/>
                <a:ea typeface="+mn-ea"/>
                <a:cs typeface="+mn-cs"/>
              </a:rPr>
              <a:t>les émissions importantes d’une grosse berline. Un 4x4, même en dessous des moyennes de sa catégorie de</a:t>
            </a:r>
          </a:p>
          <a:p>
            <a:r>
              <a:rPr lang="fr-BE" sz="1000" kern="1200" dirty="0">
                <a:solidFill>
                  <a:srgbClr val="231F20"/>
                </a:solidFill>
                <a:latin typeface="+mn-lt"/>
                <a:ea typeface="+mn-ea"/>
                <a:cs typeface="+mn-cs"/>
              </a:rPr>
              <a:t>véhicule, reste très émissif.</a:t>
            </a:r>
            <a:endParaRPr lang="fr-BE" sz="1000" kern="1200" dirty="0">
              <a:solidFill>
                <a:schemeClr val="tx1"/>
              </a:solidFill>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342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Le </a:t>
            </a:r>
            <a:r>
              <a:rPr lang="fr-BE" dirty="0" err="1"/>
              <a:t>greenwashing</a:t>
            </a:r>
            <a:r>
              <a:rPr lang="fr-BE" dirty="0"/>
              <a:t>. Ce terme est sur toutes les lèvres et surtout sur toutes les étals de nos supermarchés. Appelée également “</a:t>
            </a:r>
            <a:r>
              <a:rPr lang="fr-BE" dirty="0" err="1"/>
              <a:t>écoblanchiment</a:t>
            </a:r>
            <a:r>
              <a:rPr lang="fr-BE" dirty="0"/>
              <a:t>” ou “marketing vert”, cette technique de publicitaires consiste à vendre un produit en faisant prévaloir ses vertus biologiques ou écologiques quand en réalité il n’en est rien. Ou comment surfer sur la tendance du bio en oubliant d’en adopter le modèle. Décryptage. </a:t>
            </a:r>
            <a:endParaRPr lang="fr-FR" dirty="0"/>
          </a:p>
          <a:p>
            <a:r>
              <a:rPr lang="fr-BE" b="1" dirty="0"/>
              <a:t>Qu'est-ce que le </a:t>
            </a:r>
            <a:r>
              <a:rPr lang="fr-BE" b="1" dirty="0" err="1"/>
              <a:t>greenwashing</a:t>
            </a:r>
            <a:r>
              <a:rPr lang="fr-BE" b="1" dirty="0"/>
              <a:t> ?</a:t>
            </a:r>
          </a:p>
          <a:p>
            <a:r>
              <a:rPr lang="fr-BE" dirty="0"/>
              <a:t>Le green </a:t>
            </a:r>
            <a:r>
              <a:rPr lang="fr-BE" dirty="0" err="1"/>
              <a:t>washing</a:t>
            </a:r>
            <a:r>
              <a:rPr lang="fr-BE" dirty="0"/>
              <a:t>, ou en français l’éco blanchiment, consiste pour une entreprise à orienter ses actions marketing et sa communication vers un positionnement écologique. C’est le fait souvent, de grandes multinationales qui de par leurs activités polluent excessivement la nature et l’environnement. Alors pour redorer leur image de marque, ces entreprises dépensent dans la communication pour « blanchir » leur image, c’est pourquoi on parle de green </a:t>
            </a:r>
            <a:r>
              <a:rPr lang="fr-BE" dirty="0" err="1"/>
              <a:t>washing</a:t>
            </a:r>
            <a:r>
              <a:rPr lang="fr-BE" dirty="0"/>
              <a:t>. </a:t>
            </a:r>
          </a:p>
          <a:p>
            <a:r>
              <a:rPr lang="fr-BE" i="1" dirty="0"/>
              <a:t>Définition du </a:t>
            </a:r>
            <a:r>
              <a:rPr lang="fr-BE" i="1" dirty="0" err="1"/>
              <a:t>Greenwashing</a:t>
            </a:r>
            <a:r>
              <a:rPr lang="fr-BE" i="1" dirty="0"/>
              <a:t> de l'ADEME</a:t>
            </a:r>
            <a:r>
              <a:rPr lang="fr-BE" dirty="0"/>
              <a:t> (source : </a:t>
            </a:r>
            <a:r>
              <a:rPr lang="fr-BE" dirty="0">
                <a:hlinkClick r:id="rId3"/>
              </a:rPr>
              <a:t>http://www.institutdesondage.com</a:t>
            </a:r>
            <a:r>
              <a:rPr lang="fr-BE" dirty="0"/>
              <a:t>)</a:t>
            </a:r>
          </a:p>
          <a:p>
            <a:endParaRPr lang="fr-FR" dirty="0"/>
          </a:p>
          <a:p>
            <a:r>
              <a:rPr lang="fr-BE" dirty="0"/>
              <a:t>Le </a:t>
            </a:r>
            <a:r>
              <a:rPr lang="fr-BE" b="1" i="1" dirty="0" err="1"/>
              <a:t>greenwashing</a:t>
            </a:r>
            <a:r>
              <a:rPr lang="fr-BE" dirty="0"/>
              <a:t>, ou </a:t>
            </a:r>
            <a:r>
              <a:rPr lang="fr-BE" b="1" dirty="0"/>
              <a:t>écoblanchiment</a:t>
            </a:r>
            <a:r>
              <a:rPr lang="fr-BE" baseline="30000" dirty="0">
                <a:hlinkClick r:id="rId4"/>
              </a:rPr>
              <a:t>1</a:t>
            </a:r>
            <a:r>
              <a:rPr lang="fr-BE" baseline="30000" dirty="0"/>
              <a:t>,</a:t>
            </a:r>
            <a:r>
              <a:rPr lang="fr-BE" baseline="30000" dirty="0">
                <a:hlinkClick r:id="rId5"/>
              </a:rPr>
              <a:t>2</a:t>
            </a:r>
            <a:r>
              <a:rPr lang="fr-BE" dirty="0"/>
              <a:t>, est un procédé de </a:t>
            </a:r>
            <a:r>
              <a:rPr lang="fr-BE" dirty="0">
                <a:hlinkClick r:id="rId6" tooltip="Marketing"/>
              </a:rPr>
              <a:t>marketing</a:t>
            </a:r>
            <a:r>
              <a:rPr lang="fr-BE" dirty="0"/>
              <a:t> ou de </a:t>
            </a:r>
            <a:r>
              <a:rPr lang="fr-BE" dirty="0">
                <a:hlinkClick r:id="rId7" tooltip="Relations publiques"/>
              </a:rPr>
              <a:t>relations publiques</a:t>
            </a:r>
            <a:r>
              <a:rPr lang="fr-BE" dirty="0"/>
              <a:t> utilisé par une organisation (entreprise, administration publique nationale ou territoriale, etc.) pour se donner une image </a:t>
            </a:r>
            <a:r>
              <a:rPr lang="fr-BE" dirty="0">
                <a:hlinkClick r:id="rId8" tooltip="Imposture"/>
              </a:rPr>
              <a:t>trompeuse</a:t>
            </a:r>
            <a:r>
              <a:rPr lang="fr-BE" dirty="0"/>
              <a:t> de responsabilité </a:t>
            </a:r>
            <a:r>
              <a:rPr lang="fr-BE" dirty="0">
                <a:hlinkClick r:id="rId9" tooltip="Écologie"/>
              </a:rPr>
              <a:t>écologique</a:t>
            </a:r>
            <a:r>
              <a:rPr lang="fr-BE" dirty="0"/>
              <a:t>. La plupart du temps, les dépenses consenties concernent davantage la </a:t>
            </a:r>
            <a:r>
              <a:rPr lang="fr-BE" dirty="0">
                <a:hlinkClick r:id="rId10" tooltip="Publicité"/>
              </a:rPr>
              <a:t>publicité</a:t>
            </a:r>
            <a:r>
              <a:rPr lang="fr-BE" dirty="0"/>
              <a:t> que de réelles actions en faveur de l'</a:t>
            </a:r>
            <a:r>
              <a:rPr lang="fr-BE" dirty="0">
                <a:hlinkClick r:id="rId11" tooltip="Environnement"/>
              </a:rPr>
              <a:t>environnement</a:t>
            </a:r>
            <a:r>
              <a:rPr lang="fr-BE" dirty="0"/>
              <a:t> et du </a:t>
            </a:r>
            <a:r>
              <a:rPr lang="fr-BE" dirty="0">
                <a:hlinkClick r:id="rId12" tooltip="Développement durable"/>
              </a:rPr>
              <a:t>développement durable</a:t>
            </a:r>
            <a:r>
              <a:rPr lang="fr-BE" dirty="0"/>
              <a:t>. </a:t>
            </a:r>
          </a:p>
          <a:p>
            <a:endParaRPr lang="fr-BE" dirty="0"/>
          </a:p>
          <a:p>
            <a:r>
              <a:rPr lang="fr-BE" dirty="0"/>
              <a:t>L'</a:t>
            </a:r>
            <a:r>
              <a:rPr lang="fr-BE" dirty="0" err="1"/>
              <a:t>écoblanchiment</a:t>
            </a:r>
            <a:r>
              <a:rPr lang="fr-BE" dirty="0"/>
              <a:t> est l'acte de transmettre au public des informations qui sont – dans le fond et dans leur forme – une présentation déformée des faits et de la vérité, dans le but d'apparaître socialement et/ou </a:t>
            </a:r>
            <a:r>
              <a:rPr lang="fr-BE" dirty="0" err="1"/>
              <a:t>environnementalement</a:t>
            </a:r>
            <a:r>
              <a:rPr lang="fr-BE" dirty="0"/>
              <a:t> responsable aux yeux d'un public ciblé. C'est un système de communication vaste et complexe destiné à faire passer une « mauvaise » donnée ou information pour une « bonne ». </a:t>
            </a:r>
          </a:p>
          <a:p>
            <a:r>
              <a:rPr lang="fr-BE" dirty="0"/>
              <a:t>L'</a:t>
            </a:r>
            <a:r>
              <a:rPr lang="fr-BE" dirty="0" err="1"/>
              <a:t>écoblanchiment</a:t>
            </a:r>
            <a:r>
              <a:rPr lang="fr-BE" dirty="0"/>
              <a:t> n'est pas toujours facile à identifier. L'agence de communication britannique </a:t>
            </a:r>
            <a:r>
              <a:rPr lang="fr-BE" dirty="0" err="1"/>
              <a:t>Futerra</a:t>
            </a:r>
            <a:r>
              <a:rPr lang="fr-BE" dirty="0"/>
              <a:t>, qui s'en est fait une spécialité, cite des critères permettant de le déceler</a:t>
            </a:r>
            <a:r>
              <a:rPr lang="fr-BE" baseline="30000" dirty="0">
                <a:hlinkClick r:id="rId13"/>
              </a:rPr>
              <a:t>9</a:t>
            </a:r>
            <a:r>
              <a:rPr lang="fr-BE" dirty="0"/>
              <a:t> : </a:t>
            </a:r>
          </a:p>
          <a:p>
            <a:r>
              <a:rPr lang="fr-BE" dirty="0"/>
              <a:t>usage de produits verts par une entreprise qui ne l'est pas ;</a:t>
            </a:r>
          </a:p>
          <a:p>
            <a:r>
              <a:rPr lang="fr-BE" dirty="0"/>
              <a:t>usages d'images suggestives, de slogans abusifs ;</a:t>
            </a:r>
          </a:p>
          <a:p>
            <a:r>
              <a:rPr lang="fr-BE" dirty="0"/>
              <a:t>prétendre qu'on est les premiers d'une classe sans dire qu'elle est composée de mauvais élèves ;</a:t>
            </a:r>
          </a:p>
          <a:p>
            <a:r>
              <a:rPr lang="fr-BE" dirty="0"/>
              <a:t>manque de crédibilité ;</a:t>
            </a:r>
          </a:p>
          <a:p>
            <a:r>
              <a:rPr lang="fr-BE" dirty="0"/>
              <a:t>jargon écologique ;</a:t>
            </a:r>
          </a:p>
          <a:p>
            <a:r>
              <a:rPr lang="fr-BE" dirty="0"/>
              <a:t>référence d'amis imaginaires ;</a:t>
            </a:r>
          </a:p>
          <a:p>
            <a:r>
              <a:rPr lang="fr-BE" dirty="0"/>
              <a:t>usage de mots approximatifs ;</a:t>
            </a:r>
          </a:p>
          <a:p>
            <a:r>
              <a:rPr lang="fr-BE" dirty="0"/>
              <a:t>absence de preuve et mensonges.</a:t>
            </a:r>
          </a:p>
          <a:p>
            <a:endParaRPr lang="fr-FR" dirty="0"/>
          </a:p>
          <a:p>
            <a:endParaRPr lang="fr-FR" dirty="0"/>
          </a:p>
          <a:p>
            <a:r>
              <a:rPr lang="fr-BE" sz="1000" kern="1200" dirty="0">
                <a:solidFill>
                  <a:srgbClr val="231F20"/>
                </a:solidFill>
                <a:latin typeface="+mn-lt"/>
                <a:ea typeface="+mn-ea"/>
                <a:cs typeface="+mn-cs"/>
              </a:rPr>
              <a:t>Un avantage écologique mis en avant par une publicité peut être à la fois bien réel et ne pas annuler pour autant</a:t>
            </a:r>
          </a:p>
          <a:p>
            <a:r>
              <a:rPr lang="fr-BE" sz="1000" kern="1200" dirty="0">
                <a:solidFill>
                  <a:srgbClr val="231F20"/>
                </a:solidFill>
                <a:latin typeface="+mn-lt"/>
                <a:ea typeface="+mn-ea"/>
                <a:cs typeface="+mn-cs"/>
              </a:rPr>
              <a:t>tous les impacts sur l’environnement du produit ou service. Ainsi, un véhicule peut être hybride tout en ayant</a:t>
            </a:r>
          </a:p>
          <a:p>
            <a:r>
              <a:rPr lang="fr-BE" sz="1000" kern="1200" dirty="0">
                <a:solidFill>
                  <a:srgbClr val="231F20"/>
                </a:solidFill>
                <a:latin typeface="+mn-lt"/>
                <a:ea typeface="+mn-ea"/>
                <a:cs typeface="+mn-cs"/>
              </a:rPr>
              <a:t>les émissions importantes d’une grosse berline. Un 4x4, même en dessous des moyennes de sa catégorie de</a:t>
            </a:r>
          </a:p>
          <a:p>
            <a:r>
              <a:rPr lang="fr-BE" sz="1000" kern="1200" dirty="0">
                <a:solidFill>
                  <a:srgbClr val="231F20"/>
                </a:solidFill>
                <a:latin typeface="+mn-lt"/>
                <a:ea typeface="+mn-ea"/>
                <a:cs typeface="+mn-cs"/>
              </a:rPr>
              <a:t>véhicule, reste très émissif.</a:t>
            </a:r>
            <a:endParaRPr lang="fr-BE" sz="1000" kern="1200" dirty="0">
              <a:solidFill>
                <a:schemeClr val="tx1"/>
              </a:solidFill>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302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b="0" i="0" kern="1200" dirty="0" smtClean="0">
                <a:solidFill>
                  <a:schemeClr val="tx1"/>
                </a:solidFill>
                <a:effectLst/>
                <a:latin typeface="+mn-lt"/>
                <a:ea typeface="+mn-ea"/>
                <a:cs typeface="+mn-cs"/>
              </a:rPr>
              <a:t>L'</a:t>
            </a:r>
            <a:r>
              <a:rPr lang="fr-BE" sz="1200" b="1" i="0" kern="1200" dirty="0" err="1" smtClean="0">
                <a:solidFill>
                  <a:schemeClr val="tx1"/>
                </a:solidFill>
                <a:effectLst/>
                <a:latin typeface="+mn-lt"/>
                <a:ea typeface="+mn-ea"/>
                <a:cs typeface="+mn-cs"/>
              </a:rPr>
              <a:t>éco</a:t>
            </a:r>
            <a:r>
              <a:rPr lang="fr-BE" sz="1200" b="0" i="0" kern="1200" dirty="0" err="1" smtClean="0">
                <a:solidFill>
                  <a:schemeClr val="tx1"/>
                </a:solidFill>
                <a:effectLst/>
                <a:latin typeface="+mn-lt"/>
                <a:ea typeface="+mn-ea"/>
                <a:cs typeface="+mn-cs"/>
              </a:rPr>
              <a:t>-</a:t>
            </a:r>
            <a:r>
              <a:rPr lang="fr-BE" sz="1200" b="1" i="0" kern="1200" dirty="0" err="1" smtClean="0">
                <a:solidFill>
                  <a:schemeClr val="tx1"/>
                </a:solidFill>
                <a:effectLst/>
                <a:latin typeface="+mn-lt"/>
                <a:ea typeface="+mn-ea"/>
                <a:cs typeface="+mn-cs"/>
              </a:rPr>
              <a:t>conception</a:t>
            </a:r>
            <a:r>
              <a:rPr lang="fr-BE" sz="1200" b="0" i="0" kern="1200" dirty="0" smtClean="0">
                <a:solidFill>
                  <a:schemeClr val="tx1"/>
                </a:solidFill>
                <a:effectLst/>
                <a:latin typeface="+mn-lt"/>
                <a:ea typeface="+mn-ea"/>
                <a:cs typeface="+mn-cs"/>
              </a:rPr>
              <a:t> est l'ensemble des méthodes de production qui permettent de diminuer les impacts environnementaux d'un produit ou d'un service sur l'ensemble de son cycle de vie. C'est le seul outil de l'économie circulaire qui permet de limiter les déchets et réduire les ressources avant l'étape de fabrication.</a:t>
            </a:r>
            <a:endParaRPr lang="fr-FR" dirty="0"/>
          </a:p>
        </p:txBody>
      </p:sp>
      <p:sp>
        <p:nvSpPr>
          <p:cNvPr id="4" name="Espace réservé du numéro de diapositive 3"/>
          <p:cNvSpPr>
            <a:spLocks noGrp="1"/>
          </p:cNvSpPr>
          <p:nvPr>
            <p:ph type="sldNum" sz="quarter" idx="5"/>
          </p:nvPr>
        </p:nvSpPr>
        <p:spPr/>
        <p:txBody>
          <a:bodyPr/>
          <a:lstStyle/>
          <a:p>
            <a:fld id="{225E73FF-897C-2F49-836B-2C6D3FA7132D}" type="slidenum">
              <a:rPr lang="fr-FR" smtClean="0"/>
              <a:t>2</a:t>
            </a:fld>
            <a:endParaRPr lang="fr-FR"/>
          </a:p>
        </p:txBody>
      </p:sp>
    </p:spTree>
    <p:extLst>
      <p:ext uri="{BB962C8B-B14F-4D97-AF65-F5344CB8AC3E}">
        <p14:creationId xmlns:p14="http://schemas.microsoft.com/office/powerpoint/2010/main" val="329514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solidFill>
                <a:schemeClr val="tx1"/>
              </a:solidFill>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748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hlinkClick r:id="rId3"/>
              </a:rPr>
              <a:t>Space Hippie: These Nike Sneakers are Trash | Nike – YouTube</a:t>
            </a:r>
            <a:endParaRPr lang="en-US" dirty="0"/>
          </a:p>
          <a:p>
            <a:endParaRPr lang="en-US" dirty="0"/>
          </a:p>
          <a:p>
            <a:r>
              <a:rPr lang="fr-FR" sz="1200" kern="1200" dirty="0">
                <a:solidFill>
                  <a:schemeClr val="tx1"/>
                </a:solidFill>
                <a:effectLst/>
                <a:latin typeface="+mn-lt"/>
                <a:ea typeface="+mn-ea"/>
                <a:cs typeface="+mn-cs"/>
              </a:rPr>
              <a:t>Un média mode </a:t>
            </a:r>
            <a:r>
              <a:rPr lang="fr-FR" sz="1200" kern="1200" dirty="0" err="1">
                <a:solidFill>
                  <a:schemeClr val="tx1"/>
                </a:solidFill>
                <a:effectLst/>
                <a:latin typeface="+mn-lt"/>
                <a:ea typeface="+mn-ea"/>
                <a:cs typeface="+mn-cs"/>
              </a:rPr>
              <a:t>éco-responsable</a:t>
            </a:r>
            <a:r>
              <a:rPr lang="fr-FR" sz="1200" kern="1200" dirty="0">
                <a:solidFill>
                  <a:schemeClr val="tx1"/>
                </a:solidFill>
                <a:effectLst/>
                <a:latin typeface="+mn-lt"/>
                <a:ea typeface="+mn-ea"/>
                <a:cs typeface="+mn-cs"/>
              </a:rPr>
              <a:t> : on y trouve des adresses des podcasts des articles, l’objectif est d’informer et de faire bouger l’industrie de la mode.</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u="sng" kern="1200" dirty="0">
                <a:solidFill>
                  <a:schemeClr val="tx1"/>
                </a:solidFill>
                <a:effectLst/>
                <a:latin typeface="+mn-lt"/>
                <a:ea typeface="+mn-ea"/>
                <a:cs typeface="+mn-cs"/>
                <a:hlinkClick r:id="rId4"/>
              </a:rPr>
              <a:t>https://www.thegoodgoods.fr/</a:t>
            </a:r>
            <a:endParaRPr lang="fr-BE" sz="1200" kern="1200" dirty="0">
              <a:solidFill>
                <a:schemeClr val="tx1"/>
              </a:solidFill>
              <a:effectLst/>
              <a:latin typeface="+mn-lt"/>
              <a:ea typeface="+mn-ea"/>
              <a:cs typeface="+mn-cs"/>
            </a:endParaRPr>
          </a:p>
          <a:p>
            <a:endParaRPr lang="en-US" dirty="0"/>
          </a:p>
          <a:p>
            <a:r>
              <a:rPr lang="en-US" dirty="0"/>
              <a:t>Et tout un dossier sur les baskets…</a:t>
            </a:r>
          </a:p>
          <a:p>
            <a:endParaRPr lang="fr-FR" dirty="0"/>
          </a:p>
          <a:p>
            <a:r>
              <a:rPr lang="fr-FR" dirty="0"/>
              <a:t>https://</a:t>
            </a:r>
            <a:r>
              <a:rPr lang="fr-FR" dirty="0" err="1"/>
              <a:t>www.thegoodgoods.fr</a:t>
            </a:r>
            <a:r>
              <a:rPr lang="fr-FR" dirty="0"/>
              <a:t>/mode/mode-marques-baskets-sneakers-ecoresponsables-2021/ </a:t>
            </a:r>
          </a:p>
          <a:p>
            <a:endParaRPr lang="fr-FR" dirty="0">
              <a:solidFill>
                <a:schemeClr val="tx1"/>
              </a:solidFill>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380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hlinkClick r:id="rId3"/>
              </a:rPr>
              <a:t>Space Hippie: These Nike Sneakers are Trash | Nike – YouTube</a:t>
            </a:r>
            <a:endParaRPr lang="en-US" dirty="0"/>
          </a:p>
          <a:p>
            <a:endParaRPr lang="en-US" dirty="0"/>
          </a:p>
          <a:p>
            <a:r>
              <a:rPr lang="fr-FR" sz="1200" kern="1200" dirty="0">
                <a:solidFill>
                  <a:schemeClr val="tx1"/>
                </a:solidFill>
                <a:effectLst/>
                <a:latin typeface="+mn-lt"/>
                <a:ea typeface="+mn-ea"/>
                <a:cs typeface="+mn-cs"/>
              </a:rPr>
              <a:t>Un média mode </a:t>
            </a:r>
            <a:r>
              <a:rPr lang="fr-FR" sz="1200" kern="1200" dirty="0" err="1">
                <a:solidFill>
                  <a:schemeClr val="tx1"/>
                </a:solidFill>
                <a:effectLst/>
                <a:latin typeface="+mn-lt"/>
                <a:ea typeface="+mn-ea"/>
                <a:cs typeface="+mn-cs"/>
              </a:rPr>
              <a:t>éco-responsable</a:t>
            </a:r>
            <a:r>
              <a:rPr lang="fr-FR" sz="1200" kern="1200" dirty="0">
                <a:solidFill>
                  <a:schemeClr val="tx1"/>
                </a:solidFill>
                <a:effectLst/>
                <a:latin typeface="+mn-lt"/>
                <a:ea typeface="+mn-ea"/>
                <a:cs typeface="+mn-cs"/>
              </a:rPr>
              <a:t> : on y trouve des adresses des podcasts des articles, l’objectif est d’informer et de faire bouger l’industrie de la mode.</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u="sng" kern="1200" dirty="0">
                <a:solidFill>
                  <a:schemeClr val="tx1"/>
                </a:solidFill>
                <a:effectLst/>
                <a:latin typeface="+mn-lt"/>
                <a:ea typeface="+mn-ea"/>
                <a:cs typeface="+mn-cs"/>
                <a:hlinkClick r:id="rId4"/>
              </a:rPr>
              <a:t>https://www.thegoodgoods.fr/</a:t>
            </a:r>
            <a:endParaRPr lang="fr-BE" sz="1200" kern="1200" dirty="0">
              <a:solidFill>
                <a:schemeClr val="tx1"/>
              </a:solidFill>
              <a:effectLst/>
              <a:latin typeface="+mn-lt"/>
              <a:ea typeface="+mn-ea"/>
              <a:cs typeface="+mn-cs"/>
            </a:endParaRPr>
          </a:p>
          <a:p>
            <a:endParaRPr lang="en-US" dirty="0"/>
          </a:p>
          <a:p>
            <a:r>
              <a:rPr lang="en-US" dirty="0"/>
              <a:t>Et tout un dossier sur les baskets…</a:t>
            </a:r>
          </a:p>
          <a:p>
            <a:endParaRPr lang="fr-FR" dirty="0"/>
          </a:p>
          <a:p>
            <a:r>
              <a:rPr lang="fr-FR" dirty="0"/>
              <a:t>https://</a:t>
            </a:r>
            <a:r>
              <a:rPr lang="fr-FR" dirty="0" err="1"/>
              <a:t>www.thegoodgoods.fr</a:t>
            </a:r>
            <a:r>
              <a:rPr lang="fr-FR" dirty="0"/>
              <a:t>/mode/mode-marques-baskets-sneakers-ecoresponsables-2021/ </a:t>
            </a:r>
          </a:p>
          <a:p>
            <a:endParaRPr lang="fr-FR" dirty="0">
              <a:solidFill>
                <a:schemeClr val="tx1"/>
              </a:solidFill>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0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hlinkClick r:id="rId3"/>
              </a:rPr>
              <a:t>Space Hippie: These Nike Sneakers are Trash | Nike – YouTube</a:t>
            </a:r>
            <a:endParaRPr lang="en-US" dirty="0"/>
          </a:p>
          <a:p>
            <a:endParaRPr lang="en-US" dirty="0"/>
          </a:p>
          <a:p>
            <a:r>
              <a:rPr lang="fr-FR" sz="1200" kern="1200" dirty="0">
                <a:solidFill>
                  <a:schemeClr val="tx1"/>
                </a:solidFill>
                <a:effectLst/>
                <a:latin typeface="+mn-lt"/>
                <a:ea typeface="+mn-ea"/>
                <a:cs typeface="+mn-cs"/>
              </a:rPr>
              <a:t>Un média mode </a:t>
            </a:r>
            <a:r>
              <a:rPr lang="fr-FR" sz="1200" kern="1200" dirty="0" err="1">
                <a:solidFill>
                  <a:schemeClr val="tx1"/>
                </a:solidFill>
                <a:effectLst/>
                <a:latin typeface="+mn-lt"/>
                <a:ea typeface="+mn-ea"/>
                <a:cs typeface="+mn-cs"/>
              </a:rPr>
              <a:t>éco-responsable</a:t>
            </a:r>
            <a:r>
              <a:rPr lang="fr-FR" sz="1200" kern="1200" dirty="0">
                <a:solidFill>
                  <a:schemeClr val="tx1"/>
                </a:solidFill>
                <a:effectLst/>
                <a:latin typeface="+mn-lt"/>
                <a:ea typeface="+mn-ea"/>
                <a:cs typeface="+mn-cs"/>
              </a:rPr>
              <a:t> : on y trouve des adresses des podcasts des articles, l’objectif est d’informer et de faire bouger l’industrie de la mode.</a:t>
            </a:r>
            <a:endParaRPr lang="fr-BE"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FR" sz="1200" u="sng" kern="1200" dirty="0">
                <a:solidFill>
                  <a:schemeClr val="tx1"/>
                </a:solidFill>
                <a:effectLst/>
                <a:latin typeface="+mn-lt"/>
                <a:ea typeface="+mn-ea"/>
                <a:cs typeface="+mn-cs"/>
                <a:hlinkClick r:id="rId4"/>
              </a:rPr>
              <a:t>https://www.thegoodgoods.fr/</a:t>
            </a:r>
            <a:endParaRPr lang="fr-BE" sz="1200" kern="1200" dirty="0">
              <a:solidFill>
                <a:schemeClr val="tx1"/>
              </a:solidFill>
              <a:effectLst/>
              <a:latin typeface="+mn-lt"/>
              <a:ea typeface="+mn-ea"/>
              <a:cs typeface="+mn-cs"/>
            </a:endParaRPr>
          </a:p>
          <a:p>
            <a:endParaRPr lang="en-US" dirty="0"/>
          </a:p>
          <a:p>
            <a:r>
              <a:rPr lang="en-US" dirty="0"/>
              <a:t>Et tout un dossier sur les baskets…</a:t>
            </a:r>
          </a:p>
          <a:p>
            <a:endParaRPr lang="fr-FR" dirty="0"/>
          </a:p>
          <a:p>
            <a:r>
              <a:rPr lang="fr-FR" dirty="0"/>
              <a:t>https://</a:t>
            </a:r>
            <a:r>
              <a:rPr lang="fr-FR" dirty="0" err="1"/>
              <a:t>www.thegoodgoods.fr</a:t>
            </a:r>
            <a:r>
              <a:rPr lang="fr-FR" dirty="0"/>
              <a:t>/mode/mode-marques-baskets-sneakers-ecoresponsables-2021/ </a:t>
            </a:r>
          </a:p>
          <a:p>
            <a:endParaRPr lang="fr-FR" dirty="0">
              <a:solidFill>
                <a:schemeClr val="tx1"/>
              </a:solidFill>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159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0934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4 définitions sont bonnes.</a:t>
            </a:r>
          </a:p>
          <a:p>
            <a:r>
              <a:rPr lang="fr-BE" i="1" dirty="0"/>
              <a:t>« C’est inculquer à l’acheteur le désir de posséder quelque chose d’un peu plus récent, un peu meilleur et un peu plus tôt que ce qui est nécessaire » – </a:t>
            </a:r>
            <a:r>
              <a:rPr lang="fr-BE" dirty="0"/>
              <a:t>Brooks Stevens, designer industriel américain, 1954.</a:t>
            </a:r>
          </a:p>
          <a:p>
            <a:r>
              <a:rPr lang="fr-BE" dirty="0"/>
              <a:t>Cartel Phoebus : limiter la durée de vie des ampoules à incandescence à mille heures dans les années 20. </a:t>
            </a:r>
          </a:p>
          <a:p>
            <a:r>
              <a:rPr lang="fr-BE" dirty="0"/>
              <a:t>1929 à compléter</a:t>
            </a: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7553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299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Pour que notre monde soit viable, l’augmentation de la température moyenne par rapport à l’ère préindustrielle ne doit pas excéder les 2°C mais même au-delà de 1,5°C, les dégâts risquent d’être considérables.  </a:t>
            </a:r>
          </a:p>
          <a:p>
            <a:r>
              <a:rPr lang="fr-BE" sz="1200" kern="1200" dirty="0">
                <a:solidFill>
                  <a:schemeClr val="tx1"/>
                </a:solidFill>
                <a:effectLst/>
                <a:latin typeface="+mn-lt"/>
                <a:ea typeface="+mn-ea"/>
                <a:cs typeface="+mn-cs"/>
              </a:rPr>
              <a:t>Atteindre cet objectif nécessite une transition écologique qui passera par une </a:t>
            </a:r>
            <a:r>
              <a:rPr lang="fr-BE" sz="1200" kern="1200" dirty="0" err="1">
                <a:solidFill>
                  <a:schemeClr val="tx1"/>
                </a:solidFill>
                <a:effectLst/>
                <a:latin typeface="+mn-lt"/>
                <a:ea typeface="+mn-ea"/>
                <a:cs typeface="+mn-cs"/>
              </a:rPr>
              <a:t>décarbonation</a:t>
            </a:r>
            <a:r>
              <a:rPr lang="fr-BE" sz="1200" kern="1200" dirty="0">
                <a:solidFill>
                  <a:schemeClr val="tx1"/>
                </a:solidFill>
                <a:effectLst/>
                <a:latin typeface="+mn-lt"/>
                <a:ea typeface="+mn-ea"/>
                <a:cs typeface="+mn-cs"/>
              </a:rPr>
              <a:t> de l’économie.</a:t>
            </a:r>
          </a:p>
          <a:p>
            <a:r>
              <a:rPr lang="fr-BE" sz="1200" kern="1200" dirty="0">
                <a:solidFill>
                  <a:schemeClr val="tx1"/>
                </a:solidFill>
                <a:effectLst/>
                <a:latin typeface="+mn-lt"/>
                <a:ea typeface="+mn-ea"/>
                <a:cs typeface="+mn-cs"/>
              </a:rPr>
              <a:t>Conscients de ces enjeux et des risques qui y sont liés, les syndicalistes ont élaboré le concept de transition juste, socialement juste s’entend.  En effet, si certains secteurs seront pourvoyeurs d’emplois (énergies renouvelables, construction, …) d’autres subiront des restructurations liées en lien avec la sortie des activités les plus polluantes.  Les syndicats sont parvenus en 2015 à inclure la transition juste dans le préambule de l’accord de Paris. </a:t>
            </a:r>
          </a:p>
          <a:p>
            <a:r>
              <a:rPr lang="fr-BE" sz="1200" kern="1200" dirty="0">
                <a:solidFill>
                  <a:schemeClr val="tx1"/>
                </a:solidFill>
                <a:effectLst/>
                <a:latin typeface="+mn-lt"/>
                <a:ea typeface="+mn-ea"/>
                <a:cs typeface="+mn-cs"/>
              </a:rPr>
              <a:t>Il importe d’analyser la situation dans chaque pays, chaque région afin de connaître les risques et les opportunités que ces changements vont générer et de mettre au point des plans de transition juste qui seront négociés entre interlocuteurs sociaux.  </a:t>
            </a:r>
          </a:p>
          <a:p>
            <a:r>
              <a:rPr lang="fr-BE" sz="1200" kern="1200" dirty="0">
                <a:solidFill>
                  <a:schemeClr val="tx1"/>
                </a:solidFill>
                <a:effectLst/>
                <a:latin typeface="+mn-lt"/>
                <a:ea typeface="+mn-ea"/>
                <a:cs typeface="+mn-cs"/>
              </a:rPr>
              <a:t>Les travailleurs doivent être au cœur du processus afin de :</a:t>
            </a:r>
          </a:p>
          <a:p>
            <a:pPr lvl="0"/>
            <a:r>
              <a:rPr lang="fr-BE" sz="1200" kern="1200" dirty="0">
                <a:solidFill>
                  <a:schemeClr val="tx1"/>
                </a:solidFill>
                <a:effectLst/>
                <a:latin typeface="+mn-lt"/>
                <a:ea typeface="+mn-ea"/>
                <a:cs typeface="+mn-cs"/>
              </a:rPr>
              <a:t>savoir de quelles qualifications et formations ils auront besoin.  </a:t>
            </a:r>
          </a:p>
          <a:p>
            <a:pPr lvl="0"/>
            <a:r>
              <a:rPr lang="fr-BE" sz="1200" kern="1200" dirty="0">
                <a:solidFill>
                  <a:schemeClr val="tx1"/>
                </a:solidFill>
                <a:effectLst/>
                <a:latin typeface="+mn-lt"/>
                <a:ea typeface="+mn-ea"/>
                <a:cs typeface="+mn-cs"/>
              </a:rPr>
              <a:t>s’assurer que le système de sécurité sociale garant d’emplois et de salaires décents, d’accès au chômage soit préservé voire renforcé</a:t>
            </a:r>
          </a:p>
          <a:p>
            <a:pPr lvl="0"/>
            <a:r>
              <a:rPr lang="fr-BE" sz="1200" kern="1200" dirty="0">
                <a:solidFill>
                  <a:schemeClr val="tx1"/>
                </a:solidFill>
                <a:effectLst/>
                <a:latin typeface="+mn-lt"/>
                <a:ea typeface="+mn-ea"/>
                <a:cs typeface="+mn-cs"/>
              </a:rPr>
              <a:t>faire respecter les droits des travailleurs…</a:t>
            </a:r>
          </a:p>
          <a:p>
            <a:r>
              <a:rPr lang="fr-BE" sz="1200" kern="1200" dirty="0">
                <a:solidFill>
                  <a:schemeClr val="tx1"/>
                </a:solidFill>
                <a:effectLst/>
                <a:latin typeface="+mn-lt"/>
                <a:ea typeface="+mn-ea"/>
                <a:cs typeface="+mn-cs"/>
              </a:rPr>
              <a:t>Le dialogue social est la clé de voûte de la transition.</a:t>
            </a: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5263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Pour que notre monde soit viable, l’augmentation de la température moyenne par rapport à l’ère préindustrielle ne doit pas excéder les 2°C mais même au-delà de 1,5°C, les dégâts risquent d’être considérables.  </a:t>
            </a:r>
          </a:p>
          <a:p>
            <a:r>
              <a:rPr lang="fr-BE" sz="1200" kern="1200" dirty="0">
                <a:solidFill>
                  <a:schemeClr val="tx1"/>
                </a:solidFill>
                <a:effectLst/>
                <a:latin typeface="+mn-lt"/>
                <a:ea typeface="+mn-ea"/>
                <a:cs typeface="+mn-cs"/>
              </a:rPr>
              <a:t>Atteindre cet objectif nécessite une transition écologique qui passera par une </a:t>
            </a:r>
            <a:r>
              <a:rPr lang="fr-BE" sz="1200" kern="1200" dirty="0" err="1">
                <a:solidFill>
                  <a:schemeClr val="tx1"/>
                </a:solidFill>
                <a:effectLst/>
                <a:latin typeface="+mn-lt"/>
                <a:ea typeface="+mn-ea"/>
                <a:cs typeface="+mn-cs"/>
              </a:rPr>
              <a:t>décarbonation</a:t>
            </a:r>
            <a:r>
              <a:rPr lang="fr-BE" sz="1200" kern="1200" dirty="0">
                <a:solidFill>
                  <a:schemeClr val="tx1"/>
                </a:solidFill>
                <a:effectLst/>
                <a:latin typeface="+mn-lt"/>
                <a:ea typeface="+mn-ea"/>
                <a:cs typeface="+mn-cs"/>
              </a:rPr>
              <a:t> de l’économie.</a:t>
            </a:r>
          </a:p>
          <a:p>
            <a:r>
              <a:rPr lang="fr-BE" sz="1200" kern="1200" dirty="0">
                <a:solidFill>
                  <a:schemeClr val="tx1"/>
                </a:solidFill>
                <a:effectLst/>
                <a:latin typeface="+mn-lt"/>
                <a:ea typeface="+mn-ea"/>
                <a:cs typeface="+mn-cs"/>
              </a:rPr>
              <a:t>Conscients de ces enjeux et des risques qui y sont liés, les syndicalistes ont élaboré le concept de transition juste, socialement juste s’entend.  En effet, si certains secteurs seront pourvoyeurs d’emplois (énergies renouvelables, construction, …) d’autres subiront des restructurations liées en lien avec la sortie des activités les plus polluantes.  Les syndicats sont parvenus en 2015 à inclure la transition juste dans le préambule de l’accord de Paris. </a:t>
            </a:r>
          </a:p>
          <a:p>
            <a:r>
              <a:rPr lang="fr-BE" sz="1200" kern="1200" dirty="0">
                <a:solidFill>
                  <a:schemeClr val="tx1"/>
                </a:solidFill>
                <a:effectLst/>
                <a:latin typeface="+mn-lt"/>
                <a:ea typeface="+mn-ea"/>
                <a:cs typeface="+mn-cs"/>
              </a:rPr>
              <a:t>Il importe d’analyser la situation dans chaque pays, chaque région afin de connaître les risques et les opportunités que ces changements vont générer et de mettre au point des plans de transition juste qui seront négociés entre interlocuteurs sociaux.  </a:t>
            </a:r>
          </a:p>
          <a:p>
            <a:r>
              <a:rPr lang="fr-BE" sz="1200" kern="1200" dirty="0">
                <a:solidFill>
                  <a:schemeClr val="tx1"/>
                </a:solidFill>
                <a:effectLst/>
                <a:latin typeface="+mn-lt"/>
                <a:ea typeface="+mn-ea"/>
                <a:cs typeface="+mn-cs"/>
              </a:rPr>
              <a:t>Les travailleurs doivent être au cœur du processus afin de :</a:t>
            </a:r>
          </a:p>
          <a:p>
            <a:pPr lvl="0"/>
            <a:r>
              <a:rPr lang="fr-BE" sz="1200" kern="1200" dirty="0">
                <a:solidFill>
                  <a:schemeClr val="tx1"/>
                </a:solidFill>
                <a:effectLst/>
                <a:latin typeface="+mn-lt"/>
                <a:ea typeface="+mn-ea"/>
                <a:cs typeface="+mn-cs"/>
              </a:rPr>
              <a:t>savoir de quelles qualifications et formations ils auront besoin.  </a:t>
            </a:r>
          </a:p>
          <a:p>
            <a:pPr lvl="0"/>
            <a:r>
              <a:rPr lang="fr-BE" sz="1200" kern="1200" dirty="0">
                <a:solidFill>
                  <a:schemeClr val="tx1"/>
                </a:solidFill>
                <a:effectLst/>
                <a:latin typeface="+mn-lt"/>
                <a:ea typeface="+mn-ea"/>
                <a:cs typeface="+mn-cs"/>
              </a:rPr>
              <a:t>s’assurer que le système de sécurité sociale garant d’emplois et de salaires décents, d’accès au chômage soit préservé voire renforcé</a:t>
            </a:r>
          </a:p>
          <a:p>
            <a:pPr lvl="0"/>
            <a:r>
              <a:rPr lang="fr-BE" sz="1200" kern="1200" dirty="0">
                <a:solidFill>
                  <a:schemeClr val="tx1"/>
                </a:solidFill>
                <a:effectLst/>
                <a:latin typeface="+mn-lt"/>
                <a:ea typeface="+mn-ea"/>
                <a:cs typeface="+mn-cs"/>
              </a:rPr>
              <a:t>faire respecter les droits des travailleurs…</a:t>
            </a:r>
          </a:p>
          <a:p>
            <a:r>
              <a:rPr lang="fr-BE" sz="1200" kern="1200" dirty="0">
                <a:solidFill>
                  <a:schemeClr val="tx1"/>
                </a:solidFill>
                <a:effectLst/>
                <a:latin typeface="+mn-lt"/>
                <a:ea typeface="+mn-ea"/>
                <a:cs typeface="+mn-cs"/>
              </a:rPr>
              <a:t>Le dialogue social est la clé de voûte de la transition.</a:t>
            </a: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5430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Pour que notre monde soit viable, l’augmentation de la température moyenne par rapport à l’ère préindustrielle ne doit pas excéder les 2°C mais même au-delà de 1,5°C, les dégâts risquent d’être considérables.  </a:t>
            </a:r>
          </a:p>
          <a:p>
            <a:r>
              <a:rPr lang="fr-BE" sz="1200" kern="1200" dirty="0">
                <a:solidFill>
                  <a:schemeClr val="tx1"/>
                </a:solidFill>
                <a:effectLst/>
                <a:latin typeface="+mn-lt"/>
                <a:ea typeface="+mn-ea"/>
                <a:cs typeface="+mn-cs"/>
              </a:rPr>
              <a:t>Atteindre cet objectif nécessite une transition écologique qui passera par une </a:t>
            </a:r>
            <a:r>
              <a:rPr lang="fr-BE" sz="1200" kern="1200" dirty="0" err="1">
                <a:solidFill>
                  <a:schemeClr val="tx1"/>
                </a:solidFill>
                <a:effectLst/>
                <a:latin typeface="+mn-lt"/>
                <a:ea typeface="+mn-ea"/>
                <a:cs typeface="+mn-cs"/>
              </a:rPr>
              <a:t>décarbonation</a:t>
            </a:r>
            <a:r>
              <a:rPr lang="fr-BE" sz="1200" kern="1200" dirty="0">
                <a:solidFill>
                  <a:schemeClr val="tx1"/>
                </a:solidFill>
                <a:effectLst/>
                <a:latin typeface="+mn-lt"/>
                <a:ea typeface="+mn-ea"/>
                <a:cs typeface="+mn-cs"/>
              </a:rPr>
              <a:t> de l’économie.</a:t>
            </a:r>
          </a:p>
          <a:p>
            <a:r>
              <a:rPr lang="fr-BE" sz="1200" kern="1200" dirty="0">
                <a:solidFill>
                  <a:schemeClr val="tx1"/>
                </a:solidFill>
                <a:effectLst/>
                <a:latin typeface="+mn-lt"/>
                <a:ea typeface="+mn-ea"/>
                <a:cs typeface="+mn-cs"/>
              </a:rPr>
              <a:t>Conscients de ces enjeux et des risques qui y sont liés, les syndicalistes ont élaboré le concept de transition juste, socialement juste s’entend.  En effet, si certains secteurs seront pourvoyeurs d’emplois (énergies renouvelables, construction, …) d’autres subiront des restructurations liées en lien avec la sortie des activités les plus polluantes.  Les syndicats sont parvenus en 2015 à inclure la transition juste dans le préambule de l’accord de Paris. </a:t>
            </a:r>
          </a:p>
          <a:p>
            <a:r>
              <a:rPr lang="fr-BE" sz="1200" kern="1200" dirty="0">
                <a:solidFill>
                  <a:schemeClr val="tx1"/>
                </a:solidFill>
                <a:effectLst/>
                <a:latin typeface="+mn-lt"/>
                <a:ea typeface="+mn-ea"/>
                <a:cs typeface="+mn-cs"/>
              </a:rPr>
              <a:t>Il importe d’analyser la situation dans chaque pays, chaque région afin de connaître les risques et les opportunités que ces changements vont générer et de mettre au point des plans de transition juste qui seront négociés entre interlocuteurs sociaux.  </a:t>
            </a:r>
          </a:p>
          <a:p>
            <a:r>
              <a:rPr lang="fr-BE" sz="1200" kern="1200" dirty="0">
                <a:solidFill>
                  <a:schemeClr val="tx1"/>
                </a:solidFill>
                <a:effectLst/>
                <a:latin typeface="+mn-lt"/>
                <a:ea typeface="+mn-ea"/>
                <a:cs typeface="+mn-cs"/>
              </a:rPr>
              <a:t>Les travailleurs doivent être au cœur du processus afin de :</a:t>
            </a:r>
          </a:p>
          <a:p>
            <a:pPr lvl="0"/>
            <a:r>
              <a:rPr lang="fr-BE" sz="1200" kern="1200" dirty="0">
                <a:solidFill>
                  <a:schemeClr val="tx1"/>
                </a:solidFill>
                <a:effectLst/>
                <a:latin typeface="+mn-lt"/>
                <a:ea typeface="+mn-ea"/>
                <a:cs typeface="+mn-cs"/>
              </a:rPr>
              <a:t>savoir de quelles qualifications et formations ils auront besoin.  </a:t>
            </a:r>
          </a:p>
          <a:p>
            <a:pPr lvl="0"/>
            <a:r>
              <a:rPr lang="fr-BE" sz="1200" kern="1200" dirty="0">
                <a:solidFill>
                  <a:schemeClr val="tx1"/>
                </a:solidFill>
                <a:effectLst/>
                <a:latin typeface="+mn-lt"/>
                <a:ea typeface="+mn-ea"/>
                <a:cs typeface="+mn-cs"/>
              </a:rPr>
              <a:t>s’assurer que le système de sécurité sociale garant d’emplois et de salaires décents, d’accès au chômage soit préservé voire renforcé</a:t>
            </a:r>
          </a:p>
          <a:p>
            <a:pPr lvl="0"/>
            <a:r>
              <a:rPr lang="fr-BE" sz="1200" kern="1200" dirty="0">
                <a:solidFill>
                  <a:schemeClr val="tx1"/>
                </a:solidFill>
                <a:effectLst/>
                <a:latin typeface="+mn-lt"/>
                <a:ea typeface="+mn-ea"/>
                <a:cs typeface="+mn-cs"/>
              </a:rPr>
              <a:t>faire respecter les droits des travailleurs…</a:t>
            </a:r>
          </a:p>
          <a:p>
            <a:r>
              <a:rPr lang="fr-BE" sz="1200" kern="1200" dirty="0">
                <a:solidFill>
                  <a:schemeClr val="tx1"/>
                </a:solidFill>
                <a:effectLst/>
                <a:latin typeface="+mn-lt"/>
                <a:ea typeface="+mn-ea"/>
                <a:cs typeface="+mn-cs"/>
              </a:rPr>
              <a:t>Le dialogue social est la clé de voûte de la transition.</a:t>
            </a: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907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https://</a:t>
            </a:r>
            <a:r>
              <a:rPr lang="fr-BE" sz="1200" kern="1200" dirty="0" err="1">
                <a:solidFill>
                  <a:schemeClr val="tx1"/>
                </a:solidFill>
                <a:effectLst/>
                <a:latin typeface="+mn-lt"/>
                <a:ea typeface="+mn-ea"/>
                <a:cs typeface="+mn-cs"/>
              </a:rPr>
              <a:t>www.youtube.com</a:t>
            </a:r>
            <a:r>
              <a:rPr lang="fr-BE" sz="1200" kern="1200" dirty="0">
                <a:solidFill>
                  <a:schemeClr val="tx1"/>
                </a:solidFill>
                <a:effectLst/>
                <a:latin typeface="+mn-lt"/>
                <a:ea typeface="+mn-ea"/>
                <a:cs typeface="+mn-cs"/>
              </a:rPr>
              <a:t>/</a:t>
            </a:r>
            <a:r>
              <a:rPr lang="fr-BE" sz="1200" kern="1200" dirty="0" err="1">
                <a:solidFill>
                  <a:schemeClr val="tx1"/>
                </a:solidFill>
                <a:effectLst/>
                <a:latin typeface="+mn-lt"/>
                <a:ea typeface="+mn-ea"/>
                <a:cs typeface="+mn-cs"/>
              </a:rPr>
              <a:t>watch?v</a:t>
            </a:r>
            <a:r>
              <a:rPr lang="fr-BE" sz="1200" kern="1200" dirty="0">
                <a:solidFill>
                  <a:schemeClr val="tx1"/>
                </a:solidFill>
                <a:effectLst/>
                <a:latin typeface="+mn-lt"/>
                <a:ea typeface="+mn-ea"/>
                <a:cs typeface="+mn-cs"/>
              </a:rPr>
              <a:t>=G5wYBX8CNXI</a:t>
            </a:r>
          </a:p>
          <a:p>
            <a:endParaRPr lang="fr-BE" sz="1200" kern="1200" dirty="0">
              <a:solidFill>
                <a:schemeClr val="tx1"/>
              </a:solidFill>
              <a:effectLst/>
              <a:latin typeface="+mn-lt"/>
              <a:ea typeface="+mn-ea"/>
              <a:cs typeface="+mn-cs"/>
            </a:endParaRPr>
          </a:p>
          <a:p>
            <a:r>
              <a:rPr lang="fr-BE" sz="1200" kern="1200" dirty="0">
                <a:solidFill>
                  <a:schemeClr val="tx1"/>
                </a:solidFill>
                <a:effectLst/>
                <a:latin typeface="+mn-lt"/>
                <a:ea typeface="+mn-ea"/>
                <a:cs typeface="+mn-cs"/>
              </a:rPr>
              <a:t>D’après le dossier du CRISP : L’ÉCONOMIE CIRCULAIRE </a:t>
            </a:r>
            <a:endParaRPr lang="fr-BE" dirty="0"/>
          </a:p>
          <a:p>
            <a:r>
              <a:rPr lang="fr-BE" sz="1200" kern="1200" dirty="0">
                <a:solidFill>
                  <a:schemeClr val="tx1"/>
                </a:solidFill>
                <a:effectLst/>
                <a:latin typeface="+mn-lt"/>
                <a:ea typeface="+mn-ea"/>
                <a:cs typeface="+mn-cs"/>
              </a:rPr>
              <a:t>Fabienne Collard </a:t>
            </a:r>
            <a:endParaRPr lang="fr-BE" dirty="0"/>
          </a:p>
          <a:p>
            <a:r>
              <a:rPr lang="fr-BE" sz="1200" kern="1200" dirty="0">
                <a:solidFill>
                  <a:schemeClr val="tx1"/>
                </a:solidFill>
                <a:effectLst/>
                <a:latin typeface="+mn-lt"/>
                <a:ea typeface="+mn-ea"/>
                <a:cs typeface="+mn-cs"/>
              </a:rPr>
              <a:t>CRISP | « Courrier hebdomadaire du CRISP » 2020/10 n° 2455-2456 </a:t>
            </a:r>
            <a:endParaRPr lang="fr-BE" dirty="0"/>
          </a:p>
          <a:p>
            <a:endParaRPr lang="fr-BE" sz="1200" kern="1200" dirty="0">
              <a:solidFill>
                <a:schemeClr val="tx1"/>
              </a:solidFill>
              <a:effectLst/>
              <a:latin typeface="+mn-lt"/>
              <a:ea typeface="+mn-ea"/>
              <a:cs typeface="+mn-cs"/>
            </a:endParaRPr>
          </a:p>
          <a:p>
            <a:endParaRPr lang="fr-BE" sz="1200" kern="1200" dirty="0">
              <a:solidFill>
                <a:schemeClr val="tx1"/>
              </a:solidFill>
              <a:effectLst/>
              <a:latin typeface="+mn-lt"/>
              <a:ea typeface="+mn-ea"/>
              <a:cs typeface="+mn-cs"/>
            </a:endParaRPr>
          </a:p>
          <a:p>
            <a:r>
              <a:rPr lang="fr-BE" sz="1200" kern="1200" dirty="0">
                <a:solidFill>
                  <a:schemeClr val="tx1"/>
                </a:solidFill>
                <a:effectLst/>
                <a:latin typeface="+mn-lt"/>
                <a:ea typeface="+mn-ea"/>
                <a:cs typeface="+mn-cs"/>
              </a:rPr>
              <a:t>L’</a:t>
            </a:r>
            <a:r>
              <a:rPr lang="fr-BE" sz="1200" kern="1200" dirty="0" err="1">
                <a:solidFill>
                  <a:schemeClr val="tx1"/>
                </a:solidFill>
                <a:effectLst/>
                <a:latin typeface="+mn-lt"/>
                <a:ea typeface="+mn-ea"/>
                <a:cs typeface="+mn-cs"/>
              </a:rPr>
              <a:t>économie</a:t>
            </a:r>
            <a:r>
              <a:rPr lang="fr-BE" sz="1200" kern="1200" dirty="0">
                <a:solidFill>
                  <a:schemeClr val="tx1"/>
                </a:solidFill>
                <a:effectLst/>
                <a:latin typeface="+mn-lt"/>
                <a:ea typeface="+mn-ea"/>
                <a:cs typeface="+mn-cs"/>
              </a:rPr>
              <a:t> circulaire est un </a:t>
            </a:r>
            <a:r>
              <a:rPr lang="fr-BE" sz="1200" kern="1200" dirty="0" err="1">
                <a:solidFill>
                  <a:schemeClr val="tx1"/>
                </a:solidFill>
                <a:effectLst/>
                <a:latin typeface="+mn-lt"/>
                <a:ea typeface="+mn-ea"/>
                <a:cs typeface="+mn-cs"/>
              </a:rPr>
              <a:t>modèle</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économique</a:t>
            </a:r>
            <a:r>
              <a:rPr lang="fr-BE" sz="1200" kern="1200" dirty="0">
                <a:solidFill>
                  <a:schemeClr val="tx1"/>
                </a:solidFill>
                <a:effectLst/>
                <a:latin typeface="+mn-lt"/>
                <a:ea typeface="+mn-ea"/>
                <a:cs typeface="+mn-cs"/>
              </a:rPr>
              <a:t> et industriel qui vise à maintenir les produits, leurs composants et leurs </a:t>
            </a:r>
            <a:r>
              <a:rPr lang="fr-BE" sz="1200" kern="1200" dirty="0" err="1">
                <a:solidFill>
                  <a:schemeClr val="tx1"/>
                </a:solidFill>
                <a:effectLst/>
                <a:latin typeface="+mn-lt"/>
                <a:ea typeface="+mn-ea"/>
                <a:cs typeface="+mn-cs"/>
              </a:rPr>
              <a:t>matériaux</a:t>
            </a:r>
            <a:r>
              <a:rPr lang="fr-BE" sz="1200" kern="1200" dirty="0">
                <a:solidFill>
                  <a:schemeClr val="tx1"/>
                </a:solidFill>
                <a:effectLst/>
                <a:latin typeface="+mn-lt"/>
                <a:ea typeface="+mn-ea"/>
                <a:cs typeface="+mn-cs"/>
              </a:rPr>
              <a:t> en circulation le plus longtemps possible, tout en veillant à garantir la </a:t>
            </a:r>
            <a:r>
              <a:rPr lang="fr-BE" sz="1200" kern="1200" dirty="0" err="1">
                <a:solidFill>
                  <a:schemeClr val="tx1"/>
                </a:solidFill>
                <a:effectLst/>
                <a:latin typeface="+mn-lt"/>
                <a:ea typeface="+mn-ea"/>
                <a:cs typeface="+mn-cs"/>
              </a:rPr>
              <a:t>qualite</a:t>
            </a:r>
            <a:r>
              <a:rPr lang="fr-BE" sz="1200" kern="1200" dirty="0">
                <a:solidFill>
                  <a:schemeClr val="tx1"/>
                </a:solidFill>
                <a:effectLst/>
                <a:latin typeface="+mn-lt"/>
                <a:ea typeface="+mn-ea"/>
                <a:cs typeface="+mn-cs"/>
              </a:rPr>
              <a:t>́ de leur utilisation. Ce </a:t>
            </a:r>
            <a:r>
              <a:rPr lang="fr-BE" sz="1200" kern="1200" dirty="0" err="1">
                <a:solidFill>
                  <a:schemeClr val="tx1"/>
                </a:solidFill>
                <a:effectLst/>
                <a:latin typeface="+mn-lt"/>
                <a:ea typeface="+mn-ea"/>
                <a:cs typeface="+mn-cs"/>
              </a:rPr>
              <a:t>modèle</a:t>
            </a:r>
            <a:r>
              <a:rPr lang="fr-BE" sz="1200" kern="1200" dirty="0">
                <a:solidFill>
                  <a:schemeClr val="tx1"/>
                </a:solidFill>
                <a:effectLst/>
                <a:latin typeface="+mn-lt"/>
                <a:ea typeface="+mn-ea"/>
                <a:cs typeface="+mn-cs"/>
              </a:rPr>
              <a:t> s’oppose en cela à l’</a:t>
            </a:r>
            <a:r>
              <a:rPr lang="fr-BE" sz="1200" kern="1200" dirty="0" err="1">
                <a:solidFill>
                  <a:schemeClr val="tx1"/>
                </a:solidFill>
                <a:effectLst/>
                <a:latin typeface="+mn-lt"/>
                <a:ea typeface="+mn-ea"/>
                <a:cs typeface="+mn-cs"/>
              </a:rPr>
              <a:t>économie</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linéaire</a:t>
            </a:r>
            <a:r>
              <a:rPr lang="fr-BE" sz="1200" kern="1200" dirty="0">
                <a:solidFill>
                  <a:schemeClr val="tx1"/>
                </a:solidFill>
                <a:effectLst/>
                <a:latin typeface="+mn-lt"/>
                <a:ea typeface="+mn-ea"/>
                <a:cs typeface="+mn-cs"/>
              </a:rPr>
              <a:t>, qui s’appuie quant à elle sur le </a:t>
            </a:r>
            <a:r>
              <a:rPr lang="fr-BE" sz="1200" kern="1200" dirty="0" err="1">
                <a:solidFill>
                  <a:schemeClr val="tx1"/>
                </a:solidFill>
                <a:effectLst/>
                <a:latin typeface="+mn-lt"/>
                <a:ea typeface="+mn-ea"/>
                <a:cs typeface="+mn-cs"/>
              </a:rPr>
              <a:t>schéma</a:t>
            </a:r>
            <a:r>
              <a:rPr lang="fr-BE" sz="1200" kern="1200" dirty="0">
                <a:solidFill>
                  <a:schemeClr val="tx1"/>
                </a:solidFill>
                <a:effectLst/>
                <a:latin typeface="+mn-lt"/>
                <a:ea typeface="+mn-ea"/>
                <a:cs typeface="+mn-cs"/>
              </a:rPr>
              <a:t> suivant : extraction ou </a:t>
            </a:r>
            <a:r>
              <a:rPr lang="fr-BE" sz="1200" kern="1200" dirty="0" err="1">
                <a:solidFill>
                  <a:schemeClr val="tx1"/>
                </a:solidFill>
                <a:effectLst/>
                <a:latin typeface="+mn-lt"/>
                <a:ea typeface="+mn-ea"/>
                <a:cs typeface="+mn-cs"/>
              </a:rPr>
              <a:t>récolte</a:t>
            </a:r>
            <a:r>
              <a:rPr lang="fr-BE" sz="1200" kern="1200" dirty="0">
                <a:solidFill>
                  <a:schemeClr val="tx1"/>
                </a:solidFill>
                <a:effectLst/>
                <a:latin typeface="+mn-lt"/>
                <a:ea typeface="+mn-ea"/>
                <a:cs typeface="+mn-cs"/>
              </a:rPr>
              <a:t> des ressources, fabrication et assemblage des biens, distribution et utilisation, et, enfin, production de </a:t>
            </a:r>
            <a:r>
              <a:rPr lang="fr-BE" sz="1200" kern="1200" dirty="0" err="1">
                <a:solidFill>
                  <a:schemeClr val="tx1"/>
                </a:solidFill>
                <a:effectLst/>
                <a:latin typeface="+mn-lt"/>
                <a:ea typeface="+mn-ea"/>
                <a:cs typeface="+mn-cs"/>
              </a:rPr>
              <a:t>déchets</a:t>
            </a:r>
            <a:r>
              <a:rPr lang="fr-BE" sz="1200" kern="1200" dirty="0">
                <a:solidFill>
                  <a:schemeClr val="tx1"/>
                </a:solidFill>
                <a:effectLst/>
                <a:latin typeface="+mn-lt"/>
                <a:ea typeface="+mn-ea"/>
                <a:cs typeface="+mn-cs"/>
              </a:rPr>
              <a:t>. C’est principalement au niveau de cette </a:t>
            </a:r>
            <a:r>
              <a:rPr lang="fr-BE" sz="1200" kern="1200" dirty="0" err="1">
                <a:solidFill>
                  <a:schemeClr val="tx1"/>
                </a:solidFill>
                <a:effectLst/>
                <a:latin typeface="+mn-lt"/>
                <a:ea typeface="+mn-ea"/>
                <a:cs typeface="+mn-cs"/>
              </a:rPr>
              <a:t>dernière</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étape</a:t>
            </a:r>
            <a:r>
              <a:rPr lang="fr-BE" sz="1200" kern="1200" dirty="0">
                <a:solidFill>
                  <a:schemeClr val="tx1"/>
                </a:solidFill>
                <a:effectLst/>
                <a:latin typeface="+mn-lt"/>
                <a:ea typeface="+mn-ea"/>
                <a:cs typeface="+mn-cs"/>
              </a:rPr>
              <a:t> qu’</a:t>
            </a:r>
            <a:r>
              <a:rPr lang="fr-BE" sz="1200" kern="1200" dirty="0" err="1">
                <a:solidFill>
                  <a:schemeClr val="tx1"/>
                </a:solidFill>
                <a:effectLst/>
                <a:latin typeface="+mn-lt"/>
                <a:ea typeface="+mn-ea"/>
                <a:cs typeface="+mn-cs"/>
              </a:rPr>
              <a:t>économie</a:t>
            </a:r>
            <a:r>
              <a:rPr lang="fr-BE" sz="1200" kern="1200" dirty="0">
                <a:solidFill>
                  <a:schemeClr val="tx1"/>
                </a:solidFill>
                <a:effectLst/>
                <a:latin typeface="+mn-lt"/>
                <a:ea typeface="+mn-ea"/>
                <a:cs typeface="+mn-cs"/>
              </a:rPr>
              <a:t> circulaire et </a:t>
            </a:r>
            <a:r>
              <a:rPr lang="fr-BE" sz="1200" kern="1200" dirty="0" err="1">
                <a:solidFill>
                  <a:schemeClr val="tx1"/>
                </a:solidFill>
                <a:effectLst/>
                <a:latin typeface="+mn-lt"/>
                <a:ea typeface="+mn-ea"/>
                <a:cs typeface="+mn-cs"/>
              </a:rPr>
              <a:t>économie</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linéaire</a:t>
            </a:r>
            <a:r>
              <a:rPr lang="fr-BE" sz="1200" kern="1200" dirty="0">
                <a:solidFill>
                  <a:schemeClr val="tx1"/>
                </a:solidFill>
                <a:effectLst/>
                <a:latin typeface="+mn-lt"/>
                <a:ea typeface="+mn-ea"/>
                <a:cs typeface="+mn-cs"/>
              </a:rPr>
              <a:t> s’opposent puisque, dans la </a:t>
            </a:r>
            <a:r>
              <a:rPr lang="fr-BE" sz="1200" kern="1200" dirty="0" err="1">
                <a:solidFill>
                  <a:schemeClr val="tx1"/>
                </a:solidFill>
                <a:effectLst/>
                <a:latin typeface="+mn-lt"/>
                <a:ea typeface="+mn-ea"/>
                <a:cs typeface="+mn-cs"/>
              </a:rPr>
              <a:t>première</a:t>
            </a:r>
            <a:r>
              <a:rPr lang="fr-BE" sz="1200" kern="1200" dirty="0">
                <a:solidFill>
                  <a:schemeClr val="tx1"/>
                </a:solidFill>
                <a:effectLst/>
                <a:latin typeface="+mn-lt"/>
                <a:ea typeface="+mn-ea"/>
                <a:cs typeface="+mn-cs"/>
              </a:rPr>
              <a:t>, les </a:t>
            </a:r>
            <a:r>
              <a:rPr lang="fr-BE" sz="1200" kern="1200" dirty="0" err="1">
                <a:solidFill>
                  <a:schemeClr val="tx1"/>
                </a:solidFill>
                <a:effectLst/>
                <a:latin typeface="+mn-lt"/>
                <a:ea typeface="+mn-ea"/>
                <a:cs typeface="+mn-cs"/>
              </a:rPr>
              <a:t>déchets</a:t>
            </a:r>
            <a:r>
              <a:rPr lang="fr-BE" sz="1200" kern="1200" dirty="0">
                <a:solidFill>
                  <a:schemeClr val="tx1"/>
                </a:solidFill>
                <a:effectLst/>
                <a:latin typeface="+mn-lt"/>
                <a:ea typeface="+mn-ea"/>
                <a:cs typeface="+mn-cs"/>
              </a:rPr>
              <a:t> ou produits en fin de vie trouvent une nouvelle </a:t>
            </a:r>
            <a:r>
              <a:rPr lang="fr-BE" sz="1200" kern="1200" dirty="0" err="1">
                <a:solidFill>
                  <a:schemeClr val="tx1"/>
                </a:solidFill>
                <a:effectLst/>
                <a:latin typeface="+mn-lt"/>
                <a:ea typeface="+mn-ea"/>
                <a:cs typeface="+mn-cs"/>
              </a:rPr>
              <a:t>utilite</a:t>
            </a:r>
            <a:r>
              <a:rPr lang="fr-BE" sz="1200" kern="1200" dirty="0">
                <a:solidFill>
                  <a:schemeClr val="tx1"/>
                </a:solidFill>
                <a:effectLst/>
                <a:latin typeface="+mn-lt"/>
                <a:ea typeface="+mn-ea"/>
                <a:cs typeface="+mn-cs"/>
              </a:rPr>
              <a:t>́ (par la </a:t>
            </a:r>
            <a:r>
              <a:rPr lang="fr-BE" sz="1200" kern="1200" dirty="0" err="1">
                <a:solidFill>
                  <a:schemeClr val="tx1"/>
                </a:solidFill>
                <a:effectLst/>
                <a:latin typeface="+mn-lt"/>
                <a:ea typeface="+mn-ea"/>
                <a:cs typeface="+mn-cs"/>
              </a:rPr>
              <a:t>réutilisation</a:t>
            </a:r>
            <a:r>
              <a:rPr lang="fr-BE" sz="1200" kern="1200" dirty="0">
                <a:solidFill>
                  <a:schemeClr val="tx1"/>
                </a:solidFill>
                <a:effectLst/>
                <a:latin typeface="+mn-lt"/>
                <a:ea typeface="+mn-ea"/>
                <a:cs typeface="+mn-cs"/>
              </a:rPr>
              <a:t>, le recyclage, la valorisation </a:t>
            </a:r>
            <a:r>
              <a:rPr lang="fr-BE" sz="1200" kern="1200" dirty="0" err="1">
                <a:solidFill>
                  <a:schemeClr val="tx1"/>
                </a:solidFill>
                <a:effectLst/>
                <a:latin typeface="+mn-lt"/>
                <a:ea typeface="+mn-ea"/>
                <a:cs typeface="+mn-cs"/>
              </a:rPr>
              <a:t>énergétique</a:t>
            </a:r>
            <a:r>
              <a:rPr lang="fr-BE" sz="1200" kern="1200" dirty="0">
                <a:solidFill>
                  <a:schemeClr val="tx1"/>
                </a:solidFill>
                <a:effectLst/>
                <a:latin typeface="+mn-lt"/>
                <a:ea typeface="+mn-ea"/>
                <a:cs typeface="+mn-cs"/>
              </a:rPr>
              <a:t>, etc.), tandis que, dans la seconde, ils sont tout simplement </a:t>
            </a:r>
            <a:r>
              <a:rPr lang="fr-BE" sz="1200" kern="1200" dirty="0" err="1">
                <a:solidFill>
                  <a:schemeClr val="tx1"/>
                </a:solidFill>
                <a:effectLst/>
                <a:latin typeface="+mn-lt"/>
                <a:ea typeface="+mn-ea"/>
                <a:cs typeface="+mn-cs"/>
              </a:rPr>
              <a:t>éliminés</a:t>
            </a:r>
            <a:r>
              <a:rPr lang="fr-BE" sz="1200" kern="1200" dirty="0">
                <a:solidFill>
                  <a:schemeClr val="tx1"/>
                </a:solidFill>
                <a:effectLst/>
                <a:latin typeface="+mn-lt"/>
                <a:ea typeface="+mn-ea"/>
                <a:cs typeface="+mn-cs"/>
              </a:rPr>
              <a:t>. Le </a:t>
            </a:r>
            <a:r>
              <a:rPr lang="fr-BE" sz="1200" kern="1200" dirty="0" err="1">
                <a:solidFill>
                  <a:schemeClr val="tx1"/>
                </a:solidFill>
                <a:effectLst/>
                <a:latin typeface="+mn-lt"/>
                <a:ea typeface="+mn-ea"/>
                <a:cs typeface="+mn-cs"/>
              </a:rPr>
              <a:t>modèle</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linéaire</a:t>
            </a:r>
            <a:r>
              <a:rPr lang="fr-BE" sz="1200" kern="1200" dirty="0">
                <a:solidFill>
                  <a:schemeClr val="tx1"/>
                </a:solidFill>
                <a:effectLst/>
                <a:latin typeface="+mn-lt"/>
                <a:ea typeface="+mn-ea"/>
                <a:cs typeface="+mn-cs"/>
              </a:rPr>
              <a:t> rencontrant aujourd’hui une </a:t>
            </a:r>
            <a:r>
              <a:rPr lang="fr-BE" sz="1200" kern="1200" dirty="0" err="1">
                <a:solidFill>
                  <a:schemeClr val="tx1"/>
                </a:solidFill>
                <a:effectLst/>
                <a:latin typeface="+mn-lt"/>
                <a:ea typeface="+mn-ea"/>
                <a:cs typeface="+mn-cs"/>
              </a:rPr>
              <a:t>série</a:t>
            </a:r>
            <a:r>
              <a:rPr lang="fr-BE" sz="1200" kern="1200" dirty="0">
                <a:solidFill>
                  <a:schemeClr val="tx1"/>
                </a:solidFill>
                <a:effectLst/>
                <a:latin typeface="+mn-lt"/>
                <a:ea typeface="+mn-ea"/>
                <a:cs typeface="+mn-cs"/>
              </a:rPr>
              <a:t> de limites importantes (impact environnemental, </a:t>
            </a:r>
            <a:r>
              <a:rPr lang="fr-BE" sz="1200" kern="1200" dirty="0" err="1">
                <a:solidFill>
                  <a:schemeClr val="tx1"/>
                </a:solidFill>
                <a:effectLst/>
                <a:latin typeface="+mn-lt"/>
                <a:ea typeface="+mn-ea"/>
                <a:cs typeface="+mn-cs"/>
              </a:rPr>
              <a:t>épuisement</a:t>
            </a:r>
            <a:r>
              <a:rPr lang="fr-BE" sz="1200" kern="1200" dirty="0">
                <a:solidFill>
                  <a:schemeClr val="tx1"/>
                </a:solidFill>
                <a:effectLst/>
                <a:latin typeface="+mn-lt"/>
                <a:ea typeface="+mn-ea"/>
                <a:cs typeface="+mn-cs"/>
              </a:rPr>
              <a:t> des ressources, etc.), l’</a:t>
            </a:r>
            <a:r>
              <a:rPr lang="fr-BE" sz="1200" kern="1200" dirty="0" err="1">
                <a:solidFill>
                  <a:schemeClr val="tx1"/>
                </a:solidFill>
                <a:effectLst/>
                <a:latin typeface="+mn-lt"/>
                <a:ea typeface="+mn-ea"/>
                <a:cs typeface="+mn-cs"/>
              </a:rPr>
              <a:t>idée</a:t>
            </a:r>
            <a:r>
              <a:rPr lang="fr-BE" sz="1200" kern="1200" dirty="0">
                <a:solidFill>
                  <a:schemeClr val="tx1"/>
                </a:solidFill>
                <a:effectLst/>
                <a:latin typeface="+mn-lt"/>
                <a:ea typeface="+mn-ea"/>
                <a:cs typeface="+mn-cs"/>
              </a:rPr>
              <a:t> d’une transition vers un </a:t>
            </a:r>
            <a:r>
              <a:rPr lang="fr-BE" sz="1200" kern="1200" dirty="0" err="1">
                <a:solidFill>
                  <a:schemeClr val="tx1"/>
                </a:solidFill>
                <a:effectLst/>
                <a:latin typeface="+mn-lt"/>
                <a:ea typeface="+mn-ea"/>
                <a:cs typeface="+mn-cs"/>
              </a:rPr>
              <a:t>modèle</a:t>
            </a:r>
            <a:r>
              <a:rPr lang="fr-BE" sz="1200" kern="1200" dirty="0">
                <a:solidFill>
                  <a:schemeClr val="tx1"/>
                </a:solidFill>
                <a:effectLst/>
                <a:latin typeface="+mn-lt"/>
                <a:ea typeface="+mn-ea"/>
                <a:cs typeface="+mn-cs"/>
              </a:rPr>
              <a:t> davantage circulaire rencontre une </a:t>
            </a:r>
            <a:r>
              <a:rPr lang="fr-BE" sz="1200" kern="1200" dirty="0" err="1">
                <a:solidFill>
                  <a:schemeClr val="tx1"/>
                </a:solidFill>
                <a:effectLst/>
                <a:latin typeface="+mn-lt"/>
                <a:ea typeface="+mn-ea"/>
                <a:cs typeface="+mn-cs"/>
              </a:rPr>
              <a:t>adhésion</a:t>
            </a:r>
            <a:r>
              <a:rPr lang="fr-BE" sz="1200" kern="1200" dirty="0">
                <a:solidFill>
                  <a:schemeClr val="tx1"/>
                </a:solidFill>
                <a:effectLst/>
                <a:latin typeface="+mn-lt"/>
                <a:ea typeface="+mn-ea"/>
                <a:cs typeface="+mn-cs"/>
              </a:rPr>
              <a:t> sans cesse croissante. </a:t>
            </a:r>
            <a:endParaRPr lang="fr-BE" dirty="0"/>
          </a:p>
          <a:p>
            <a:r>
              <a:rPr lang="fr-BE" sz="1200" kern="1200" dirty="0">
                <a:solidFill>
                  <a:schemeClr val="tx1"/>
                </a:solidFill>
                <a:effectLst/>
                <a:latin typeface="+mn-lt"/>
                <a:ea typeface="+mn-ea"/>
                <a:cs typeface="+mn-cs"/>
              </a:rPr>
              <a:t>Bien </a:t>
            </a:r>
            <a:r>
              <a:rPr lang="fr-BE" sz="1200" kern="1200" dirty="0" err="1">
                <a:solidFill>
                  <a:schemeClr val="tx1"/>
                </a:solidFill>
                <a:effectLst/>
                <a:latin typeface="+mn-lt"/>
                <a:ea typeface="+mn-ea"/>
                <a:cs typeface="+mn-cs"/>
              </a:rPr>
              <a:t>au-dela</a:t>
            </a:r>
            <a:r>
              <a:rPr lang="fr-BE" sz="1200" kern="1200" dirty="0">
                <a:solidFill>
                  <a:schemeClr val="tx1"/>
                </a:solidFill>
                <a:effectLst/>
                <a:latin typeface="+mn-lt"/>
                <a:ea typeface="+mn-ea"/>
                <a:cs typeface="+mn-cs"/>
              </a:rPr>
              <a:t>̀ du seul recyclage, l’</a:t>
            </a:r>
            <a:r>
              <a:rPr lang="fr-BE" sz="1200" kern="1200" dirty="0" err="1">
                <a:solidFill>
                  <a:schemeClr val="tx1"/>
                </a:solidFill>
                <a:effectLst/>
                <a:latin typeface="+mn-lt"/>
                <a:ea typeface="+mn-ea"/>
                <a:cs typeface="+mn-cs"/>
              </a:rPr>
              <a:t>économie</a:t>
            </a:r>
            <a:r>
              <a:rPr lang="fr-BE" sz="1200" kern="1200" dirty="0">
                <a:solidFill>
                  <a:schemeClr val="tx1"/>
                </a:solidFill>
                <a:effectLst/>
                <a:latin typeface="+mn-lt"/>
                <a:ea typeface="+mn-ea"/>
                <a:cs typeface="+mn-cs"/>
              </a:rPr>
              <a:t> circulaire englobe l’ensemble des </a:t>
            </a:r>
            <a:r>
              <a:rPr lang="fr-BE" sz="1200" kern="1200" dirty="0" err="1">
                <a:solidFill>
                  <a:schemeClr val="tx1"/>
                </a:solidFill>
                <a:effectLst/>
                <a:latin typeface="+mn-lt"/>
                <a:ea typeface="+mn-ea"/>
                <a:cs typeface="+mn-cs"/>
              </a:rPr>
              <a:t>étapes</a:t>
            </a:r>
            <a:r>
              <a:rPr lang="fr-BE" sz="1200" kern="1200" dirty="0">
                <a:solidFill>
                  <a:schemeClr val="tx1"/>
                </a:solidFill>
                <a:effectLst/>
                <a:latin typeface="+mn-lt"/>
                <a:ea typeface="+mn-ea"/>
                <a:cs typeface="+mn-cs"/>
              </a:rPr>
              <a:t> du processus de production, de la phase de conception d’un produit jusqu’à celle, ultime, de valorisation des </a:t>
            </a:r>
            <a:r>
              <a:rPr lang="fr-BE" sz="1200" kern="1200" dirty="0" err="1">
                <a:solidFill>
                  <a:schemeClr val="tx1"/>
                </a:solidFill>
                <a:effectLst/>
                <a:latin typeface="+mn-lt"/>
                <a:ea typeface="+mn-ea"/>
                <a:cs typeface="+mn-cs"/>
              </a:rPr>
              <a:t>déchets</a:t>
            </a:r>
            <a:r>
              <a:rPr lang="fr-BE" sz="1200" kern="1200" dirty="0">
                <a:solidFill>
                  <a:schemeClr val="tx1"/>
                </a:solidFill>
                <a:effectLst/>
                <a:latin typeface="+mn-lt"/>
                <a:ea typeface="+mn-ea"/>
                <a:cs typeface="+mn-cs"/>
              </a:rPr>
              <a:t>. Il entrevoit </a:t>
            </a:r>
            <a:r>
              <a:rPr lang="fr-BE" sz="1200" kern="1200" dirty="0" err="1">
                <a:solidFill>
                  <a:schemeClr val="tx1"/>
                </a:solidFill>
                <a:effectLst/>
                <a:latin typeface="+mn-lt"/>
                <a:ea typeface="+mn-ea"/>
                <a:cs typeface="+mn-cs"/>
              </a:rPr>
              <a:t>également</a:t>
            </a:r>
            <a:r>
              <a:rPr lang="fr-BE" sz="1200" kern="1200" dirty="0">
                <a:solidFill>
                  <a:schemeClr val="tx1"/>
                </a:solidFill>
                <a:effectLst/>
                <a:latin typeface="+mn-lt"/>
                <a:ea typeface="+mn-ea"/>
                <a:cs typeface="+mn-cs"/>
              </a:rPr>
              <a:t> de nouveaux </a:t>
            </a:r>
            <a:r>
              <a:rPr lang="fr-BE" sz="1200" kern="1200" dirty="0" err="1">
                <a:solidFill>
                  <a:schemeClr val="tx1"/>
                </a:solidFill>
                <a:effectLst/>
                <a:latin typeface="+mn-lt"/>
                <a:ea typeface="+mn-ea"/>
                <a:cs typeface="+mn-cs"/>
              </a:rPr>
              <a:t>modèles</a:t>
            </a:r>
            <a:r>
              <a:rPr lang="fr-BE" sz="1200" kern="1200" dirty="0">
                <a:solidFill>
                  <a:schemeClr val="tx1"/>
                </a:solidFill>
                <a:effectLst/>
                <a:latin typeface="+mn-lt"/>
                <a:ea typeface="+mn-ea"/>
                <a:cs typeface="+mn-cs"/>
              </a:rPr>
              <a:t> de consommation, comme l’</a:t>
            </a:r>
            <a:r>
              <a:rPr lang="fr-BE" sz="1200" kern="1200" dirty="0" err="1">
                <a:solidFill>
                  <a:schemeClr val="tx1"/>
                </a:solidFill>
                <a:effectLst/>
                <a:latin typeface="+mn-lt"/>
                <a:ea typeface="+mn-ea"/>
                <a:cs typeface="+mn-cs"/>
              </a:rPr>
              <a:t>éco-fonctionnalite</a:t>
            </a:r>
            <a:r>
              <a:rPr lang="fr-BE" sz="1200" kern="1200" dirty="0">
                <a:solidFill>
                  <a:schemeClr val="tx1"/>
                </a:solidFill>
                <a:effectLst/>
                <a:latin typeface="+mn-lt"/>
                <a:ea typeface="+mn-ea"/>
                <a:cs typeface="+mn-cs"/>
              </a:rPr>
              <a:t>́. Trois principes sous-tendent l’</a:t>
            </a:r>
            <a:r>
              <a:rPr lang="fr-BE" sz="1200" kern="1200" dirty="0" err="1">
                <a:solidFill>
                  <a:schemeClr val="tx1"/>
                </a:solidFill>
                <a:effectLst/>
                <a:latin typeface="+mn-lt"/>
                <a:ea typeface="+mn-ea"/>
                <a:cs typeface="+mn-cs"/>
              </a:rPr>
              <a:t>économie</a:t>
            </a:r>
            <a:r>
              <a:rPr lang="fr-BE" sz="1200" kern="1200" dirty="0">
                <a:solidFill>
                  <a:schemeClr val="tx1"/>
                </a:solidFill>
                <a:effectLst/>
                <a:latin typeface="+mn-lt"/>
                <a:ea typeface="+mn-ea"/>
                <a:cs typeface="+mn-cs"/>
              </a:rPr>
              <a:t> circulaire. </a:t>
            </a:r>
            <a:r>
              <a:rPr lang="fr-BE" sz="1200" i="1" kern="1200" dirty="0">
                <a:solidFill>
                  <a:schemeClr val="tx1"/>
                </a:solidFill>
                <a:effectLst/>
                <a:latin typeface="+mn-lt"/>
                <a:ea typeface="+mn-ea"/>
                <a:cs typeface="+mn-cs"/>
              </a:rPr>
              <a:t>Primo</a:t>
            </a:r>
            <a:r>
              <a:rPr lang="fr-BE" sz="1200" kern="1200" dirty="0">
                <a:solidFill>
                  <a:schemeClr val="tx1"/>
                </a:solidFill>
                <a:effectLst/>
                <a:latin typeface="+mn-lt"/>
                <a:ea typeface="+mn-ea"/>
                <a:cs typeface="+mn-cs"/>
              </a:rPr>
              <a:t>, limiter au maximum l’utilisation des ressources naturelles (que ce soit pour produire un bien ou pour le maintenir en fonction) et restaurer ces ressources autant que possible si leur usage est incontournable. </a:t>
            </a:r>
            <a:r>
              <a:rPr lang="fr-BE" sz="1200" i="1" kern="1200" dirty="0">
                <a:solidFill>
                  <a:schemeClr val="tx1"/>
                </a:solidFill>
                <a:effectLst/>
                <a:latin typeface="+mn-lt"/>
                <a:ea typeface="+mn-ea"/>
                <a:cs typeface="+mn-cs"/>
              </a:rPr>
              <a:t>Secundo</a:t>
            </a:r>
            <a:r>
              <a:rPr lang="fr-BE" sz="1200" kern="1200" dirty="0">
                <a:solidFill>
                  <a:schemeClr val="tx1"/>
                </a:solidFill>
                <a:effectLst/>
                <a:latin typeface="+mn-lt"/>
                <a:ea typeface="+mn-ea"/>
                <a:cs typeface="+mn-cs"/>
              </a:rPr>
              <a:t>, prolonger la </a:t>
            </a:r>
            <a:r>
              <a:rPr lang="fr-BE" sz="1200" kern="1200" dirty="0" err="1">
                <a:solidFill>
                  <a:schemeClr val="tx1"/>
                </a:solidFill>
                <a:effectLst/>
                <a:latin typeface="+mn-lt"/>
                <a:ea typeface="+mn-ea"/>
                <a:cs typeface="+mn-cs"/>
              </a:rPr>
              <a:t>durée</a:t>
            </a:r>
            <a:r>
              <a:rPr lang="fr-BE" sz="1200" kern="1200" dirty="0">
                <a:solidFill>
                  <a:schemeClr val="tx1"/>
                </a:solidFill>
                <a:effectLst/>
                <a:latin typeface="+mn-lt"/>
                <a:ea typeface="+mn-ea"/>
                <a:cs typeface="+mn-cs"/>
              </a:rPr>
              <a:t> de vie des produits, aussi bien en veillant à cette dimension lors de la conception des produits qu’en ayant recours aux « boucles de </a:t>
            </a:r>
            <a:r>
              <a:rPr lang="fr-BE" sz="1200" kern="1200" dirty="0" err="1">
                <a:solidFill>
                  <a:schemeClr val="tx1"/>
                </a:solidFill>
                <a:effectLst/>
                <a:latin typeface="+mn-lt"/>
                <a:ea typeface="+mn-ea"/>
                <a:cs typeface="+mn-cs"/>
              </a:rPr>
              <a:t>réutilisation</a:t>
            </a:r>
            <a:r>
              <a:rPr lang="fr-BE" sz="1200" kern="1200" dirty="0">
                <a:solidFill>
                  <a:schemeClr val="tx1"/>
                </a:solidFill>
                <a:effectLst/>
                <a:latin typeface="+mn-lt"/>
                <a:ea typeface="+mn-ea"/>
                <a:cs typeface="+mn-cs"/>
              </a:rPr>
              <a:t> » : </a:t>
            </a:r>
            <a:r>
              <a:rPr lang="fr-BE" sz="1200" kern="1200" dirty="0" err="1">
                <a:solidFill>
                  <a:schemeClr val="tx1"/>
                </a:solidFill>
                <a:effectLst/>
                <a:latin typeface="+mn-lt"/>
                <a:ea typeface="+mn-ea"/>
                <a:cs typeface="+mn-cs"/>
              </a:rPr>
              <a:t>réparation</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rénovation</a:t>
            </a:r>
            <a:r>
              <a:rPr lang="fr-BE" sz="1200" kern="1200" dirty="0">
                <a:solidFill>
                  <a:schemeClr val="tx1"/>
                </a:solidFill>
                <a:effectLst/>
                <a:latin typeface="+mn-lt"/>
                <a:ea typeface="+mn-ea"/>
                <a:cs typeface="+mn-cs"/>
              </a:rPr>
              <a:t>, revente, mise à jour technologique, retour en usine et, en dernier recours, recyclage des </a:t>
            </a:r>
            <a:r>
              <a:rPr lang="fr-BE" sz="1200" kern="1200" dirty="0" err="1">
                <a:solidFill>
                  <a:schemeClr val="tx1"/>
                </a:solidFill>
                <a:effectLst/>
                <a:latin typeface="+mn-lt"/>
                <a:ea typeface="+mn-ea"/>
                <a:cs typeface="+mn-cs"/>
              </a:rPr>
              <a:t>matériaux</a:t>
            </a:r>
            <a:r>
              <a:rPr lang="fr-BE" sz="1200" kern="1200" dirty="0">
                <a:solidFill>
                  <a:schemeClr val="tx1"/>
                </a:solidFill>
                <a:effectLst/>
                <a:latin typeface="+mn-lt"/>
                <a:ea typeface="+mn-ea"/>
                <a:cs typeface="+mn-cs"/>
              </a:rPr>
              <a:t> et composants (les cycles courts, à savoir ceux qui </a:t>
            </a:r>
            <a:r>
              <a:rPr lang="fr-BE" sz="1200" kern="1200" dirty="0" err="1">
                <a:solidFill>
                  <a:schemeClr val="tx1"/>
                </a:solidFill>
                <a:effectLst/>
                <a:latin typeface="+mn-lt"/>
                <a:ea typeface="+mn-ea"/>
                <a:cs typeface="+mn-cs"/>
              </a:rPr>
              <a:t>nécessitent</a:t>
            </a:r>
            <a:r>
              <a:rPr lang="fr-BE" sz="1200" kern="1200" dirty="0">
                <a:solidFill>
                  <a:schemeClr val="tx1"/>
                </a:solidFill>
                <a:effectLst/>
                <a:latin typeface="+mn-lt"/>
                <a:ea typeface="+mn-ea"/>
                <a:cs typeface="+mn-cs"/>
              </a:rPr>
              <a:t> le moins d’</a:t>
            </a:r>
            <a:r>
              <a:rPr lang="fr-BE" sz="1200" kern="1200" dirty="0" err="1">
                <a:solidFill>
                  <a:schemeClr val="tx1"/>
                </a:solidFill>
                <a:effectLst/>
                <a:latin typeface="+mn-lt"/>
                <a:ea typeface="+mn-ea"/>
                <a:cs typeface="+mn-cs"/>
              </a:rPr>
              <a:t>énergie</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étant</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privilégiés</a:t>
            </a:r>
            <a:r>
              <a:rPr lang="fr-BE" sz="1200" kern="1200" dirty="0">
                <a:solidFill>
                  <a:schemeClr val="tx1"/>
                </a:solidFill>
                <a:effectLst/>
                <a:latin typeface="+mn-lt"/>
                <a:ea typeface="+mn-ea"/>
                <a:cs typeface="+mn-cs"/>
              </a:rPr>
              <a:t>). </a:t>
            </a:r>
            <a:r>
              <a:rPr lang="fr-BE" sz="1200" i="1" kern="1200" dirty="0">
                <a:solidFill>
                  <a:schemeClr val="tx1"/>
                </a:solidFill>
                <a:effectLst/>
                <a:latin typeface="+mn-lt"/>
                <a:ea typeface="+mn-ea"/>
                <a:cs typeface="+mn-cs"/>
              </a:rPr>
              <a:t>Tertio</a:t>
            </a:r>
            <a:r>
              <a:rPr lang="fr-BE" sz="1200" kern="1200" dirty="0">
                <a:solidFill>
                  <a:schemeClr val="tx1"/>
                </a:solidFill>
                <a:effectLst/>
                <a:latin typeface="+mn-lt"/>
                <a:ea typeface="+mn-ea"/>
                <a:cs typeface="+mn-cs"/>
              </a:rPr>
              <a:t>, et selon une vision </a:t>
            </a:r>
            <a:r>
              <a:rPr lang="fr-BE" sz="1200" kern="1200" dirty="0" err="1">
                <a:solidFill>
                  <a:schemeClr val="tx1"/>
                </a:solidFill>
                <a:effectLst/>
                <a:latin typeface="+mn-lt"/>
                <a:ea typeface="+mn-ea"/>
                <a:cs typeface="+mn-cs"/>
              </a:rPr>
              <a:t>très</a:t>
            </a:r>
            <a:r>
              <a:rPr lang="fr-BE" sz="1200" kern="1200" dirty="0">
                <a:solidFill>
                  <a:schemeClr val="tx1"/>
                </a:solidFill>
                <a:effectLst/>
                <a:latin typeface="+mn-lt"/>
                <a:ea typeface="+mn-ea"/>
                <a:cs typeface="+mn-cs"/>
              </a:rPr>
              <a:t> large et </a:t>
            </a:r>
            <a:r>
              <a:rPr lang="fr-BE" sz="1200" kern="1200" dirty="0" err="1">
                <a:solidFill>
                  <a:schemeClr val="tx1"/>
                </a:solidFill>
                <a:effectLst/>
                <a:latin typeface="+mn-lt"/>
                <a:ea typeface="+mn-ea"/>
                <a:cs typeface="+mn-cs"/>
              </a:rPr>
              <a:t>même</a:t>
            </a:r>
            <a:r>
              <a:rPr lang="fr-BE" sz="1200" kern="1200" dirty="0">
                <a:solidFill>
                  <a:schemeClr val="tx1"/>
                </a:solidFill>
                <a:effectLst/>
                <a:latin typeface="+mn-lt"/>
                <a:ea typeface="+mn-ea"/>
                <a:cs typeface="+mn-cs"/>
              </a:rPr>
              <a:t> globale de l’</a:t>
            </a:r>
            <a:r>
              <a:rPr lang="fr-BE" sz="1200" kern="1200" dirty="0" err="1">
                <a:solidFill>
                  <a:schemeClr val="tx1"/>
                </a:solidFill>
                <a:effectLst/>
                <a:latin typeface="+mn-lt"/>
                <a:ea typeface="+mn-ea"/>
                <a:cs typeface="+mn-cs"/>
              </a:rPr>
              <a:t>économie</a:t>
            </a:r>
            <a:r>
              <a:rPr lang="fr-BE" sz="1200" kern="1200" dirty="0">
                <a:solidFill>
                  <a:schemeClr val="tx1"/>
                </a:solidFill>
                <a:effectLst/>
                <a:latin typeface="+mn-lt"/>
                <a:ea typeface="+mn-ea"/>
                <a:cs typeface="+mn-cs"/>
              </a:rPr>
              <a:t> circulaire, </a:t>
            </a:r>
            <a:r>
              <a:rPr lang="fr-BE" sz="1200" kern="1200" dirty="0" err="1">
                <a:solidFill>
                  <a:schemeClr val="tx1"/>
                </a:solidFill>
                <a:effectLst/>
                <a:latin typeface="+mn-lt"/>
                <a:ea typeface="+mn-ea"/>
                <a:cs typeface="+mn-cs"/>
              </a:rPr>
              <a:t>accroître</a:t>
            </a:r>
            <a:r>
              <a:rPr lang="fr-BE" sz="1200" kern="1200" dirty="0">
                <a:solidFill>
                  <a:schemeClr val="tx1"/>
                </a:solidFill>
                <a:effectLst/>
                <a:latin typeface="+mn-lt"/>
                <a:ea typeface="+mn-ea"/>
                <a:cs typeface="+mn-cs"/>
              </a:rPr>
              <a:t> l’</a:t>
            </a:r>
            <a:r>
              <a:rPr lang="fr-BE" sz="1200" kern="1200" dirty="0" err="1">
                <a:solidFill>
                  <a:schemeClr val="tx1"/>
                </a:solidFill>
                <a:effectLst/>
                <a:latin typeface="+mn-lt"/>
                <a:ea typeface="+mn-ea"/>
                <a:cs typeface="+mn-cs"/>
              </a:rPr>
              <a:t>efficacite</a:t>
            </a:r>
            <a:r>
              <a:rPr lang="fr-BE" sz="1200" kern="1200" dirty="0">
                <a:solidFill>
                  <a:schemeClr val="tx1"/>
                </a:solidFill>
                <a:effectLst/>
                <a:latin typeface="+mn-lt"/>
                <a:ea typeface="+mn-ea"/>
                <a:cs typeface="+mn-cs"/>
              </a:rPr>
              <a:t>́ du </a:t>
            </a:r>
            <a:r>
              <a:rPr lang="fr-BE" sz="1200" kern="1200" dirty="0" err="1">
                <a:solidFill>
                  <a:schemeClr val="tx1"/>
                </a:solidFill>
                <a:effectLst/>
                <a:latin typeface="+mn-lt"/>
                <a:ea typeface="+mn-ea"/>
                <a:cs typeface="+mn-cs"/>
              </a:rPr>
              <a:t>système</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économique</a:t>
            </a:r>
            <a:r>
              <a:rPr lang="fr-BE" sz="1200" kern="1200" dirty="0">
                <a:solidFill>
                  <a:schemeClr val="tx1"/>
                </a:solidFill>
                <a:effectLst/>
                <a:latin typeface="+mn-lt"/>
                <a:ea typeface="+mn-ea"/>
                <a:cs typeface="+mn-cs"/>
              </a:rPr>
              <a:t> dans son ensemble (dans des domaines aussi </a:t>
            </a:r>
            <a:r>
              <a:rPr lang="fr-BE" sz="1200" kern="1200" dirty="0" err="1">
                <a:solidFill>
                  <a:schemeClr val="tx1"/>
                </a:solidFill>
                <a:effectLst/>
                <a:latin typeface="+mn-lt"/>
                <a:ea typeface="+mn-ea"/>
                <a:cs typeface="+mn-cs"/>
              </a:rPr>
              <a:t>variés</a:t>
            </a:r>
            <a:r>
              <a:rPr lang="fr-BE" sz="1200" kern="1200" dirty="0">
                <a:solidFill>
                  <a:schemeClr val="tx1"/>
                </a:solidFill>
                <a:effectLst/>
                <a:latin typeface="+mn-lt"/>
                <a:ea typeface="+mn-ea"/>
                <a:cs typeface="+mn-cs"/>
              </a:rPr>
              <a:t> que l’alimentation, la </a:t>
            </a:r>
            <a:r>
              <a:rPr lang="fr-BE" sz="1200" kern="1200" dirty="0" err="1">
                <a:solidFill>
                  <a:schemeClr val="tx1"/>
                </a:solidFill>
                <a:effectLst/>
                <a:latin typeface="+mn-lt"/>
                <a:ea typeface="+mn-ea"/>
                <a:cs typeface="+mn-cs"/>
              </a:rPr>
              <a:t>mobilite</a:t>
            </a:r>
            <a:r>
              <a:rPr lang="fr-BE" sz="1200" kern="1200" dirty="0">
                <a:solidFill>
                  <a:schemeClr val="tx1"/>
                </a:solidFill>
                <a:effectLst/>
                <a:latin typeface="+mn-lt"/>
                <a:ea typeface="+mn-ea"/>
                <a:cs typeface="+mn-cs"/>
              </a:rPr>
              <a:t>́, l’habitat, etc.) et </a:t>
            </a:r>
            <a:r>
              <a:rPr lang="fr-BE" sz="1200" kern="1200" dirty="0" err="1">
                <a:solidFill>
                  <a:schemeClr val="tx1"/>
                </a:solidFill>
                <a:effectLst/>
                <a:latin typeface="+mn-lt"/>
                <a:ea typeface="+mn-ea"/>
                <a:cs typeface="+mn-cs"/>
              </a:rPr>
              <a:t>gérer</a:t>
            </a:r>
            <a:r>
              <a:rPr lang="fr-BE" sz="1200" kern="1200" dirty="0">
                <a:solidFill>
                  <a:schemeClr val="tx1"/>
                </a:solidFill>
                <a:effectLst/>
                <a:latin typeface="+mn-lt"/>
                <a:ea typeface="+mn-ea"/>
                <a:cs typeface="+mn-cs"/>
              </a:rPr>
              <a:t> les </a:t>
            </a:r>
            <a:r>
              <a:rPr lang="fr-BE" sz="1200" kern="1200" dirty="0" err="1">
                <a:solidFill>
                  <a:schemeClr val="tx1"/>
                </a:solidFill>
                <a:effectLst/>
                <a:latin typeface="+mn-lt"/>
                <a:ea typeface="+mn-ea"/>
                <a:cs typeface="+mn-cs"/>
              </a:rPr>
              <a:t>externalités</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négatives</a:t>
            </a:r>
            <a:r>
              <a:rPr lang="fr-BE" sz="1200" kern="1200" dirty="0">
                <a:solidFill>
                  <a:schemeClr val="tx1"/>
                </a:solidFill>
                <a:effectLst/>
                <a:latin typeface="+mn-lt"/>
                <a:ea typeface="+mn-ea"/>
                <a:cs typeface="+mn-cs"/>
              </a:rPr>
              <a:t> (comme l’occupation des sols, la pollution de l’air et de l’eau, la </a:t>
            </a:r>
            <a:r>
              <a:rPr lang="fr-BE" sz="1200" kern="1200" dirty="0" err="1">
                <a:solidFill>
                  <a:schemeClr val="tx1"/>
                </a:solidFill>
                <a:effectLst/>
                <a:latin typeface="+mn-lt"/>
                <a:ea typeface="+mn-ea"/>
                <a:cs typeface="+mn-cs"/>
              </a:rPr>
              <a:t>libération</a:t>
            </a:r>
            <a:r>
              <a:rPr lang="fr-BE" sz="1200" kern="1200" dirty="0">
                <a:solidFill>
                  <a:schemeClr val="tx1"/>
                </a:solidFill>
                <a:effectLst/>
                <a:latin typeface="+mn-lt"/>
                <a:ea typeface="+mn-ea"/>
                <a:cs typeface="+mn-cs"/>
              </a:rPr>
              <a:t> de substances toxiques, etc.). </a:t>
            </a:r>
          </a:p>
          <a:p>
            <a:endParaRPr lang="fr-BE" sz="1200" kern="1200" dirty="0">
              <a:solidFill>
                <a:schemeClr val="tx1"/>
              </a:solidFill>
              <a:effectLst/>
              <a:latin typeface="+mn-lt"/>
              <a:ea typeface="+mn-ea"/>
              <a:cs typeface="+mn-cs"/>
            </a:endParaRPr>
          </a:p>
          <a:p>
            <a:r>
              <a:rPr lang="fr-BE" sz="1200" kern="1200" dirty="0">
                <a:solidFill>
                  <a:schemeClr val="tx1"/>
                </a:solidFill>
                <a:effectLst/>
                <a:latin typeface="+mn-lt"/>
                <a:ea typeface="+mn-ea"/>
                <a:cs typeface="+mn-cs"/>
              </a:rPr>
              <a:t>Lien intéressant : </a:t>
            </a:r>
            <a:r>
              <a:rPr lang="fr-BE" sz="1200" kern="1200" dirty="0" err="1">
                <a:solidFill>
                  <a:schemeClr val="tx1"/>
                </a:solidFill>
                <a:effectLst/>
                <a:latin typeface="+mn-lt"/>
                <a:ea typeface="+mn-ea"/>
                <a:cs typeface="+mn-cs"/>
              </a:rPr>
              <a:t>Kalündborg</a:t>
            </a:r>
            <a:r>
              <a:rPr lang="fr-BE" sz="1200" kern="1200" dirty="0">
                <a:solidFill>
                  <a:schemeClr val="tx1"/>
                </a:solidFill>
                <a:effectLst/>
                <a:latin typeface="+mn-lt"/>
                <a:ea typeface="+mn-ea"/>
                <a:cs typeface="+mn-cs"/>
              </a:rPr>
              <a:t> : https://</a:t>
            </a:r>
            <a:r>
              <a:rPr lang="fr-BE" sz="1200" kern="1200" dirty="0" err="1">
                <a:solidFill>
                  <a:schemeClr val="tx1"/>
                </a:solidFill>
                <a:effectLst/>
                <a:latin typeface="+mn-lt"/>
                <a:ea typeface="+mn-ea"/>
                <a:cs typeface="+mn-cs"/>
              </a:rPr>
              <a:t>www.sohow.be</a:t>
            </a:r>
            <a:r>
              <a:rPr lang="fr-BE" sz="1200" kern="1200" dirty="0">
                <a:solidFill>
                  <a:schemeClr val="tx1"/>
                </a:solidFill>
                <a:effectLst/>
                <a:latin typeface="+mn-lt"/>
                <a:ea typeface="+mn-ea"/>
                <a:cs typeface="+mn-cs"/>
              </a:rPr>
              <a:t>/</a:t>
            </a:r>
            <a:r>
              <a:rPr lang="fr-BE" sz="1200" kern="1200" dirty="0" err="1">
                <a:solidFill>
                  <a:schemeClr val="tx1"/>
                </a:solidFill>
                <a:effectLst/>
                <a:latin typeface="+mn-lt"/>
                <a:ea typeface="+mn-ea"/>
                <a:cs typeface="+mn-cs"/>
              </a:rPr>
              <a:t>fr</a:t>
            </a:r>
            <a:r>
              <a:rPr lang="fr-BE" sz="1200" kern="1200" dirty="0">
                <a:solidFill>
                  <a:schemeClr val="tx1"/>
                </a:solidFill>
                <a:effectLst/>
                <a:latin typeface="+mn-lt"/>
                <a:ea typeface="+mn-ea"/>
                <a:cs typeface="+mn-cs"/>
              </a:rPr>
              <a:t>/</a:t>
            </a:r>
            <a:r>
              <a:rPr lang="fr-BE" sz="1200" kern="1200" dirty="0" err="1">
                <a:solidFill>
                  <a:schemeClr val="tx1"/>
                </a:solidFill>
                <a:effectLst/>
                <a:latin typeface="+mn-lt"/>
                <a:ea typeface="+mn-ea"/>
                <a:cs typeface="+mn-cs"/>
              </a:rPr>
              <a:t>danemark</a:t>
            </a:r>
            <a:r>
              <a:rPr lang="fr-BE" sz="1200" kern="1200" dirty="0">
                <a:solidFill>
                  <a:schemeClr val="tx1"/>
                </a:solidFill>
                <a:effectLst/>
                <a:latin typeface="+mn-lt"/>
                <a:ea typeface="+mn-ea"/>
                <a:cs typeface="+mn-cs"/>
              </a:rPr>
              <a:t>-</a:t>
            </a:r>
            <a:r>
              <a:rPr lang="fr-BE" sz="1200" kern="1200" dirty="0" err="1">
                <a:solidFill>
                  <a:schemeClr val="tx1"/>
                </a:solidFill>
                <a:effectLst/>
                <a:latin typeface="+mn-lt"/>
                <a:ea typeface="+mn-ea"/>
                <a:cs typeface="+mn-cs"/>
              </a:rPr>
              <a:t>dechets</a:t>
            </a:r>
            <a:r>
              <a:rPr lang="fr-BE" sz="1200" kern="1200" dirty="0">
                <a:solidFill>
                  <a:schemeClr val="tx1"/>
                </a:solidFill>
                <a:effectLst/>
                <a:latin typeface="+mn-lt"/>
                <a:ea typeface="+mn-ea"/>
                <a:cs typeface="+mn-cs"/>
              </a:rPr>
              <a:t>-ressources/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fr-BE" sz="1200" kern="1200" dirty="0">
                <a:solidFill>
                  <a:schemeClr val="tx1"/>
                </a:solidFill>
                <a:effectLst/>
                <a:latin typeface="+mn-lt"/>
                <a:ea typeface="+mn-ea"/>
                <a:cs typeface="+mn-cs"/>
              </a:rPr>
              <a:t>Vidéo : </a:t>
            </a:r>
            <a:r>
              <a:rPr lang="fr-BE" dirty="0">
                <a:hlinkClick r:id="rId3"/>
              </a:rPr>
              <a:t>https://www.youtube.com/watch?v=ZryUzaJvKZg</a:t>
            </a:r>
            <a:endParaRPr lang="fr-BE" dirty="0"/>
          </a:p>
          <a:p>
            <a:endParaRPr lang="fr-BE" dirty="0"/>
          </a:p>
          <a:p>
            <a:endParaRPr lang="fr-FR" dirty="0"/>
          </a:p>
        </p:txBody>
      </p:sp>
      <p:sp>
        <p:nvSpPr>
          <p:cNvPr id="4" name="Espace réservé du numéro de diapositive 3"/>
          <p:cNvSpPr>
            <a:spLocks noGrp="1"/>
          </p:cNvSpPr>
          <p:nvPr>
            <p:ph type="sldNum" sz="quarter" idx="5"/>
          </p:nvPr>
        </p:nvSpPr>
        <p:spPr/>
        <p:txBody>
          <a:bodyPr/>
          <a:lstStyle/>
          <a:p>
            <a:fld id="{225E73FF-897C-2F49-836B-2C6D3FA7132D}" type="slidenum">
              <a:rPr lang="fr-FR" smtClean="0"/>
              <a:t>3</a:t>
            </a:fld>
            <a:endParaRPr lang="fr-FR"/>
          </a:p>
        </p:txBody>
      </p:sp>
    </p:spTree>
    <p:extLst>
      <p:ext uri="{BB962C8B-B14F-4D97-AF65-F5344CB8AC3E}">
        <p14:creationId xmlns:p14="http://schemas.microsoft.com/office/powerpoint/2010/main" val="41696766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b="0" i="0" u="none" strike="noStrike" kern="1200" dirty="0">
                <a:solidFill>
                  <a:schemeClr val="tx1"/>
                </a:solidFill>
                <a:effectLst/>
                <a:latin typeface="+mn-lt"/>
                <a:ea typeface="+mn-ea"/>
                <a:cs typeface="+mn-cs"/>
              </a:rPr>
              <a:t>La Confédération européenne des syndicats s’est appropriée le concept (née au départ aux USA) qui a progressivement percolé au niveau des organisations des états membres, dont la Belgique.  La question qui se pose est : si la concertation sociale est nécessaire pour accompagner la transformation du modèle de production dans la transition juste, est-elle suffisante compte tenu de l’ampleur des réformes nécessaires ?  La réponse est négative si elle n’est pas accompagnée de politiques publiques ambitieuses.</a:t>
            </a:r>
          </a:p>
          <a:p>
            <a:r>
              <a:rPr lang="fr-BE" sz="1200" b="1" i="0" u="none" strike="noStrike" kern="1200" dirty="0">
                <a:solidFill>
                  <a:schemeClr val="tx1"/>
                </a:solidFill>
                <a:effectLst/>
                <a:latin typeface="+mn-lt"/>
                <a:ea typeface="+mn-ea"/>
                <a:cs typeface="+mn-cs"/>
              </a:rPr>
              <a:t>Les 5 piliers de la transition juste</a:t>
            </a:r>
            <a:endParaRPr lang="fr-BE" sz="1200" b="0" i="0" u="none" strike="noStrike" kern="1200" dirty="0">
              <a:solidFill>
                <a:schemeClr val="tx1"/>
              </a:solidFill>
              <a:effectLst/>
              <a:latin typeface="+mn-lt"/>
              <a:ea typeface="+mn-ea"/>
              <a:cs typeface="+mn-cs"/>
            </a:endParaRPr>
          </a:p>
          <a:p>
            <a:r>
              <a:rPr lang="fr-BE" sz="1200" b="0" i="0" u="none" strike="noStrike" kern="1200" dirty="0">
                <a:solidFill>
                  <a:schemeClr val="tx1"/>
                </a:solidFill>
                <a:effectLst/>
                <a:latin typeface="+mn-lt"/>
                <a:ea typeface="+mn-ea"/>
                <a:cs typeface="+mn-cs"/>
              </a:rPr>
              <a:t>Le dialogue entre les pouvoirs publics et les principaux acteurs, dont les représentant(e)s des entreprises, des syndicats, des autorités locales et régionales, et des associations.</a:t>
            </a:r>
          </a:p>
          <a:p>
            <a:r>
              <a:rPr lang="fr-BE" sz="1200" b="0" i="0" u="none" strike="noStrike" kern="1200" dirty="0">
                <a:solidFill>
                  <a:schemeClr val="tx1"/>
                </a:solidFill>
                <a:effectLst/>
                <a:latin typeface="+mn-lt"/>
                <a:ea typeface="+mn-ea"/>
                <a:cs typeface="+mn-cs"/>
              </a:rPr>
              <a:t>Des emplois verts et décents grâce à des investissements domestiques dans les (nouvelles) technologies bas carbone, la recherche et développement (R et D) et l’innovation, et le transfert de technologies.</a:t>
            </a:r>
          </a:p>
          <a:p>
            <a:r>
              <a:rPr lang="fr-BE" sz="1200" b="0" i="0" u="none" strike="noStrike" kern="1200" dirty="0">
                <a:solidFill>
                  <a:schemeClr val="tx1"/>
                </a:solidFill>
                <a:effectLst/>
                <a:latin typeface="+mn-lt"/>
                <a:ea typeface="+mn-ea"/>
                <a:cs typeface="+mn-cs"/>
              </a:rPr>
              <a:t>Des compétences « vertes » : des stratégies actives d’éducation, de formation, de développement des compétences au service d’une économie bas carbone et efficace dans l’utilisation des ressources, à l’initiative des pouvoirs publics.</a:t>
            </a:r>
          </a:p>
          <a:p>
            <a:r>
              <a:rPr lang="fr-BE" sz="1200" b="0" i="0" u="none" strike="noStrike" kern="1200" dirty="0">
                <a:solidFill>
                  <a:schemeClr val="tx1"/>
                </a:solidFill>
                <a:effectLst/>
                <a:latin typeface="+mn-lt"/>
                <a:ea typeface="+mn-ea"/>
                <a:cs typeface="+mn-cs"/>
              </a:rPr>
              <a:t>Le respect des droits humains et du travail : la prise de décision démocratique et le respect des droits humains et du travail sont essentiels pour garantir une représentation juste des intérêts des travailleurs, des travailleuses et des communautés au plan national.</a:t>
            </a:r>
          </a:p>
          <a:p>
            <a:r>
              <a:rPr lang="fr-BE" sz="1200" b="0" i="0" u="none" strike="noStrike" kern="1200" dirty="0">
                <a:solidFill>
                  <a:schemeClr val="tx1"/>
                </a:solidFill>
                <a:effectLst/>
                <a:latin typeface="+mn-lt"/>
                <a:ea typeface="+mn-ea"/>
                <a:cs typeface="+mn-cs"/>
              </a:rPr>
              <a:t>Des systèmes de protection sociale forts et efficaces.</a:t>
            </a:r>
          </a:p>
          <a:p>
            <a:r>
              <a:rPr lang="fr-BE" sz="1200" b="0" i="0" u="none" strike="noStrike" kern="1200" dirty="0">
                <a:solidFill>
                  <a:schemeClr val="tx1"/>
                </a:solidFill>
                <a:effectLst/>
                <a:latin typeface="+mn-lt"/>
                <a:ea typeface="+mn-ea"/>
                <a:cs typeface="+mn-cs"/>
              </a:rPr>
              <a:t>Le concept figure dans le préambule de l’accord sur le climat de Paris (COP 21, 2015).</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1409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75753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Cadrer l’e-commerce qui peut aussi être positif pour les petits commerçants</a:t>
            </a:r>
            <a:r>
              <a:rPr lang="fr-FR" baseline="0" dirty="0"/>
              <a:t> : besoin d’un cadre légal</a:t>
            </a:r>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7030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749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Biens privés : logement, nourriture, produit pharma.</a:t>
            </a:r>
          </a:p>
          <a:p>
            <a:r>
              <a:rPr lang="fr-FR" dirty="0"/>
              <a:t>Biens communs : ressources naturelles, atmosphère, diversité bio, beauté des paysages.</a:t>
            </a:r>
          </a:p>
          <a:p>
            <a:r>
              <a:rPr lang="fr-FR" dirty="0"/>
              <a:t>Biens sociaux : réseau de l’eau, qualité de l’air, sécurité sociale.</a:t>
            </a:r>
          </a:p>
          <a:p>
            <a:endParaRPr lang="fr-FR" dirty="0"/>
          </a:p>
          <a:p>
            <a:r>
              <a:rPr lang="fr-BE" dirty="0"/>
              <a:t>La privatisation des « </a:t>
            </a:r>
            <a:r>
              <a:rPr lang="fr-BE" b="1" dirty="0"/>
              <a:t>communs</a:t>
            </a:r>
            <a:r>
              <a:rPr lang="fr-BE" dirty="0"/>
              <a:t> » trouve son origine dans le secteur de l’agriculture : des espaces partagés par les citoyens pour élever les bêtes et cultiver collectivement au 16</a:t>
            </a:r>
            <a:r>
              <a:rPr lang="fr-BE" baseline="30000" dirty="0"/>
              <a:t>ème</a:t>
            </a:r>
            <a:r>
              <a:rPr lang="fr-BE" dirty="0"/>
              <a:t> et 17</a:t>
            </a:r>
            <a:r>
              <a:rPr lang="fr-BE" baseline="30000" dirty="0"/>
              <a:t>ème</a:t>
            </a:r>
            <a:r>
              <a:rPr lang="fr-BE" dirty="0"/>
              <a:t> siècle se sont vus confisqués par les propriétaires terriens sous prétexte d’une gestion plus rationnelle de la ressource (en l’occurrence l’espace partagé). </a:t>
            </a:r>
          </a:p>
          <a:p>
            <a:r>
              <a:rPr lang="fr-BE" dirty="0"/>
              <a:t>D’une agriculture traditionnelle dans le cadre d'un système de coopération et de communauté d'administration des terres (openfield, généralement des champs de superficie importante, sans limitation physique) on est passé à un système de propriété privée des terres (chaque champ étant séparé du champ voisin par une barrière, voire une haie).</a:t>
            </a:r>
          </a:p>
          <a:p>
            <a:r>
              <a:rPr lang="fr-BE" dirty="0"/>
              <a:t>Le retour à une alimentation plus coopérative se manifeste un peu partout par l’émergence d’initiatives comme les ceintures alimentaires, les GAL, les coopératives qui articulent localement producteurs et consommateurs. Voir ces projets recensés par la Wallonie en 2020.</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2281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Biens privés : logement, nourriture, produit pharma.</a:t>
            </a:r>
          </a:p>
          <a:p>
            <a:r>
              <a:rPr lang="fr-FR" dirty="0"/>
              <a:t>Biens communs : ressources naturelles, atmosphère, diversité bio, beauté des paysages.</a:t>
            </a:r>
          </a:p>
          <a:p>
            <a:r>
              <a:rPr lang="fr-FR" dirty="0"/>
              <a:t>Biens sociaux : réseau de l’eau, qualité de l’air, sécurité sociale.</a:t>
            </a:r>
          </a:p>
          <a:p>
            <a:endParaRPr lang="fr-FR" dirty="0"/>
          </a:p>
          <a:p>
            <a:r>
              <a:rPr lang="fr-BE" dirty="0"/>
              <a:t>La privatisation des « </a:t>
            </a:r>
            <a:r>
              <a:rPr lang="fr-BE" b="1" dirty="0"/>
              <a:t>communs</a:t>
            </a:r>
            <a:r>
              <a:rPr lang="fr-BE" dirty="0"/>
              <a:t> » trouve son origine dans le secteur de l’agriculture : des espaces partagés par les citoyens pour élever les bêtes et cultiver collectivement au 16</a:t>
            </a:r>
            <a:r>
              <a:rPr lang="fr-BE" baseline="30000" dirty="0"/>
              <a:t>ème</a:t>
            </a:r>
            <a:r>
              <a:rPr lang="fr-BE" dirty="0"/>
              <a:t> et 17</a:t>
            </a:r>
            <a:r>
              <a:rPr lang="fr-BE" baseline="30000" dirty="0"/>
              <a:t>ème</a:t>
            </a:r>
            <a:r>
              <a:rPr lang="fr-BE" dirty="0"/>
              <a:t> siècle se sont vus confisqués par les propriétaires terriens sous prétexte d’une gestion plus rationnelle de la ressource (en l’occurrence l’espace partagé). </a:t>
            </a:r>
          </a:p>
          <a:p>
            <a:r>
              <a:rPr lang="fr-BE" dirty="0"/>
              <a:t>D’une agriculture traditionnelle dans le cadre d'un système de coopération et de communauté d'administration des terres (openfield, généralement des champs de superficie importante, sans limitation physique) on est passé à un système de propriété privée des terres (chaque champ étant séparé du champ voisin par une barrière, voire une haie).</a:t>
            </a:r>
          </a:p>
          <a:p>
            <a:r>
              <a:rPr lang="fr-BE" dirty="0"/>
              <a:t>Le retour à une alimentation plus coopérative se manifeste un peu partout par l’émergence d’initiatives comme les ceintures alimentaires, les GAL, les coopératives qui articulent localement producteurs et consommateurs. Voir ces projets recensés par la Wallonie en 2020.</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9941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92208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533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7535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B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Dans le </a:t>
            </a:r>
            <a:r>
              <a:rPr lang="fr-FR" sz="1200" i="1" kern="1200" dirty="0">
                <a:solidFill>
                  <a:schemeClr val="tx1"/>
                </a:solidFill>
                <a:effectLst/>
                <a:latin typeface="+mn-lt"/>
                <a:ea typeface="+mn-ea"/>
                <a:cs typeface="+mn-cs"/>
              </a:rPr>
              <a:t>Harvard Business </a:t>
            </a:r>
            <a:r>
              <a:rPr lang="fr-FR" sz="1200" i="1" kern="1200" dirty="0" err="1">
                <a:solidFill>
                  <a:schemeClr val="tx1"/>
                </a:solidFill>
                <a:effectLst/>
                <a:latin typeface="+mn-lt"/>
                <a:ea typeface="+mn-ea"/>
                <a:cs typeface="+mn-cs"/>
              </a:rPr>
              <a:t>Review</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Gianna</a:t>
            </a:r>
            <a:r>
              <a:rPr lang="fr-FR" sz="1200" kern="1200" dirty="0">
                <a:solidFill>
                  <a:schemeClr val="tx1"/>
                </a:solidFill>
                <a:effectLst/>
                <a:latin typeface="+mn-lt"/>
                <a:ea typeface="+mn-ea"/>
                <a:cs typeface="+mn-cs"/>
              </a:rPr>
              <a:t> M. </a:t>
            </a:r>
            <a:r>
              <a:rPr lang="fr-FR" sz="1200" kern="1200" dirty="0" err="1">
                <a:solidFill>
                  <a:schemeClr val="tx1"/>
                </a:solidFill>
                <a:effectLst/>
                <a:latin typeface="+mn-lt"/>
                <a:ea typeface="+mn-ea"/>
                <a:cs typeface="+mn-cs"/>
              </a:rPr>
              <a:t>Eckhardt</a:t>
            </a:r>
            <a:r>
              <a:rPr lang="fr-FR" sz="1200" kern="1200" dirty="0">
                <a:solidFill>
                  <a:schemeClr val="tx1"/>
                </a:solidFill>
                <a:effectLst/>
                <a:latin typeface="+mn-lt"/>
                <a:ea typeface="+mn-ea"/>
                <a:cs typeface="+mn-cs"/>
              </a:rPr>
              <a:t> et Fleura </a:t>
            </a:r>
            <a:r>
              <a:rPr lang="fr-FR" sz="1200" kern="1200" dirty="0" err="1">
                <a:solidFill>
                  <a:schemeClr val="tx1"/>
                </a:solidFill>
                <a:effectLst/>
                <a:latin typeface="+mn-lt"/>
                <a:ea typeface="+mn-ea"/>
                <a:cs typeface="+mn-cs"/>
              </a:rPr>
              <a:t>Bardhi</a:t>
            </a:r>
            <a:r>
              <a:rPr lang="fr-FR" sz="1200" kern="1200" dirty="0">
                <a:solidFill>
                  <a:schemeClr val="tx1"/>
                </a:solidFill>
                <a:effectLst/>
                <a:latin typeface="+mn-lt"/>
                <a:ea typeface="+mn-ea"/>
                <a:cs typeface="+mn-cs"/>
              </a:rPr>
              <a:t>, toutes deux professeures de marketing dans des écoles de commerce à Londres, soulignaient en janvier 2015 que « lorsque le « partage » est </a:t>
            </a:r>
            <a:r>
              <a:rPr lang="fr-FR" sz="1200" kern="1200" dirty="0" err="1">
                <a:solidFill>
                  <a:schemeClr val="tx1"/>
                </a:solidFill>
                <a:effectLst/>
                <a:latin typeface="+mn-lt"/>
                <a:ea typeface="+mn-ea"/>
                <a:cs typeface="+mn-cs"/>
              </a:rPr>
              <a:t>intermédié</a:t>
            </a:r>
            <a:r>
              <a:rPr lang="fr-FR" sz="1200" kern="1200" dirty="0">
                <a:solidFill>
                  <a:schemeClr val="tx1"/>
                </a:solidFill>
                <a:effectLst/>
                <a:latin typeface="+mn-lt"/>
                <a:ea typeface="+mn-ea"/>
                <a:cs typeface="+mn-cs"/>
              </a:rPr>
              <a:t> par le marché – lorsqu’une entreprise joue le rôle d’intermédiaire entre les consommateurs qui ne se connaissent pas -, il ne s’agit pas de partage, mais d’un échange économique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D’autres entrepreneurs développent des plates-formes avec des logiques différentes. Par exemple, la plate-forme </a:t>
            </a:r>
            <a:r>
              <a:rPr lang="fr-FR" sz="1200" kern="1200" dirty="0" err="1">
                <a:solidFill>
                  <a:schemeClr val="tx1"/>
                </a:solidFill>
                <a:effectLst/>
                <a:latin typeface="+mn-lt"/>
                <a:ea typeface="+mn-ea"/>
                <a:cs typeface="+mn-cs"/>
              </a:rPr>
              <a:t>Recupe.net</a:t>
            </a:r>
            <a:r>
              <a:rPr lang="fr-FR" sz="1200" kern="1200" dirty="0">
                <a:solidFill>
                  <a:schemeClr val="tx1"/>
                </a:solidFill>
                <a:effectLst/>
                <a:latin typeface="+mn-lt"/>
                <a:ea typeface="+mn-ea"/>
                <a:cs typeface="+mn-cs"/>
              </a:rPr>
              <a:t> favorise le don d’objets de seconde main entre particuliers. </a:t>
            </a:r>
            <a:endParaRPr lang="fr-B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 prise en compte des enjeux sociaux et environnementaux non comme des </a:t>
            </a:r>
            <a:r>
              <a:rPr lang="fr-FR" sz="1200" kern="1200" dirty="0" err="1">
                <a:solidFill>
                  <a:schemeClr val="tx1"/>
                </a:solidFill>
                <a:effectLst/>
                <a:latin typeface="+mn-lt"/>
                <a:ea typeface="+mn-ea"/>
                <a:cs typeface="+mn-cs"/>
              </a:rPr>
              <a:t>cobénéfices</a:t>
            </a:r>
            <a:r>
              <a:rPr lang="fr-FR" sz="1200" kern="1200" dirty="0">
                <a:solidFill>
                  <a:schemeClr val="tx1"/>
                </a:solidFill>
                <a:effectLst/>
                <a:latin typeface="+mn-lt"/>
                <a:ea typeface="+mn-ea"/>
                <a:cs typeface="+mn-cs"/>
              </a:rPr>
              <a:t> éventuels mais comme des objectifs en soi. </a:t>
            </a:r>
            <a:r>
              <a:rPr lang="fr-BE" sz="1200" kern="1200" dirty="0">
                <a:solidFill>
                  <a:schemeClr val="tx1"/>
                </a:solidFill>
                <a:effectLst/>
                <a:latin typeface="+mn-lt"/>
                <a:ea typeface="+mn-ea"/>
                <a:cs typeface="+mn-cs"/>
              </a:rPr>
              <a:t>Elle soutient la mise en réseau de citoyens  confiance, l’égalité des statuts, la </a:t>
            </a:r>
            <a:r>
              <a:rPr lang="fr-BE" sz="1200" u="sng" kern="1200" dirty="0">
                <a:solidFill>
                  <a:schemeClr val="tx1"/>
                </a:solidFill>
                <a:effectLst/>
                <a:latin typeface="+mn-lt"/>
                <a:ea typeface="+mn-ea"/>
                <a:cs typeface="+mn-cs"/>
                <a:hlinkClick r:id="rId3" tooltip="Coopérative"/>
              </a:rPr>
              <a:t>coopération</a:t>
            </a:r>
            <a:r>
              <a:rPr lang="fr-BE" sz="1200" kern="1200" dirty="0">
                <a:solidFill>
                  <a:schemeClr val="tx1"/>
                </a:solidFill>
                <a:effectLst/>
                <a:latin typeface="+mn-lt"/>
                <a:ea typeface="+mn-ea"/>
                <a:cs typeface="+mn-cs"/>
              </a:rPr>
              <a:t>, les motivations non marchandes, l’usage responsable des ressources y sont considérés comme des valeurs essentielles.</a:t>
            </a:r>
          </a:p>
          <a:p>
            <a:endParaRPr lang="fr-BE"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343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https://</a:t>
            </a:r>
            <a:r>
              <a:rPr lang="fr-BE" sz="1200" kern="1200" dirty="0" err="1">
                <a:solidFill>
                  <a:schemeClr val="tx1"/>
                </a:solidFill>
                <a:effectLst/>
                <a:latin typeface="+mn-lt"/>
                <a:ea typeface="+mn-ea"/>
                <a:cs typeface="+mn-cs"/>
              </a:rPr>
              <a:t>www.youtube.com</a:t>
            </a:r>
            <a:r>
              <a:rPr lang="fr-BE" sz="1200" kern="1200" dirty="0">
                <a:solidFill>
                  <a:schemeClr val="tx1"/>
                </a:solidFill>
                <a:effectLst/>
                <a:latin typeface="+mn-lt"/>
                <a:ea typeface="+mn-ea"/>
                <a:cs typeface="+mn-cs"/>
              </a:rPr>
              <a:t>/</a:t>
            </a:r>
            <a:r>
              <a:rPr lang="fr-BE" sz="1200" kern="1200" dirty="0" err="1">
                <a:solidFill>
                  <a:schemeClr val="tx1"/>
                </a:solidFill>
                <a:effectLst/>
                <a:latin typeface="+mn-lt"/>
                <a:ea typeface="+mn-ea"/>
                <a:cs typeface="+mn-cs"/>
              </a:rPr>
              <a:t>watch?v</a:t>
            </a:r>
            <a:r>
              <a:rPr lang="fr-BE" sz="1200" kern="1200" dirty="0">
                <a:solidFill>
                  <a:schemeClr val="tx1"/>
                </a:solidFill>
                <a:effectLst/>
                <a:latin typeface="+mn-lt"/>
                <a:ea typeface="+mn-ea"/>
                <a:cs typeface="+mn-cs"/>
              </a:rPr>
              <a:t>=G5wYBX8CNXI</a:t>
            </a:r>
          </a:p>
          <a:p>
            <a:endParaRPr lang="fr-BE" sz="1200" kern="1200" dirty="0">
              <a:solidFill>
                <a:schemeClr val="tx1"/>
              </a:solidFill>
              <a:effectLst/>
              <a:latin typeface="+mn-lt"/>
              <a:ea typeface="+mn-ea"/>
              <a:cs typeface="+mn-cs"/>
            </a:endParaRPr>
          </a:p>
          <a:p>
            <a:r>
              <a:rPr lang="fr-BE" sz="1200" kern="1200" dirty="0">
                <a:solidFill>
                  <a:schemeClr val="tx1"/>
                </a:solidFill>
                <a:effectLst/>
                <a:latin typeface="+mn-lt"/>
                <a:ea typeface="+mn-ea"/>
                <a:cs typeface="+mn-cs"/>
              </a:rPr>
              <a:t>D’après le dossier du CRISP : L’ÉCONOMIE CIRCULAIRE </a:t>
            </a:r>
            <a:endParaRPr lang="fr-BE" dirty="0"/>
          </a:p>
          <a:p>
            <a:r>
              <a:rPr lang="fr-BE" sz="1200" kern="1200" dirty="0">
                <a:solidFill>
                  <a:schemeClr val="tx1"/>
                </a:solidFill>
                <a:effectLst/>
                <a:latin typeface="+mn-lt"/>
                <a:ea typeface="+mn-ea"/>
                <a:cs typeface="+mn-cs"/>
              </a:rPr>
              <a:t>Fabienne Collard </a:t>
            </a:r>
            <a:endParaRPr lang="fr-BE" dirty="0"/>
          </a:p>
          <a:p>
            <a:r>
              <a:rPr lang="fr-BE" sz="1200" kern="1200" dirty="0">
                <a:solidFill>
                  <a:schemeClr val="tx1"/>
                </a:solidFill>
                <a:effectLst/>
                <a:latin typeface="+mn-lt"/>
                <a:ea typeface="+mn-ea"/>
                <a:cs typeface="+mn-cs"/>
              </a:rPr>
              <a:t>CRISP | « Courrier hebdomadaire du CRISP » 2020/10 n° 2455-2456 </a:t>
            </a:r>
            <a:endParaRPr lang="fr-BE" dirty="0"/>
          </a:p>
          <a:p>
            <a:endParaRPr lang="fr-BE" sz="1200" kern="1200" dirty="0">
              <a:solidFill>
                <a:schemeClr val="tx1"/>
              </a:solidFill>
              <a:effectLst/>
              <a:latin typeface="+mn-lt"/>
              <a:ea typeface="+mn-ea"/>
              <a:cs typeface="+mn-cs"/>
            </a:endParaRPr>
          </a:p>
          <a:p>
            <a:endParaRPr lang="fr-BE" sz="1200" kern="1200" dirty="0">
              <a:solidFill>
                <a:schemeClr val="tx1"/>
              </a:solidFill>
              <a:effectLst/>
              <a:latin typeface="+mn-lt"/>
              <a:ea typeface="+mn-ea"/>
              <a:cs typeface="+mn-cs"/>
            </a:endParaRPr>
          </a:p>
          <a:p>
            <a:r>
              <a:rPr lang="fr-BE" sz="1200" kern="1200" dirty="0">
                <a:solidFill>
                  <a:schemeClr val="tx1"/>
                </a:solidFill>
                <a:effectLst/>
                <a:latin typeface="+mn-lt"/>
                <a:ea typeface="+mn-ea"/>
                <a:cs typeface="+mn-cs"/>
              </a:rPr>
              <a:t>L’</a:t>
            </a:r>
            <a:r>
              <a:rPr lang="fr-BE" sz="1200" kern="1200" dirty="0" err="1">
                <a:solidFill>
                  <a:schemeClr val="tx1"/>
                </a:solidFill>
                <a:effectLst/>
                <a:latin typeface="+mn-lt"/>
                <a:ea typeface="+mn-ea"/>
                <a:cs typeface="+mn-cs"/>
              </a:rPr>
              <a:t>économie</a:t>
            </a:r>
            <a:r>
              <a:rPr lang="fr-BE" sz="1200" kern="1200" dirty="0">
                <a:solidFill>
                  <a:schemeClr val="tx1"/>
                </a:solidFill>
                <a:effectLst/>
                <a:latin typeface="+mn-lt"/>
                <a:ea typeface="+mn-ea"/>
                <a:cs typeface="+mn-cs"/>
              </a:rPr>
              <a:t> circulaire est un </a:t>
            </a:r>
            <a:r>
              <a:rPr lang="fr-BE" sz="1200" kern="1200" dirty="0" err="1">
                <a:solidFill>
                  <a:schemeClr val="tx1"/>
                </a:solidFill>
                <a:effectLst/>
                <a:latin typeface="+mn-lt"/>
                <a:ea typeface="+mn-ea"/>
                <a:cs typeface="+mn-cs"/>
              </a:rPr>
              <a:t>modèle</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économique</a:t>
            </a:r>
            <a:r>
              <a:rPr lang="fr-BE" sz="1200" kern="1200" dirty="0">
                <a:solidFill>
                  <a:schemeClr val="tx1"/>
                </a:solidFill>
                <a:effectLst/>
                <a:latin typeface="+mn-lt"/>
                <a:ea typeface="+mn-ea"/>
                <a:cs typeface="+mn-cs"/>
              </a:rPr>
              <a:t> et industriel qui vise à maintenir les produits, leurs composants et leurs </a:t>
            </a:r>
            <a:r>
              <a:rPr lang="fr-BE" sz="1200" kern="1200" dirty="0" err="1">
                <a:solidFill>
                  <a:schemeClr val="tx1"/>
                </a:solidFill>
                <a:effectLst/>
                <a:latin typeface="+mn-lt"/>
                <a:ea typeface="+mn-ea"/>
                <a:cs typeface="+mn-cs"/>
              </a:rPr>
              <a:t>matériaux</a:t>
            </a:r>
            <a:r>
              <a:rPr lang="fr-BE" sz="1200" kern="1200" dirty="0">
                <a:solidFill>
                  <a:schemeClr val="tx1"/>
                </a:solidFill>
                <a:effectLst/>
                <a:latin typeface="+mn-lt"/>
                <a:ea typeface="+mn-ea"/>
                <a:cs typeface="+mn-cs"/>
              </a:rPr>
              <a:t> en circulation le plus longtemps possible, tout en veillant à garantir la </a:t>
            </a:r>
            <a:r>
              <a:rPr lang="fr-BE" sz="1200" kern="1200" dirty="0" err="1">
                <a:solidFill>
                  <a:schemeClr val="tx1"/>
                </a:solidFill>
                <a:effectLst/>
                <a:latin typeface="+mn-lt"/>
                <a:ea typeface="+mn-ea"/>
                <a:cs typeface="+mn-cs"/>
              </a:rPr>
              <a:t>qualite</a:t>
            </a:r>
            <a:r>
              <a:rPr lang="fr-BE" sz="1200" kern="1200" dirty="0">
                <a:solidFill>
                  <a:schemeClr val="tx1"/>
                </a:solidFill>
                <a:effectLst/>
                <a:latin typeface="+mn-lt"/>
                <a:ea typeface="+mn-ea"/>
                <a:cs typeface="+mn-cs"/>
              </a:rPr>
              <a:t>́ de leur utilisation. Ce </a:t>
            </a:r>
            <a:r>
              <a:rPr lang="fr-BE" sz="1200" kern="1200" dirty="0" err="1">
                <a:solidFill>
                  <a:schemeClr val="tx1"/>
                </a:solidFill>
                <a:effectLst/>
                <a:latin typeface="+mn-lt"/>
                <a:ea typeface="+mn-ea"/>
                <a:cs typeface="+mn-cs"/>
              </a:rPr>
              <a:t>modèle</a:t>
            </a:r>
            <a:r>
              <a:rPr lang="fr-BE" sz="1200" kern="1200" dirty="0">
                <a:solidFill>
                  <a:schemeClr val="tx1"/>
                </a:solidFill>
                <a:effectLst/>
                <a:latin typeface="+mn-lt"/>
                <a:ea typeface="+mn-ea"/>
                <a:cs typeface="+mn-cs"/>
              </a:rPr>
              <a:t> s’oppose en cela à l’</a:t>
            </a:r>
            <a:r>
              <a:rPr lang="fr-BE" sz="1200" kern="1200" dirty="0" err="1">
                <a:solidFill>
                  <a:schemeClr val="tx1"/>
                </a:solidFill>
                <a:effectLst/>
                <a:latin typeface="+mn-lt"/>
                <a:ea typeface="+mn-ea"/>
                <a:cs typeface="+mn-cs"/>
              </a:rPr>
              <a:t>économie</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linéaire</a:t>
            </a:r>
            <a:r>
              <a:rPr lang="fr-BE" sz="1200" kern="1200" dirty="0">
                <a:solidFill>
                  <a:schemeClr val="tx1"/>
                </a:solidFill>
                <a:effectLst/>
                <a:latin typeface="+mn-lt"/>
                <a:ea typeface="+mn-ea"/>
                <a:cs typeface="+mn-cs"/>
              </a:rPr>
              <a:t>, qui s’appuie quant à elle sur le </a:t>
            </a:r>
            <a:r>
              <a:rPr lang="fr-BE" sz="1200" kern="1200" dirty="0" err="1">
                <a:solidFill>
                  <a:schemeClr val="tx1"/>
                </a:solidFill>
                <a:effectLst/>
                <a:latin typeface="+mn-lt"/>
                <a:ea typeface="+mn-ea"/>
                <a:cs typeface="+mn-cs"/>
              </a:rPr>
              <a:t>schéma</a:t>
            </a:r>
            <a:r>
              <a:rPr lang="fr-BE" sz="1200" kern="1200" dirty="0">
                <a:solidFill>
                  <a:schemeClr val="tx1"/>
                </a:solidFill>
                <a:effectLst/>
                <a:latin typeface="+mn-lt"/>
                <a:ea typeface="+mn-ea"/>
                <a:cs typeface="+mn-cs"/>
              </a:rPr>
              <a:t> suivant : extraction ou </a:t>
            </a:r>
            <a:r>
              <a:rPr lang="fr-BE" sz="1200" kern="1200" dirty="0" err="1">
                <a:solidFill>
                  <a:schemeClr val="tx1"/>
                </a:solidFill>
                <a:effectLst/>
                <a:latin typeface="+mn-lt"/>
                <a:ea typeface="+mn-ea"/>
                <a:cs typeface="+mn-cs"/>
              </a:rPr>
              <a:t>récolte</a:t>
            </a:r>
            <a:r>
              <a:rPr lang="fr-BE" sz="1200" kern="1200" dirty="0">
                <a:solidFill>
                  <a:schemeClr val="tx1"/>
                </a:solidFill>
                <a:effectLst/>
                <a:latin typeface="+mn-lt"/>
                <a:ea typeface="+mn-ea"/>
                <a:cs typeface="+mn-cs"/>
              </a:rPr>
              <a:t> des ressources, fabrication et assemblage des biens, distribution et utilisation, et, enfin, production de </a:t>
            </a:r>
            <a:r>
              <a:rPr lang="fr-BE" sz="1200" kern="1200" dirty="0" err="1">
                <a:solidFill>
                  <a:schemeClr val="tx1"/>
                </a:solidFill>
                <a:effectLst/>
                <a:latin typeface="+mn-lt"/>
                <a:ea typeface="+mn-ea"/>
                <a:cs typeface="+mn-cs"/>
              </a:rPr>
              <a:t>déchets</a:t>
            </a:r>
            <a:r>
              <a:rPr lang="fr-BE" sz="1200" kern="1200" dirty="0">
                <a:solidFill>
                  <a:schemeClr val="tx1"/>
                </a:solidFill>
                <a:effectLst/>
                <a:latin typeface="+mn-lt"/>
                <a:ea typeface="+mn-ea"/>
                <a:cs typeface="+mn-cs"/>
              </a:rPr>
              <a:t>. C’est principalement au niveau de cette </a:t>
            </a:r>
            <a:r>
              <a:rPr lang="fr-BE" sz="1200" kern="1200" dirty="0" err="1">
                <a:solidFill>
                  <a:schemeClr val="tx1"/>
                </a:solidFill>
                <a:effectLst/>
                <a:latin typeface="+mn-lt"/>
                <a:ea typeface="+mn-ea"/>
                <a:cs typeface="+mn-cs"/>
              </a:rPr>
              <a:t>dernière</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étape</a:t>
            </a:r>
            <a:r>
              <a:rPr lang="fr-BE" sz="1200" kern="1200" dirty="0">
                <a:solidFill>
                  <a:schemeClr val="tx1"/>
                </a:solidFill>
                <a:effectLst/>
                <a:latin typeface="+mn-lt"/>
                <a:ea typeface="+mn-ea"/>
                <a:cs typeface="+mn-cs"/>
              </a:rPr>
              <a:t> qu’</a:t>
            </a:r>
            <a:r>
              <a:rPr lang="fr-BE" sz="1200" kern="1200" dirty="0" err="1">
                <a:solidFill>
                  <a:schemeClr val="tx1"/>
                </a:solidFill>
                <a:effectLst/>
                <a:latin typeface="+mn-lt"/>
                <a:ea typeface="+mn-ea"/>
                <a:cs typeface="+mn-cs"/>
              </a:rPr>
              <a:t>économie</a:t>
            </a:r>
            <a:r>
              <a:rPr lang="fr-BE" sz="1200" kern="1200" dirty="0">
                <a:solidFill>
                  <a:schemeClr val="tx1"/>
                </a:solidFill>
                <a:effectLst/>
                <a:latin typeface="+mn-lt"/>
                <a:ea typeface="+mn-ea"/>
                <a:cs typeface="+mn-cs"/>
              </a:rPr>
              <a:t> circulaire et </a:t>
            </a:r>
            <a:r>
              <a:rPr lang="fr-BE" sz="1200" kern="1200" dirty="0" err="1">
                <a:solidFill>
                  <a:schemeClr val="tx1"/>
                </a:solidFill>
                <a:effectLst/>
                <a:latin typeface="+mn-lt"/>
                <a:ea typeface="+mn-ea"/>
                <a:cs typeface="+mn-cs"/>
              </a:rPr>
              <a:t>économie</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linéaire</a:t>
            </a:r>
            <a:r>
              <a:rPr lang="fr-BE" sz="1200" kern="1200" dirty="0">
                <a:solidFill>
                  <a:schemeClr val="tx1"/>
                </a:solidFill>
                <a:effectLst/>
                <a:latin typeface="+mn-lt"/>
                <a:ea typeface="+mn-ea"/>
                <a:cs typeface="+mn-cs"/>
              </a:rPr>
              <a:t> s’opposent puisque, dans la </a:t>
            </a:r>
            <a:r>
              <a:rPr lang="fr-BE" sz="1200" kern="1200" dirty="0" err="1">
                <a:solidFill>
                  <a:schemeClr val="tx1"/>
                </a:solidFill>
                <a:effectLst/>
                <a:latin typeface="+mn-lt"/>
                <a:ea typeface="+mn-ea"/>
                <a:cs typeface="+mn-cs"/>
              </a:rPr>
              <a:t>première</a:t>
            </a:r>
            <a:r>
              <a:rPr lang="fr-BE" sz="1200" kern="1200" dirty="0">
                <a:solidFill>
                  <a:schemeClr val="tx1"/>
                </a:solidFill>
                <a:effectLst/>
                <a:latin typeface="+mn-lt"/>
                <a:ea typeface="+mn-ea"/>
                <a:cs typeface="+mn-cs"/>
              </a:rPr>
              <a:t>, les </a:t>
            </a:r>
            <a:r>
              <a:rPr lang="fr-BE" sz="1200" kern="1200" dirty="0" err="1">
                <a:solidFill>
                  <a:schemeClr val="tx1"/>
                </a:solidFill>
                <a:effectLst/>
                <a:latin typeface="+mn-lt"/>
                <a:ea typeface="+mn-ea"/>
                <a:cs typeface="+mn-cs"/>
              </a:rPr>
              <a:t>déchets</a:t>
            </a:r>
            <a:r>
              <a:rPr lang="fr-BE" sz="1200" kern="1200" dirty="0">
                <a:solidFill>
                  <a:schemeClr val="tx1"/>
                </a:solidFill>
                <a:effectLst/>
                <a:latin typeface="+mn-lt"/>
                <a:ea typeface="+mn-ea"/>
                <a:cs typeface="+mn-cs"/>
              </a:rPr>
              <a:t> ou produits en fin de vie trouvent une nouvelle </a:t>
            </a:r>
            <a:r>
              <a:rPr lang="fr-BE" sz="1200" kern="1200" dirty="0" err="1">
                <a:solidFill>
                  <a:schemeClr val="tx1"/>
                </a:solidFill>
                <a:effectLst/>
                <a:latin typeface="+mn-lt"/>
                <a:ea typeface="+mn-ea"/>
                <a:cs typeface="+mn-cs"/>
              </a:rPr>
              <a:t>utilite</a:t>
            </a:r>
            <a:r>
              <a:rPr lang="fr-BE" sz="1200" kern="1200" dirty="0">
                <a:solidFill>
                  <a:schemeClr val="tx1"/>
                </a:solidFill>
                <a:effectLst/>
                <a:latin typeface="+mn-lt"/>
                <a:ea typeface="+mn-ea"/>
                <a:cs typeface="+mn-cs"/>
              </a:rPr>
              <a:t>́ (par la </a:t>
            </a:r>
            <a:r>
              <a:rPr lang="fr-BE" sz="1200" kern="1200" dirty="0" err="1">
                <a:solidFill>
                  <a:schemeClr val="tx1"/>
                </a:solidFill>
                <a:effectLst/>
                <a:latin typeface="+mn-lt"/>
                <a:ea typeface="+mn-ea"/>
                <a:cs typeface="+mn-cs"/>
              </a:rPr>
              <a:t>réutilisation</a:t>
            </a:r>
            <a:r>
              <a:rPr lang="fr-BE" sz="1200" kern="1200" dirty="0">
                <a:solidFill>
                  <a:schemeClr val="tx1"/>
                </a:solidFill>
                <a:effectLst/>
                <a:latin typeface="+mn-lt"/>
                <a:ea typeface="+mn-ea"/>
                <a:cs typeface="+mn-cs"/>
              </a:rPr>
              <a:t>, le recyclage, la valorisation </a:t>
            </a:r>
            <a:r>
              <a:rPr lang="fr-BE" sz="1200" kern="1200" dirty="0" err="1">
                <a:solidFill>
                  <a:schemeClr val="tx1"/>
                </a:solidFill>
                <a:effectLst/>
                <a:latin typeface="+mn-lt"/>
                <a:ea typeface="+mn-ea"/>
                <a:cs typeface="+mn-cs"/>
              </a:rPr>
              <a:t>énergétique</a:t>
            </a:r>
            <a:r>
              <a:rPr lang="fr-BE" sz="1200" kern="1200" dirty="0">
                <a:solidFill>
                  <a:schemeClr val="tx1"/>
                </a:solidFill>
                <a:effectLst/>
                <a:latin typeface="+mn-lt"/>
                <a:ea typeface="+mn-ea"/>
                <a:cs typeface="+mn-cs"/>
              </a:rPr>
              <a:t>, etc.), tandis que, dans la seconde, ils sont tout simplement </a:t>
            </a:r>
            <a:r>
              <a:rPr lang="fr-BE" sz="1200" kern="1200" dirty="0" err="1">
                <a:solidFill>
                  <a:schemeClr val="tx1"/>
                </a:solidFill>
                <a:effectLst/>
                <a:latin typeface="+mn-lt"/>
                <a:ea typeface="+mn-ea"/>
                <a:cs typeface="+mn-cs"/>
              </a:rPr>
              <a:t>éliminés</a:t>
            </a:r>
            <a:r>
              <a:rPr lang="fr-BE" sz="1200" kern="1200" dirty="0">
                <a:solidFill>
                  <a:schemeClr val="tx1"/>
                </a:solidFill>
                <a:effectLst/>
                <a:latin typeface="+mn-lt"/>
                <a:ea typeface="+mn-ea"/>
                <a:cs typeface="+mn-cs"/>
              </a:rPr>
              <a:t>. Le </a:t>
            </a:r>
            <a:r>
              <a:rPr lang="fr-BE" sz="1200" kern="1200" dirty="0" err="1">
                <a:solidFill>
                  <a:schemeClr val="tx1"/>
                </a:solidFill>
                <a:effectLst/>
                <a:latin typeface="+mn-lt"/>
                <a:ea typeface="+mn-ea"/>
                <a:cs typeface="+mn-cs"/>
              </a:rPr>
              <a:t>modèle</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linéaire</a:t>
            </a:r>
            <a:r>
              <a:rPr lang="fr-BE" sz="1200" kern="1200" dirty="0">
                <a:solidFill>
                  <a:schemeClr val="tx1"/>
                </a:solidFill>
                <a:effectLst/>
                <a:latin typeface="+mn-lt"/>
                <a:ea typeface="+mn-ea"/>
                <a:cs typeface="+mn-cs"/>
              </a:rPr>
              <a:t> rencontrant aujourd’hui une </a:t>
            </a:r>
            <a:r>
              <a:rPr lang="fr-BE" sz="1200" kern="1200" dirty="0" err="1">
                <a:solidFill>
                  <a:schemeClr val="tx1"/>
                </a:solidFill>
                <a:effectLst/>
                <a:latin typeface="+mn-lt"/>
                <a:ea typeface="+mn-ea"/>
                <a:cs typeface="+mn-cs"/>
              </a:rPr>
              <a:t>série</a:t>
            </a:r>
            <a:r>
              <a:rPr lang="fr-BE" sz="1200" kern="1200" dirty="0">
                <a:solidFill>
                  <a:schemeClr val="tx1"/>
                </a:solidFill>
                <a:effectLst/>
                <a:latin typeface="+mn-lt"/>
                <a:ea typeface="+mn-ea"/>
                <a:cs typeface="+mn-cs"/>
              </a:rPr>
              <a:t> de limites importantes (impact environnemental, </a:t>
            </a:r>
            <a:r>
              <a:rPr lang="fr-BE" sz="1200" kern="1200" dirty="0" err="1">
                <a:solidFill>
                  <a:schemeClr val="tx1"/>
                </a:solidFill>
                <a:effectLst/>
                <a:latin typeface="+mn-lt"/>
                <a:ea typeface="+mn-ea"/>
                <a:cs typeface="+mn-cs"/>
              </a:rPr>
              <a:t>épuisement</a:t>
            </a:r>
            <a:r>
              <a:rPr lang="fr-BE" sz="1200" kern="1200" dirty="0">
                <a:solidFill>
                  <a:schemeClr val="tx1"/>
                </a:solidFill>
                <a:effectLst/>
                <a:latin typeface="+mn-lt"/>
                <a:ea typeface="+mn-ea"/>
                <a:cs typeface="+mn-cs"/>
              </a:rPr>
              <a:t> des ressources, etc.), l’</a:t>
            </a:r>
            <a:r>
              <a:rPr lang="fr-BE" sz="1200" kern="1200" dirty="0" err="1">
                <a:solidFill>
                  <a:schemeClr val="tx1"/>
                </a:solidFill>
                <a:effectLst/>
                <a:latin typeface="+mn-lt"/>
                <a:ea typeface="+mn-ea"/>
                <a:cs typeface="+mn-cs"/>
              </a:rPr>
              <a:t>idée</a:t>
            </a:r>
            <a:r>
              <a:rPr lang="fr-BE" sz="1200" kern="1200" dirty="0">
                <a:solidFill>
                  <a:schemeClr val="tx1"/>
                </a:solidFill>
                <a:effectLst/>
                <a:latin typeface="+mn-lt"/>
                <a:ea typeface="+mn-ea"/>
                <a:cs typeface="+mn-cs"/>
              </a:rPr>
              <a:t> d’une transition vers un </a:t>
            </a:r>
            <a:r>
              <a:rPr lang="fr-BE" sz="1200" kern="1200" dirty="0" err="1">
                <a:solidFill>
                  <a:schemeClr val="tx1"/>
                </a:solidFill>
                <a:effectLst/>
                <a:latin typeface="+mn-lt"/>
                <a:ea typeface="+mn-ea"/>
                <a:cs typeface="+mn-cs"/>
              </a:rPr>
              <a:t>modèle</a:t>
            </a:r>
            <a:r>
              <a:rPr lang="fr-BE" sz="1200" kern="1200" dirty="0">
                <a:solidFill>
                  <a:schemeClr val="tx1"/>
                </a:solidFill>
                <a:effectLst/>
                <a:latin typeface="+mn-lt"/>
                <a:ea typeface="+mn-ea"/>
                <a:cs typeface="+mn-cs"/>
              </a:rPr>
              <a:t> davantage circulaire rencontre une </a:t>
            </a:r>
            <a:r>
              <a:rPr lang="fr-BE" sz="1200" kern="1200" dirty="0" err="1">
                <a:solidFill>
                  <a:schemeClr val="tx1"/>
                </a:solidFill>
                <a:effectLst/>
                <a:latin typeface="+mn-lt"/>
                <a:ea typeface="+mn-ea"/>
                <a:cs typeface="+mn-cs"/>
              </a:rPr>
              <a:t>adhésion</a:t>
            </a:r>
            <a:r>
              <a:rPr lang="fr-BE" sz="1200" kern="1200" dirty="0">
                <a:solidFill>
                  <a:schemeClr val="tx1"/>
                </a:solidFill>
                <a:effectLst/>
                <a:latin typeface="+mn-lt"/>
                <a:ea typeface="+mn-ea"/>
                <a:cs typeface="+mn-cs"/>
              </a:rPr>
              <a:t> sans cesse croissante. </a:t>
            </a:r>
            <a:endParaRPr lang="fr-BE" dirty="0"/>
          </a:p>
          <a:p>
            <a:r>
              <a:rPr lang="fr-BE" sz="1200" kern="1200" dirty="0">
                <a:solidFill>
                  <a:schemeClr val="tx1"/>
                </a:solidFill>
                <a:effectLst/>
                <a:latin typeface="+mn-lt"/>
                <a:ea typeface="+mn-ea"/>
                <a:cs typeface="+mn-cs"/>
              </a:rPr>
              <a:t>Bien </a:t>
            </a:r>
            <a:r>
              <a:rPr lang="fr-BE" sz="1200" kern="1200" dirty="0" err="1">
                <a:solidFill>
                  <a:schemeClr val="tx1"/>
                </a:solidFill>
                <a:effectLst/>
                <a:latin typeface="+mn-lt"/>
                <a:ea typeface="+mn-ea"/>
                <a:cs typeface="+mn-cs"/>
              </a:rPr>
              <a:t>au-dela</a:t>
            </a:r>
            <a:r>
              <a:rPr lang="fr-BE" sz="1200" kern="1200" dirty="0">
                <a:solidFill>
                  <a:schemeClr val="tx1"/>
                </a:solidFill>
                <a:effectLst/>
                <a:latin typeface="+mn-lt"/>
                <a:ea typeface="+mn-ea"/>
                <a:cs typeface="+mn-cs"/>
              </a:rPr>
              <a:t>̀ du seul recyclage, l’</a:t>
            </a:r>
            <a:r>
              <a:rPr lang="fr-BE" sz="1200" kern="1200" dirty="0" err="1">
                <a:solidFill>
                  <a:schemeClr val="tx1"/>
                </a:solidFill>
                <a:effectLst/>
                <a:latin typeface="+mn-lt"/>
                <a:ea typeface="+mn-ea"/>
                <a:cs typeface="+mn-cs"/>
              </a:rPr>
              <a:t>économie</a:t>
            </a:r>
            <a:r>
              <a:rPr lang="fr-BE" sz="1200" kern="1200" dirty="0">
                <a:solidFill>
                  <a:schemeClr val="tx1"/>
                </a:solidFill>
                <a:effectLst/>
                <a:latin typeface="+mn-lt"/>
                <a:ea typeface="+mn-ea"/>
                <a:cs typeface="+mn-cs"/>
              </a:rPr>
              <a:t> circulaire englobe l’ensemble des </a:t>
            </a:r>
            <a:r>
              <a:rPr lang="fr-BE" sz="1200" kern="1200" dirty="0" err="1">
                <a:solidFill>
                  <a:schemeClr val="tx1"/>
                </a:solidFill>
                <a:effectLst/>
                <a:latin typeface="+mn-lt"/>
                <a:ea typeface="+mn-ea"/>
                <a:cs typeface="+mn-cs"/>
              </a:rPr>
              <a:t>étapes</a:t>
            </a:r>
            <a:r>
              <a:rPr lang="fr-BE" sz="1200" kern="1200" dirty="0">
                <a:solidFill>
                  <a:schemeClr val="tx1"/>
                </a:solidFill>
                <a:effectLst/>
                <a:latin typeface="+mn-lt"/>
                <a:ea typeface="+mn-ea"/>
                <a:cs typeface="+mn-cs"/>
              </a:rPr>
              <a:t> du processus de production, de la phase de conception d’un produit jusqu’à celle, ultime, de valorisation des </a:t>
            </a:r>
            <a:r>
              <a:rPr lang="fr-BE" sz="1200" kern="1200" dirty="0" err="1">
                <a:solidFill>
                  <a:schemeClr val="tx1"/>
                </a:solidFill>
                <a:effectLst/>
                <a:latin typeface="+mn-lt"/>
                <a:ea typeface="+mn-ea"/>
                <a:cs typeface="+mn-cs"/>
              </a:rPr>
              <a:t>déchets</a:t>
            </a:r>
            <a:r>
              <a:rPr lang="fr-BE" sz="1200" kern="1200" dirty="0">
                <a:solidFill>
                  <a:schemeClr val="tx1"/>
                </a:solidFill>
                <a:effectLst/>
                <a:latin typeface="+mn-lt"/>
                <a:ea typeface="+mn-ea"/>
                <a:cs typeface="+mn-cs"/>
              </a:rPr>
              <a:t>. Il entrevoit </a:t>
            </a:r>
            <a:r>
              <a:rPr lang="fr-BE" sz="1200" kern="1200" dirty="0" err="1">
                <a:solidFill>
                  <a:schemeClr val="tx1"/>
                </a:solidFill>
                <a:effectLst/>
                <a:latin typeface="+mn-lt"/>
                <a:ea typeface="+mn-ea"/>
                <a:cs typeface="+mn-cs"/>
              </a:rPr>
              <a:t>également</a:t>
            </a:r>
            <a:r>
              <a:rPr lang="fr-BE" sz="1200" kern="1200" dirty="0">
                <a:solidFill>
                  <a:schemeClr val="tx1"/>
                </a:solidFill>
                <a:effectLst/>
                <a:latin typeface="+mn-lt"/>
                <a:ea typeface="+mn-ea"/>
                <a:cs typeface="+mn-cs"/>
              </a:rPr>
              <a:t> de nouveaux </a:t>
            </a:r>
            <a:r>
              <a:rPr lang="fr-BE" sz="1200" kern="1200" dirty="0" err="1">
                <a:solidFill>
                  <a:schemeClr val="tx1"/>
                </a:solidFill>
                <a:effectLst/>
                <a:latin typeface="+mn-lt"/>
                <a:ea typeface="+mn-ea"/>
                <a:cs typeface="+mn-cs"/>
              </a:rPr>
              <a:t>modèles</a:t>
            </a:r>
            <a:r>
              <a:rPr lang="fr-BE" sz="1200" kern="1200" dirty="0">
                <a:solidFill>
                  <a:schemeClr val="tx1"/>
                </a:solidFill>
                <a:effectLst/>
                <a:latin typeface="+mn-lt"/>
                <a:ea typeface="+mn-ea"/>
                <a:cs typeface="+mn-cs"/>
              </a:rPr>
              <a:t> de consommation, comme l’</a:t>
            </a:r>
            <a:r>
              <a:rPr lang="fr-BE" sz="1200" kern="1200" dirty="0" err="1">
                <a:solidFill>
                  <a:schemeClr val="tx1"/>
                </a:solidFill>
                <a:effectLst/>
                <a:latin typeface="+mn-lt"/>
                <a:ea typeface="+mn-ea"/>
                <a:cs typeface="+mn-cs"/>
              </a:rPr>
              <a:t>éco-fonctionnalite</a:t>
            </a:r>
            <a:r>
              <a:rPr lang="fr-BE" sz="1200" kern="1200" dirty="0">
                <a:solidFill>
                  <a:schemeClr val="tx1"/>
                </a:solidFill>
                <a:effectLst/>
                <a:latin typeface="+mn-lt"/>
                <a:ea typeface="+mn-ea"/>
                <a:cs typeface="+mn-cs"/>
              </a:rPr>
              <a:t>́. Trois principes sous-tendent l’</a:t>
            </a:r>
            <a:r>
              <a:rPr lang="fr-BE" sz="1200" kern="1200" dirty="0" err="1">
                <a:solidFill>
                  <a:schemeClr val="tx1"/>
                </a:solidFill>
                <a:effectLst/>
                <a:latin typeface="+mn-lt"/>
                <a:ea typeface="+mn-ea"/>
                <a:cs typeface="+mn-cs"/>
              </a:rPr>
              <a:t>économie</a:t>
            </a:r>
            <a:r>
              <a:rPr lang="fr-BE" sz="1200" kern="1200" dirty="0">
                <a:solidFill>
                  <a:schemeClr val="tx1"/>
                </a:solidFill>
                <a:effectLst/>
                <a:latin typeface="+mn-lt"/>
                <a:ea typeface="+mn-ea"/>
                <a:cs typeface="+mn-cs"/>
              </a:rPr>
              <a:t> circulaire. </a:t>
            </a:r>
            <a:r>
              <a:rPr lang="fr-BE" sz="1200" i="1" kern="1200" dirty="0">
                <a:solidFill>
                  <a:schemeClr val="tx1"/>
                </a:solidFill>
                <a:effectLst/>
                <a:latin typeface="+mn-lt"/>
                <a:ea typeface="+mn-ea"/>
                <a:cs typeface="+mn-cs"/>
              </a:rPr>
              <a:t>Primo</a:t>
            </a:r>
            <a:r>
              <a:rPr lang="fr-BE" sz="1200" kern="1200" dirty="0">
                <a:solidFill>
                  <a:schemeClr val="tx1"/>
                </a:solidFill>
                <a:effectLst/>
                <a:latin typeface="+mn-lt"/>
                <a:ea typeface="+mn-ea"/>
                <a:cs typeface="+mn-cs"/>
              </a:rPr>
              <a:t>, limiter au maximum l’utilisation des ressources naturelles (que ce soit pour produire un bien ou pour le maintenir en fonction) et restaurer ces ressources autant que possible si leur usage est incontournable. </a:t>
            </a:r>
            <a:r>
              <a:rPr lang="fr-BE" sz="1200" i="1" kern="1200" dirty="0">
                <a:solidFill>
                  <a:schemeClr val="tx1"/>
                </a:solidFill>
                <a:effectLst/>
                <a:latin typeface="+mn-lt"/>
                <a:ea typeface="+mn-ea"/>
                <a:cs typeface="+mn-cs"/>
              </a:rPr>
              <a:t>Secundo</a:t>
            </a:r>
            <a:r>
              <a:rPr lang="fr-BE" sz="1200" kern="1200" dirty="0">
                <a:solidFill>
                  <a:schemeClr val="tx1"/>
                </a:solidFill>
                <a:effectLst/>
                <a:latin typeface="+mn-lt"/>
                <a:ea typeface="+mn-ea"/>
                <a:cs typeface="+mn-cs"/>
              </a:rPr>
              <a:t>, prolonger la </a:t>
            </a:r>
            <a:r>
              <a:rPr lang="fr-BE" sz="1200" kern="1200" dirty="0" err="1">
                <a:solidFill>
                  <a:schemeClr val="tx1"/>
                </a:solidFill>
                <a:effectLst/>
                <a:latin typeface="+mn-lt"/>
                <a:ea typeface="+mn-ea"/>
                <a:cs typeface="+mn-cs"/>
              </a:rPr>
              <a:t>durée</a:t>
            </a:r>
            <a:r>
              <a:rPr lang="fr-BE" sz="1200" kern="1200" dirty="0">
                <a:solidFill>
                  <a:schemeClr val="tx1"/>
                </a:solidFill>
                <a:effectLst/>
                <a:latin typeface="+mn-lt"/>
                <a:ea typeface="+mn-ea"/>
                <a:cs typeface="+mn-cs"/>
              </a:rPr>
              <a:t> de vie des produits, aussi bien en veillant à cette dimension lors de la conception des produits qu’en ayant recours aux « boucles de </a:t>
            </a:r>
            <a:r>
              <a:rPr lang="fr-BE" sz="1200" kern="1200" dirty="0" err="1">
                <a:solidFill>
                  <a:schemeClr val="tx1"/>
                </a:solidFill>
                <a:effectLst/>
                <a:latin typeface="+mn-lt"/>
                <a:ea typeface="+mn-ea"/>
                <a:cs typeface="+mn-cs"/>
              </a:rPr>
              <a:t>réutilisation</a:t>
            </a:r>
            <a:r>
              <a:rPr lang="fr-BE" sz="1200" kern="1200" dirty="0">
                <a:solidFill>
                  <a:schemeClr val="tx1"/>
                </a:solidFill>
                <a:effectLst/>
                <a:latin typeface="+mn-lt"/>
                <a:ea typeface="+mn-ea"/>
                <a:cs typeface="+mn-cs"/>
              </a:rPr>
              <a:t> » : </a:t>
            </a:r>
            <a:r>
              <a:rPr lang="fr-BE" sz="1200" kern="1200" dirty="0" err="1">
                <a:solidFill>
                  <a:schemeClr val="tx1"/>
                </a:solidFill>
                <a:effectLst/>
                <a:latin typeface="+mn-lt"/>
                <a:ea typeface="+mn-ea"/>
                <a:cs typeface="+mn-cs"/>
              </a:rPr>
              <a:t>réparation</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rénovation</a:t>
            </a:r>
            <a:r>
              <a:rPr lang="fr-BE" sz="1200" kern="1200" dirty="0">
                <a:solidFill>
                  <a:schemeClr val="tx1"/>
                </a:solidFill>
                <a:effectLst/>
                <a:latin typeface="+mn-lt"/>
                <a:ea typeface="+mn-ea"/>
                <a:cs typeface="+mn-cs"/>
              </a:rPr>
              <a:t>, revente, mise à jour technologique, retour en usine et, en dernier recours, recyclage des </a:t>
            </a:r>
            <a:r>
              <a:rPr lang="fr-BE" sz="1200" kern="1200" dirty="0" err="1">
                <a:solidFill>
                  <a:schemeClr val="tx1"/>
                </a:solidFill>
                <a:effectLst/>
                <a:latin typeface="+mn-lt"/>
                <a:ea typeface="+mn-ea"/>
                <a:cs typeface="+mn-cs"/>
              </a:rPr>
              <a:t>matériaux</a:t>
            </a:r>
            <a:r>
              <a:rPr lang="fr-BE" sz="1200" kern="1200" dirty="0">
                <a:solidFill>
                  <a:schemeClr val="tx1"/>
                </a:solidFill>
                <a:effectLst/>
                <a:latin typeface="+mn-lt"/>
                <a:ea typeface="+mn-ea"/>
                <a:cs typeface="+mn-cs"/>
              </a:rPr>
              <a:t> et composants (les cycles courts, à savoir ceux qui </a:t>
            </a:r>
            <a:r>
              <a:rPr lang="fr-BE" sz="1200" kern="1200" dirty="0" err="1">
                <a:solidFill>
                  <a:schemeClr val="tx1"/>
                </a:solidFill>
                <a:effectLst/>
                <a:latin typeface="+mn-lt"/>
                <a:ea typeface="+mn-ea"/>
                <a:cs typeface="+mn-cs"/>
              </a:rPr>
              <a:t>nécessitent</a:t>
            </a:r>
            <a:r>
              <a:rPr lang="fr-BE" sz="1200" kern="1200" dirty="0">
                <a:solidFill>
                  <a:schemeClr val="tx1"/>
                </a:solidFill>
                <a:effectLst/>
                <a:latin typeface="+mn-lt"/>
                <a:ea typeface="+mn-ea"/>
                <a:cs typeface="+mn-cs"/>
              </a:rPr>
              <a:t> le moins d’</a:t>
            </a:r>
            <a:r>
              <a:rPr lang="fr-BE" sz="1200" kern="1200" dirty="0" err="1">
                <a:solidFill>
                  <a:schemeClr val="tx1"/>
                </a:solidFill>
                <a:effectLst/>
                <a:latin typeface="+mn-lt"/>
                <a:ea typeface="+mn-ea"/>
                <a:cs typeface="+mn-cs"/>
              </a:rPr>
              <a:t>énergie</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étant</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privilégiés</a:t>
            </a:r>
            <a:r>
              <a:rPr lang="fr-BE" sz="1200" kern="1200" dirty="0">
                <a:solidFill>
                  <a:schemeClr val="tx1"/>
                </a:solidFill>
                <a:effectLst/>
                <a:latin typeface="+mn-lt"/>
                <a:ea typeface="+mn-ea"/>
                <a:cs typeface="+mn-cs"/>
              </a:rPr>
              <a:t>). </a:t>
            </a:r>
            <a:r>
              <a:rPr lang="fr-BE" sz="1200" i="1" kern="1200" dirty="0">
                <a:solidFill>
                  <a:schemeClr val="tx1"/>
                </a:solidFill>
                <a:effectLst/>
                <a:latin typeface="+mn-lt"/>
                <a:ea typeface="+mn-ea"/>
                <a:cs typeface="+mn-cs"/>
              </a:rPr>
              <a:t>Tertio</a:t>
            </a:r>
            <a:r>
              <a:rPr lang="fr-BE" sz="1200" kern="1200" dirty="0">
                <a:solidFill>
                  <a:schemeClr val="tx1"/>
                </a:solidFill>
                <a:effectLst/>
                <a:latin typeface="+mn-lt"/>
                <a:ea typeface="+mn-ea"/>
                <a:cs typeface="+mn-cs"/>
              </a:rPr>
              <a:t>, et selon une vision </a:t>
            </a:r>
            <a:r>
              <a:rPr lang="fr-BE" sz="1200" kern="1200" dirty="0" err="1">
                <a:solidFill>
                  <a:schemeClr val="tx1"/>
                </a:solidFill>
                <a:effectLst/>
                <a:latin typeface="+mn-lt"/>
                <a:ea typeface="+mn-ea"/>
                <a:cs typeface="+mn-cs"/>
              </a:rPr>
              <a:t>très</a:t>
            </a:r>
            <a:r>
              <a:rPr lang="fr-BE" sz="1200" kern="1200" dirty="0">
                <a:solidFill>
                  <a:schemeClr val="tx1"/>
                </a:solidFill>
                <a:effectLst/>
                <a:latin typeface="+mn-lt"/>
                <a:ea typeface="+mn-ea"/>
                <a:cs typeface="+mn-cs"/>
              </a:rPr>
              <a:t> large et </a:t>
            </a:r>
            <a:r>
              <a:rPr lang="fr-BE" sz="1200" kern="1200" dirty="0" err="1">
                <a:solidFill>
                  <a:schemeClr val="tx1"/>
                </a:solidFill>
                <a:effectLst/>
                <a:latin typeface="+mn-lt"/>
                <a:ea typeface="+mn-ea"/>
                <a:cs typeface="+mn-cs"/>
              </a:rPr>
              <a:t>même</a:t>
            </a:r>
            <a:r>
              <a:rPr lang="fr-BE" sz="1200" kern="1200" dirty="0">
                <a:solidFill>
                  <a:schemeClr val="tx1"/>
                </a:solidFill>
                <a:effectLst/>
                <a:latin typeface="+mn-lt"/>
                <a:ea typeface="+mn-ea"/>
                <a:cs typeface="+mn-cs"/>
              </a:rPr>
              <a:t> globale de l’</a:t>
            </a:r>
            <a:r>
              <a:rPr lang="fr-BE" sz="1200" kern="1200" dirty="0" err="1">
                <a:solidFill>
                  <a:schemeClr val="tx1"/>
                </a:solidFill>
                <a:effectLst/>
                <a:latin typeface="+mn-lt"/>
                <a:ea typeface="+mn-ea"/>
                <a:cs typeface="+mn-cs"/>
              </a:rPr>
              <a:t>économie</a:t>
            </a:r>
            <a:r>
              <a:rPr lang="fr-BE" sz="1200" kern="1200" dirty="0">
                <a:solidFill>
                  <a:schemeClr val="tx1"/>
                </a:solidFill>
                <a:effectLst/>
                <a:latin typeface="+mn-lt"/>
                <a:ea typeface="+mn-ea"/>
                <a:cs typeface="+mn-cs"/>
              </a:rPr>
              <a:t> circulaire, </a:t>
            </a:r>
            <a:r>
              <a:rPr lang="fr-BE" sz="1200" kern="1200" dirty="0" err="1">
                <a:solidFill>
                  <a:schemeClr val="tx1"/>
                </a:solidFill>
                <a:effectLst/>
                <a:latin typeface="+mn-lt"/>
                <a:ea typeface="+mn-ea"/>
                <a:cs typeface="+mn-cs"/>
              </a:rPr>
              <a:t>accroître</a:t>
            </a:r>
            <a:r>
              <a:rPr lang="fr-BE" sz="1200" kern="1200" dirty="0">
                <a:solidFill>
                  <a:schemeClr val="tx1"/>
                </a:solidFill>
                <a:effectLst/>
                <a:latin typeface="+mn-lt"/>
                <a:ea typeface="+mn-ea"/>
                <a:cs typeface="+mn-cs"/>
              </a:rPr>
              <a:t> l’</a:t>
            </a:r>
            <a:r>
              <a:rPr lang="fr-BE" sz="1200" kern="1200" dirty="0" err="1">
                <a:solidFill>
                  <a:schemeClr val="tx1"/>
                </a:solidFill>
                <a:effectLst/>
                <a:latin typeface="+mn-lt"/>
                <a:ea typeface="+mn-ea"/>
                <a:cs typeface="+mn-cs"/>
              </a:rPr>
              <a:t>efficacite</a:t>
            </a:r>
            <a:r>
              <a:rPr lang="fr-BE" sz="1200" kern="1200" dirty="0">
                <a:solidFill>
                  <a:schemeClr val="tx1"/>
                </a:solidFill>
                <a:effectLst/>
                <a:latin typeface="+mn-lt"/>
                <a:ea typeface="+mn-ea"/>
                <a:cs typeface="+mn-cs"/>
              </a:rPr>
              <a:t>́ du </a:t>
            </a:r>
            <a:r>
              <a:rPr lang="fr-BE" sz="1200" kern="1200" dirty="0" err="1">
                <a:solidFill>
                  <a:schemeClr val="tx1"/>
                </a:solidFill>
                <a:effectLst/>
                <a:latin typeface="+mn-lt"/>
                <a:ea typeface="+mn-ea"/>
                <a:cs typeface="+mn-cs"/>
              </a:rPr>
              <a:t>système</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économique</a:t>
            </a:r>
            <a:r>
              <a:rPr lang="fr-BE" sz="1200" kern="1200" dirty="0">
                <a:solidFill>
                  <a:schemeClr val="tx1"/>
                </a:solidFill>
                <a:effectLst/>
                <a:latin typeface="+mn-lt"/>
                <a:ea typeface="+mn-ea"/>
                <a:cs typeface="+mn-cs"/>
              </a:rPr>
              <a:t> dans son ensemble (dans des domaines aussi </a:t>
            </a:r>
            <a:r>
              <a:rPr lang="fr-BE" sz="1200" kern="1200" dirty="0" err="1">
                <a:solidFill>
                  <a:schemeClr val="tx1"/>
                </a:solidFill>
                <a:effectLst/>
                <a:latin typeface="+mn-lt"/>
                <a:ea typeface="+mn-ea"/>
                <a:cs typeface="+mn-cs"/>
              </a:rPr>
              <a:t>variés</a:t>
            </a:r>
            <a:r>
              <a:rPr lang="fr-BE" sz="1200" kern="1200" dirty="0">
                <a:solidFill>
                  <a:schemeClr val="tx1"/>
                </a:solidFill>
                <a:effectLst/>
                <a:latin typeface="+mn-lt"/>
                <a:ea typeface="+mn-ea"/>
                <a:cs typeface="+mn-cs"/>
              </a:rPr>
              <a:t> que l’alimentation, la </a:t>
            </a:r>
            <a:r>
              <a:rPr lang="fr-BE" sz="1200" kern="1200" dirty="0" err="1">
                <a:solidFill>
                  <a:schemeClr val="tx1"/>
                </a:solidFill>
                <a:effectLst/>
                <a:latin typeface="+mn-lt"/>
                <a:ea typeface="+mn-ea"/>
                <a:cs typeface="+mn-cs"/>
              </a:rPr>
              <a:t>mobilite</a:t>
            </a:r>
            <a:r>
              <a:rPr lang="fr-BE" sz="1200" kern="1200" dirty="0">
                <a:solidFill>
                  <a:schemeClr val="tx1"/>
                </a:solidFill>
                <a:effectLst/>
                <a:latin typeface="+mn-lt"/>
                <a:ea typeface="+mn-ea"/>
                <a:cs typeface="+mn-cs"/>
              </a:rPr>
              <a:t>́, l’habitat, etc.) et </a:t>
            </a:r>
            <a:r>
              <a:rPr lang="fr-BE" sz="1200" kern="1200" dirty="0" err="1">
                <a:solidFill>
                  <a:schemeClr val="tx1"/>
                </a:solidFill>
                <a:effectLst/>
                <a:latin typeface="+mn-lt"/>
                <a:ea typeface="+mn-ea"/>
                <a:cs typeface="+mn-cs"/>
              </a:rPr>
              <a:t>gérer</a:t>
            </a:r>
            <a:r>
              <a:rPr lang="fr-BE" sz="1200" kern="1200" dirty="0">
                <a:solidFill>
                  <a:schemeClr val="tx1"/>
                </a:solidFill>
                <a:effectLst/>
                <a:latin typeface="+mn-lt"/>
                <a:ea typeface="+mn-ea"/>
                <a:cs typeface="+mn-cs"/>
              </a:rPr>
              <a:t> les </a:t>
            </a:r>
            <a:r>
              <a:rPr lang="fr-BE" sz="1200" kern="1200" dirty="0" err="1">
                <a:solidFill>
                  <a:schemeClr val="tx1"/>
                </a:solidFill>
                <a:effectLst/>
                <a:latin typeface="+mn-lt"/>
                <a:ea typeface="+mn-ea"/>
                <a:cs typeface="+mn-cs"/>
              </a:rPr>
              <a:t>externalités</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négatives</a:t>
            </a:r>
            <a:r>
              <a:rPr lang="fr-BE" sz="1200" kern="1200" dirty="0">
                <a:solidFill>
                  <a:schemeClr val="tx1"/>
                </a:solidFill>
                <a:effectLst/>
                <a:latin typeface="+mn-lt"/>
                <a:ea typeface="+mn-ea"/>
                <a:cs typeface="+mn-cs"/>
              </a:rPr>
              <a:t> (comme l’occupation des sols, la pollution de l’air et de l’eau, la </a:t>
            </a:r>
            <a:r>
              <a:rPr lang="fr-BE" sz="1200" kern="1200" dirty="0" err="1">
                <a:solidFill>
                  <a:schemeClr val="tx1"/>
                </a:solidFill>
                <a:effectLst/>
                <a:latin typeface="+mn-lt"/>
                <a:ea typeface="+mn-ea"/>
                <a:cs typeface="+mn-cs"/>
              </a:rPr>
              <a:t>libération</a:t>
            </a:r>
            <a:r>
              <a:rPr lang="fr-BE" sz="1200" kern="1200" dirty="0">
                <a:solidFill>
                  <a:schemeClr val="tx1"/>
                </a:solidFill>
                <a:effectLst/>
                <a:latin typeface="+mn-lt"/>
                <a:ea typeface="+mn-ea"/>
                <a:cs typeface="+mn-cs"/>
              </a:rPr>
              <a:t> de substances toxiques, etc.). </a:t>
            </a:r>
          </a:p>
          <a:p>
            <a:endParaRPr lang="fr-BE" sz="1200" kern="1200" dirty="0">
              <a:solidFill>
                <a:schemeClr val="tx1"/>
              </a:solidFill>
              <a:effectLst/>
              <a:latin typeface="+mn-lt"/>
              <a:ea typeface="+mn-ea"/>
              <a:cs typeface="+mn-cs"/>
            </a:endParaRPr>
          </a:p>
          <a:p>
            <a:r>
              <a:rPr lang="fr-BE" sz="1200" kern="1200" dirty="0">
                <a:solidFill>
                  <a:schemeClr val="tx1"/>
                </a:solidFill>
                <a:effectLst/>
                <a:latin typeface="+mn-lt"/>
                <a:ea typeface="+mn-ea"/>
                <a:cs typeface="+mn-cs"/>
              </a:rPr>
              <a:t>Lien intéressant : </a:t>
            </a:r>
            <a:r>
              <a:rPr lang="fr-BE" sz="1200" kern="1200" dirty="0" err="1">
                <a:solidFill>
                  <a:schemeClr val="tx1"/>
                </a:solidFill>
                <a:effectLst/>
                <a:latin typeface="+mn-lt"/>
                <a:ea typeface="+mn-ea"/>
                <a:cs typeface="+mn-cs"/>
              </a:rPr>
              <a:t>Kalündborg</a:t>
            </a:r>
            <a:r>
              <a:rPr lang="fr-BE" sz="1200" kern="1200" dirty="0">
                <a:solidFill>
                  <a:schemeClr val="tx1"/>
                </a:solidFill>
                <a:effectLst/>
                <a:latin typeface="+mn-lt"/>
                <a:ea typeface="+mn-ea"/>
                <a:cs typeface="+mn-cs"/>
              </a:rPr>
              <a:t> : https://</a:t>
            </a:r>
            <a:r>
              <a:rPr lang="fr-BE" sz="1200" kern="1200" dirty="0" err="1">
                <a:solidFill>
                  <a:schemeClr val="tx1"/>
                </a:solidFill>
                <a:effectLst/>
                <a:latin typeface="+mn-lt"/>
                <a:ea typeface="+mn-ea"/>
                <a:cs typeface="+mn-cs"/>
              </a:rPr>
              <a:t>www.sohow.be</a:t>
            </a:r>
            <a:r>
              <a:rPr lang="fr-BE" sz="1200" kern="1200" dirty="0">
                <a:solidFill>
                  <a:schemeClr val="tx1"/>
                </a:solidFill>
                <a:effectLst/>
                <a:latin typeface="+mn-lt"/>
                <a:ea typeface="+mn-ea"/>
                <a:cs typeface="+mn-cs"/>
              </a:rPr>
              <a:t>/</a:t>
            </a:r>
            <a:r>
              <a:rPr lang="fr-BE" sz="1200" kern="1200" dirty="0" err="1">
                <a:solidFill>
                  <a:schemeClr val="tx1"/>
                </a:solidFill>
                <a:effectLst/>
                <a:latin typeface="+mn-lt"/>
                <a:ea typeface="+mn-ea"/>
                <a:cs typeface="+mn-cs"/>
              </a:rPr>
              <a:t>fr</a:t>
            </a:r>
            <a:r>
              <a:rPr lang="fr-BE" sz="1200" kern="1200" dirty="0">
                <a:solidFill>
                  <a:schemeClr val="tx1"/>
                </a:solidFill>
                <a:effectLst/>
                <a:latin typeface="+mn-lt"/>
                <a:ea typeface="+mn-ea"/>
                <a:cs typeface="+mn-cs"/>
              </a:rPr>
              <a:t>/</a:t>
            </a:r>
            <a:r>
              <a:rPr lang="fr-BE" sz="1200" kern="1200" dirty="0" err="1">
                <a:solidFill>
                  <a:schemeClr val="tx1"/>
                </a:solidFill>
                <a:effectLst/>
                <a:latin typeface="+mn-lt"/>
                <a:ea typeface="+mn-ea"/>
                <a:cs typeface="+mn-cs"/>
              </a:rPr>
              <a:t>danemark</a:t>
            </a:r>
            <a:r>
              <a:rPr lang="fr-BE" sz="1200" kern="1200" dirty="0">
                <a:solidFill>
                  <a:schemeClr val="tx1"/>
                </a:solidFill>
                <a:effectLst/>
                <a:latin typeface="+mn-lt"/>
                <a:ea typeface="+mn-ea"/>
                <a:cs typeface="+mn-cs"/>
              </a:rPr>
              <a:t>-</a:t>
            </a:r>
            <a:r>
              <a:rPr lang="fr-BE" sz="1200" kern="1200" dirty="0" err="1">
                <a:solidFill>
                  <a:schemeClr val="tx1"/>
                </a:solidFill>
                <a:effectLst/>
                <a:latin typeface="+mn-lt"/>
                <a:ea typeface="+mn-ea"/>
                <a:cs typeface="+mn-cs"/>
              </a:rPr>
              <a:t>dechets</a:t>
            </a:r>
            <a:r>
              <a:rPr lang="fr-BE" sz="1200" kern="1200" dirty="0">
                <a:solidFill>
                  <a:schemeClr val="tx1"/>
                </a:solidFill>
                <a:effectLst/>
                <a:latin typeface="+mn-lt"/>
                <a:ea typeface="+mn-ea"/>
                <a:cs typeface="+mn-cs"/>
              </a:rPr>
              <a:t>-ressources/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fr-BE" sz="1200" kern="1200" dirty="0">
                <a:solidFill>
                  <a:schemeClr val="tx1"/>
                </a:solidFill>
                <a:effectLst/>
                <a:latin typeface="+mn-lt"/>
                <a:ea typeface="+mn-ea"/>
                <a:cs typeface="+mn-cs"/>
              </a:rPr>
              <a:t>Vidéo : </a:t>
            </a:r>
            <a:r>
              <a:rPr lang="fr-BE" dirty="0">
                <a:hlinkClick r:id="rId3"/>
              </a:rPr>
              <a:t>https://www.youtube.com/watch?v=ZryUzaJvKZg</a:t>
            </a:r>
            <a:endParaRPr lang="fr-BE" dirty="0"/>
          </a:p>
          <a:p>
            <a:endParaRPr lang="fr-BE" dirty="0"/>
          </a:p>
          <a:p>
            <a:endParaRPr lang="fr-FR" dirty="0"/>
          </a:p>
        </p:txBody>
      </p:sp>
      <p:sp>
        <p:nvSpPr>
          <p:cNvPr id="4" name="Espace réservé du numéro de diapositive 3"/>
          <p:cNvSpPr>
            <a:spLocks noGrp="1"/>
          </p:cNvSpPr>
          <p:nvPr>
            <p:ph type="sldNum" sz="quarter" idx="5"/>
          </p:nvPr>
        </p:nvSpPr>
        <p:spPr/>
        <p:txBody>
          <a:bodyPr/>
          <a:lstStyle/>
          <a:p>
            <a:fld id="{225E73FF-897C-2F49-836B-2C6D3FA7132D}" type="slidenum">
              <a:rPr lang="fr-FR" smtClean="0"/>
              <a:t>4</a:t>
            </a:fld>
            <a:endParaRPr lang="fr-FR"/>
          </a:p>
        </p:txBody>
      </p:sp>
    </p:spTree>
    <p:extLst>
      <p:ext uri="{BB962C8B-B14F-4D97-AF65-F5344CB8AC3E}">
        <p14:creationId xmlns:p14="http://schemas.microsoft.com/office/powerpoint/2010/main" val="3422319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B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Dans le </a:t>
            </a:r>
            <a:r>
              <a:rPr lang="fr-FR" sz="1200" i="1" kern="1200" dirty="0">
                <a:solidFill>
                  <a:schemeClr val="tx1"/>
                </a:solidFill>
                <a:effectLst/>
                <a:latin typeface="+mn-lt"/>
                <a:ea typeface="+mn-ea"/>
                <a:cs typeface="+mn-cs"/>
              </a:rPr>
              <a:t>Harvard Business </a:t>
            </a:r>
            <a:r>
              <a:rPr lang="fr-FR" sz="1200" i="1" kern="1200" dirty="0" err="1">
                <a:solidFill>
                  <a:schemeClr val="tx1"/>
                </a:solidFill>
                <a:effectLst/>
                <a:latin typeface="+mn-lt"/>
                <a:ea typeface="+mn-ea"/>
                <a:cs typeface="+mn-cs"/>
              </a:rPr>
              <a:t>Review</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Gianna</a:t>
            </a:r>
            <a:r>
              <a:rPr lang="fr-FR" sz="1200" kern="1200" dirty="0">
                <a:solidFill>
                  <a:schemeClr val="tx1"/>
                </a:solidFill>
                <a:effectLst/>
                <a:latin typeface="+mn-lt"/>
                <a:ea typeface="+mn-ea"/>
                <a:cs typeface="+mn-cs"/>
              </a:rPr>
              <a:t> M. </a:t>
            </a:r>
            <a:r>
              <a:rPr lang="fr-FR" sz="1200" kern="1200" dirty="0" err="1">
                <a:solidFill>
                  <a:schemeClr val="tx1"/>
                </a:solidFill>
                <a:effectLst/>
                <a:latin typeface="+mn-lt"/>
                <a:ea typeface="+mn-ea"/>
                <a:cs typeface="+mn-cs"/>
              </a:rPr>
              <a:t>Eckhardt</a:t>
            </a:r>
            <a:r>
              <a:rPr lang="fr-FR" sz="1200" kern="1200" dirty="0">
                <a:solidFill>
                  <a:schemeClr val="tx1"/>
                </a:solidFill>
                <a:effectLst/>
                <a:latin typeface="+mn-lt"/>
                <a:ea typeface="+mn-ea"/>
                <a:cs typeface="+mn-cs"/>
              </a:rPr>
              <a:t> et Fleura </a:t>
            </a:r>
            <a:r>
              <a:rPr lang="fr-FR" sz="1200" kern="1200" dirty="0" err="1">
                <a:solidFill>
                  <a:schemeClr val="tx1"/>
                </a:solidFill>
                <a:effectLst/>
                <a:latin typeface="+mn-lt"/>
                <a:ea typeface="+mn-ea"/>
                <a:cs typeface="+mn-cs"/>
              </a:rPr>
              <a:t>Bardhi</a:t>
            </a:r>
            <a:r>
              <a:rPr lang="fr-FR" sz="1200" kern="1200" dirty="0">
                <a:solidFill>
                  <a:schemeClr val="tx1"/>
                </a:solidFill>
                <a:effectLst/>
                <a:latin typeface="+mn-lt"/>
                <a:ea typeface="+mn-ea"/>
                <a:cs typeface="+mn-cs"/>
              </a:rPr>
              <a:t>, toutes deux professeures de marketing dans des écoles de commerce à Londres, soulignaient en janvier 2015 que « lorsque le « partage » est </a:t>
            </a:r>
            <a:r>
              <a:rPr lang="fr-FR" sz="1200" kern="1200" dirty="0" err="1">
                <a:solidFill>
                  <a:schemeClr val="tx1"/>
                </a:solidFill>
                <a:effectLst/>
                <a:latin typeface="+mn-lt"/>
                <a:ea typeface="+mn-ea"/>
                <a:cs typeface="+mn-cs"/>
              </a:rPr>
              <a:t>intermédié</a:t>
            </a:r>
            <a:r>
              <a:rPr lang="fr-FR" sz="1200" kern="1200" dirty="0">
                <a:solidFill>
                  <a:schemeClr val="tx1"/>
                </a:solidFill>
                <a:effectLst/>
                <a:latin typeface="+mn-lt"/>
                <a:ea typeface="+mn-ea"/>
                <a:cs typeface="+mn-cs"/>
              </a:rPr>
              <a:t> par le marché – lorsqu’une entreprise joue le rôle d’intermédiaire entre les consommateurs qui ne se connaissent pas -, il ne s’agit pas de partage, mais d’un échange économique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D’autres entrepreneurs développent des plates-formes avec des logiques différentes. Par exemple, la plate-forme </a:t>
            </a:r>
            <a:r>
              <a:rPr lang="fr-FR" sz="1200" kern="1200" dirty="0" err="1">
                <a:solidFill>
                  <a:schemeClr val="tx1"/>
                </a:solidFill>
                <a:effectLst/>
                <a:latin typeface="+mn-lt"/>
                <a:ea typeface="+mn-ea"/>
                <a:cs typeface="+mn-cs"/>
              </a:rPr>
              <a:t>Recupe.net</a:t>
            </a:r>
            <a:r>
              <a:rPr lang="fr-FR" sz="1200" kern="1200" dirty="0">
                <a:solidFill>
                  <a:schemeClr val="tx1"/>
                </a:solidFill>
                <a:effectLst/>
                <a:latin typeface="+mn-lt"/>
                <a:ea typeface="+mn-ea"/>
                <a:cs typeface="+mn-cs"/>
              </a:rPr>
              <a:t> favorise le don d’objets de seconde main entre particuliers. </a:t>
            </a:r>
            <a:endParaRPr lang="fr-B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 prise en compte des enjeux sociaux et environnementaux non comme des </a:t>
            </a:r>
            <a:r>
              <a:rPr lang="fr-FR" sz="1200" kern="1200" dirty="0" err="1">
                <a:solidFill>
                  <a:schemeClr val="tx1"/>
                </a:solidFill>
                <a:effectLst/>
                <a:latin typeface="+mn-lt"/>
                <a:ea typeface="+mn-ea"/>
                <a:cs typeface="+mn-cs"/>
              </a:rPr>
              <a:t>cobénéfices</a:t>
            </a:r>
            <a:r>
              <a:rPr lang="fr-FR" sz="1200" kern="1200" dirty="0">
                <a:solidFill>
                  <a:schemeClr val="tx1"/>
                </a:solidFill>
                <a:effectLst/>
                <a:latin typeface="+mn-lt"/>
                <a:ea typeface="+mn-ea"/>
                <a:cs typeface="+mn-cs"/>
              </a:rPr>
              <a:t> éventuels mais comme des objectifs en soi. </a:t>
            </a:r>
            <a:r>
              <a:rPr lang="fr-BE" sz="1200" kern="1200" dirty="0">
                <a:solidFill>
                  <a:schemeClr val="tx1"/>
                </a:solidFill>
                <a:effectLst/>
                <a:latin typeface="+mn-lt"/>
                <a:ea typeface="+mn-ea"/>
                <a:cs typeface="+mn-cs"/>
              </a:rPr>
              <a:t>Elle soutient la mise en réseau de citoyens  confiance, l’égalité des statuts, la </a:t>
            </a:r>
            <a:r>
              <a:rPr lang="fr-BE" sz="1200" u="sng" kern="1200" dirty="0">
                <a:solidFill>
                  <a:schemeClr val="tx1"/>
                </a:solidFill>
                <a:effectLst/>
                <a:latin typeface="+mn-lt"/>
                <a:ea typeface="+mn-ea"/>
                <a:cs typeface="+mn-cs"/>
                <a:hlinkClick r:id="rId3" tooltip="Coopérative"/>
              </a:rPr>
              <a:t>coopération</a:t>
            </a:r>
            <a:r>
              <a:rPr lang="fr-BE" sz="1200" kern="1200" dirty="0">
                <a:solidFill>
                  <a:schemeClr val="tx1"/>
                </a:solidFill>
                <a:effectLst/>
                <a:latin typeface="+mn-lt"/>
                <a:ea typeface="+mn-ea"/>
                <a:cs typeface="+mn-cs"/>
              </a:rPr>
              <a:t>, les motivations non marchandes, l’usage responsable des ressources y sont considérés comme des valeurs essentielles.</a:t>
            </a:r>
          </a:p>
          <a:p>
            <a:endParaRPr lang="fr-BE"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9445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B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Dans le </a:t>
            </a:r>
            <a:r>
              <a:rPr lang="fr-FR" sz="1200" i="1" kern="1200" dirty="0">
                <a:solidFill>
                  <a:schemeClr val="tx1"/>
                </a:solidFill>
                <a:effectLst/>
                <a:latin typeface="+mn-lt"/>
                <a:ea typeface="+mn-ea"/>
                <a:cs typeface="+mn-cs"/>
              </a:rPr>
              <a:t>Harvard Business </a:t>
            </a:r>
            <a:r>
              <a:rPr lang="fr-FR" sz="1200" i="1" kern="1200" dirty="0" err="1">
                <a:solidFill>
                  <a:schemeClr val="tx1"/>
                </a:solidFill>
                <a:effectLst/>
                <a:latin typeface="+mn-lt"/>
                <a:ea typeface="+mn-ea"/>
                <a:cs typeface="+mn-cs"/>
              </a:rPr>
              <a:t>Review</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Gianna</a:t>
            </a:r>
            <a:r>
              <a:rPr lang="fr-FR" sz="1200" kern="1200" dirty="0">
                <a:solidFill>
                  <a:schemeClr val="tx1"/>
                </a:solidFill>
                <a:effectLst/>
                <a:latin typeface="+mn-lt"/>
                <a:ea typeface="+mn-ea"/>
                <a:cs typeface="+mn-cs"/>
              </a:rPr>
              <a:t> M. </a:t>
            </a:r>
            <a:r>
              <a:rPr lang="fr-FR" sz="1200" kern="1200" dirty="0" err="1">
                <a:solidFill>
                  <a:schemeClr val="tx1"/>
                </a:solidFill>
                <a:effectLst/>
                <a:latin typeface="+mn-lt"/>
                <a:ea typeface="+mn-ea"/>
                <a:cs typeface="+mn-cs"/>
              </a:rPr>
              <a:t>Eckhardt</a:t>
            </a:r>
            <a:r>
              <a:rPr lang="fr-FR" sz="1200" kern="1200" dirty="0">
                <a:solidFill>
                  <a:schemeClr val="tx1"/>
                </a:solidFill>
                <a:effectLst/>
                <a:latin typeface="+mn-lt"/>
                <a:ea typeface="+mn-ea"/>
                <a:cs typeface="+mn-cs"/>
              </a:rPr>
              <a:t> et Fleura </a:t>
            </a:r>
            <a:r>
              <a:rPr lang="fr-FR" sz="1200" kern="1200" dirty="0" err="1">
                <a:solidFill>
                  <a:schemeClr val="tx1"/>
                </a:solidFill>
                <a:effectLst/>
                <a:latin typeface="+mn-lt"/>
                <a:ea typeface="+mn-ea"/>
                <a:cs typeface="+mn-cs"/>
              </a:rPr>
              <a:t>Bardhi</a:t>
            </a:r>
            <a:r>
              <a:rPr lang="fr-FR" sz="1200" kern="1200" dirty="0">
                <a:solidFill>
                  <a:schemeClr val="tx1"/>
                </a:solidFill>
                <a:effectLst/>
                <a:latin typeface="+mn-lt"/>
                <a:ea typeface="+mn-ea"/>
                <a:cs typeface="+mn-cs"/>
              </a:rPr>
              <a:t>, toutes deux professeures de marketing dans des écoles de commerce à Londres, soulignaient en janvier 2015 que « lorsque le « partage » est </a:t>
            </a:r>
            <a:r>
              <a:rPr lang="fr-FR" sz="1200" kern="1200" dirty="0" err="1">
                <a:solidFill>
                  <a:schemeClr val="tx1"/>
                </a:solidFill>
                <a:effectLst/>
                <a:latin typeface="+mn-lt"/>
                <a:ea typeface="+mn-ea"/>
                <a:cs typeface="+mn-cs"/>
              </a:rPr>
              <a:t>intermédié</a:t>
            </a:r>
            <a:r>
              <a:rPr lang="fr-FR" sz="1200" kern="1200" dirty="0">
                <a:solidFill>
                  <a:schemeClr val="tx1"/>
                </a:solidFill>
                <a:effectLst/>
                <a:latin typeface="+mn-lt"/>
                <a:ea typeface="+mn-ea"/>
                <a:cs typeface="+mn-cs"/>
              </a:rPr>
              <a:t> par le marché – lorsqu’une entreprise joue le rôle d’intermédiaire entre les consommateurs qui ne se connaissent pas -, il ne s’agit pas de partage, mais d’un échange économique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D’autres entrepreneurs développent des plates-formes avec des logiques différentes. Par exemple, la plate-forme </a:t>
            </a:r>
            <a:r>
              <a:rPr lang="fr-FR" sz="1200" kern="1200" dirty="0" err="1">
                <a:solidFill>
                  <a:schemeClr val="tx1"/>
                </a:solidFill>
                <a:effectLst/>
                <a:latin typeface="+mn-lt"/>
                <a:ea typeface="+mn-ea"/>
                <a:cs typeface="+mn-cs"/>
              </a:rPr>
              <a:t>Recupe.net</a:t>
            </a:r>
            <a:r>
              <a:rPr lang="fr-FR" sz="1200" kern="1200" dirty="0">
                <a:solidFill>
                  <a:schemeClr val="tx1"/>
                </a:solidFill>
                <a:effectLst/>
                <a:latin typeface="+mn-lt"/>
                <a:ea typeface="+mn-ea"/>
                <a:cs typeface="+mn-cs"/>
              </a:rPr>
              <a:t> favorise le don d’objets de seconde main entre particuliers. </a:t>
            </a:r>
            <a:endParaRPr lang="fr-B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 prise en compte des enjeux sociaux et environnementaux non comme des </a:t>
            </a:r>
            <a:r>
              <a:rPr lang="fr-FR" sz="1200" kern="1200" dirty="0" err="1">
                <a:solidFill>
                  <a:schemeClr val="tx1"/>
                </a:solidFill>
                <a:effectLst/>
                <a:latin typeface="+mn-lt"/>
                <a:ea typeface="+mn-ea"/>
                <a:cs typeface="+mn-cs"/>
              </a:rPr>
              <a:t>cobénéfices</a:t>
            </a:r>
            <a:r>
              <a:rPr lang="fr-FR" sz="1200" kern="1200" dirty="0">
                <a:solidFill>
                  <a:schemeClr val="tx1"/>
                </a:solidFill>
                <a:effectLst/>
                <a:latin typeface="+mn-lt"/>
                <a:ea typeface="+mn-ea"/>
                <a:cs typeface="+mn-cs"/>
              </a:rPr>
              <a:t> éventuels mais comme des objectifs en soi. </a:t>
            </a:r>
            <a:r>
              <a:rPr lang="fr-BE" sz="1200" kern="1200" dirty="0">
                <a:solidFill>
                  <a:schemeClr val="tx1"/>
                </a:solidFill>
                <a:effectLst/>
                <a:latin typeface="+mn-lt"/>
                <a:ea typeface="+mn-ea"/>
                <a:cs typeface="+mn-cs"/>
              </a:rPr>
              <a:t>Elle soutient la mise en réseau de citoyens  confiance, l’égalité des statuts, la </a:t>
            </a:r>
            <a:r>
              <a:rPr lang="fr-BE" sz="1200" u="sng" kern="1200" dirty="0">
                <a:solidFill>
                  <a:schemeClr val="tx1"/>
                </a:solidFill>
                <a:effectLst/>
                <a:latin typeface="+mn-lt"/>
                <a:ea typeface="+mn-ea"/>
                <a:cs typeface="+mn-cs"/>
                <a:hlinkClick r:id="rId3" tooltip="Coopérative"/>
              </a:rPr>
              <a:t>coopération</a:t>
            </a:r>
            <a:r>
              <a:rPr lang="fr-BE" sz="1200" kern="1200" dirty="0">
                <a:solidFill>
                  <a:schemeClr val="tx1"/>
                </a:solidFill>
                <a:effectLst/>
                <a:latin typeface="+mn-lt"/>
                <a:ea typeface="+mn-ea"/>
                <a:cs typeface="+mn-cs"/>
              </a:rPr>
              <a:t>, les motivations non marchandes, l’usage responsable des ressources y sont considérés comme des valeurs essentielles.</a:t>
            </a:r>
          </a:p>
          <a:p>
            <a:endParaRPr lang="fr-BE"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2927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81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définition est celle de l’IFDD, l’Institut Fédéral de Développement Durable</a:t>
            </a:r>
          </a:p>
          <a:p>
            <a:endParaRPr lang="fr-FR" dirty="0"/>
          </a:p>
          <a:p>
            <a:r>
              <a:rPr lang="fr-FR" dirty="0"/>
              <a:t>Les 10 pistes de la fiche Alimentation durable de RISE : </a:t>
            </a:r>
          </a:p>
          <a:p>
            <a:endParaRPr lang="fr-FR" dirty="0"/>
          </a:p>
          <a:p>
            <a:r>
              <a:rPr lang="fr-BE" b="1" dirty="0"/>
              <a:t>Privilégier les produits locaux et de saison</a:t>
            </a:r>
            <a:r>
              <a:rPr lang="fr-BE" dirty="0"/>
              <a:t>: certains produits sont disponibles toute l’année mais c’est onéreux, destructeur pour l’environnement et bien souvent décevant pour les papilles gustatives. Soutenons nos agriculteurs en achetant des produits locaux. </a:t>
            </a:r>
          </a:p>
          <a:p>
            <a:endParaRPr lang="fr-BE" dirty="0"/>
          </a:p>
          <a:p>
            <a:r>
              <a:rPr lang="fr-BE" b="1" dirty="0"/>
              <a:t>Opter pour des produits frais et les moins transformés possible</a:t>
            </a:r>
            <a:r>
              <a:rPr lang="fr-BE" dirty="0"/>
              <a:t>: plus un produit est transformé, plus il a d’impacts sur l’environnement et notre santé. Privilégions les produits les plus simples possible. </a:t>
            </a:r>
          </a:p>
          <a:p>
            <a:endParaRPr lang="fr-BE" dirty="0"/>
          </a:p>
          <a:p>
            <a:r>
              <a:rPr lang="fr-BE" b="1" dirty="0"/>
              <a:t>Réduire la consommation de protéines animales </a:t>
            </a:r>
            <a:r>
              <a:rPr lang="fr-BE" dirty="0"/>
              <a:t>: alternons les protéines animales et végétales (lentilles, pois chiches…) afin de préserver l’environnement 6 et notre santé. </a:t>
            </a:r>
          </a:p>
          <a:p>
            <a:endParaRPr lang="fr-BE" dirty="0"/>
          </a:p>
          <a:p>
            <a:r>
              <a:rPr lang="fr-BE" b="1" dirty="0"/>
              <a:t>Consommer des produits issus du commerce équitable</a:t>
            </a:r>
            <a:r>
              <a:rPr lang="fr-BE" dirty="0"/>
              <a:t>: pour les produits exotiques (café, bananes…), choisissons des produits issus du commerce équitable (par exemple labellisés </a:t>
            </a:r>
            <a:r>
              <a:rPr lang="fr-BE" dirty="0" err="1"/>
              <a:t>Fairtrade</a:t>
            </a:r>
            <a:r>
              <a:rPr lang="fr-BE" dirty="0"/>
              <a:t> Max </a:t>
            </a:r>
            <a:r>
              <a:rPr lang="fr-BE" dirty="0" err="1"/>
              <a:t>Havelaar</a:t>
            </a:r>
            <a:r>
              <a:rPr lang="fr-BE" dirty="0"/>
              <a:t>) garantissant au producteur un revenu et des conditions de travail décents. </a:t>
            </a:r>
          </a:p>
          <a:p>
            <a:endParaRPr lang="fr-BE" dirty="0"/>
          </a:p>
          <a:p>
            <a:r>
              <a:rPr lang="fr-BE" b="1" dirty="0"/>
              <a:t>Consommer des produits issus d’une pêche durable</a:t>
            </a:r>
            <a:r>
              <a:rPr lang="fr-BE" dirty="0"/>
              <a:t>: choisissons des poissons labellisés (MSC et ASC)</a:t>
            </a:r>
          </a:p>
          <a:p>
            <a:endParaRPr lang="fr-BE" dirty="0"/>
          </a:p>
          <a:p>
            <a:r>
              <a:rPr lang="fr-BE" b="1" dirty="0"/>
              <a:t>Privilégier les produits issus de l’agriculture biologique</a:t>
            </a:r>
            <a:r>
              <a:rPr lang="fr-BE" dirty="0"/>
              <a:t>: locaux, sans pesticides, ils ont moins d’impact sur l’environnement et la santé.</a:t>
            </a:r>
          </a:p>
          <a:p>
            <a:endParaRPr lang="fr-BE" dirty="0"/>
          </a:p>
          <a:p>
            <a:r>
              <a:rPr lang="fr-BE" b="1" dirty="0"/>
              <a:t>Soutenir les circuits courts </a:t>
            </a:r>
            <a:r>
              <a:rPr lang="fr-BE" dirty="0"/>
              <a:t>: la vente directe ou quasi directe du producteur au consommateur présente plusieurs avantages comme le prix et la fraîcheur des aliments. Les canaux se sont multipliés ces dernières années : vente chez le producteur, marchés, paniers bio, ruches, groupements d’achats collectifs… </a:t>
            </a:r>
          </a:p>
          <a:p>
            <a:endParaRPr lang="fr-BE" dirty="0"/>
          </a:p>
          <a:p>
            <a:r>
              <a:rPr lang="fr-BE" b="1" dirty="0"/>
              <a:t>Réduire le gaspillage alimentaire</a:t>
            </a:r>
            <a:r>
              <a:rPr lang="fr-BE" dirty="0"/>
              <a:t>: lors des réunions, veillons à demander la confirmation des présences pour calculer au plus juste le nombre de sandwiches. S’il y a des restes, invitez vos collègues à profiter des surplus et les participants à emporter une collation. </a:t>
            </a:r>
          </a:p>
          <a:p>
            <a:endParaRPr lang="fr-BE" dirty="0"/>
          </a:p>
          <a:p>
            <a:r>
              <a:rPr lang="fr-BE" b="1" dirty="0"/>
              <a:t>Réduire les déchets d’emballage</a:t>
            </a:r>
            <a:r>
              <a:rPr lang="fr-BE" dirty="0"/>
              <a:t>: privilégier les aliments peu ou pas emballés, en vrac, ainsi que les emballages durables et recyclables. </a:t>
            </a:r>
          </a:p>
          <a:p>
            <a:endParaRPr lang="fr-BE" dirty="0"/>
          </a:p>
          <a:p>
            <a:r>
              <a:rPr lang="fr-BE" b="1" dirty="0"/>
              <a:t>Consommer avec sobriété</a:t>
            </a:r>
            <a:r>
              <a:rPr lang="fr-BE" dirty="0"/>
              <a:t>: consommons moins mais mieux en faisant des choix de consommation plus simples et plus sobres.</a:t>
            </a:r>
          </a:p>
          <a:p>
            <a:endParaRPr lang="fr-BE" dirty="0"/>
          </a:p>
          <a:p>
            <a:r>
              <a:rPr lang="fr-BE" dirty="0"/>
              <a:t>Informations complémentaires : </a:t>
            </a:r>
          </a:p>
          <a:p>
            <a:endParaRPr lang="fr-BE" dirty="0"/>
          </a:p>
          <a:p>
            <a:r>
              <a:rPr lang="fr-BE" dirty="0">
                <a:latin typeface="Calibri" panose="020F0502020204030204" pitchFamily="34" charset="0"/>
                <a:cs typeface="Calibri" panose="020F0502020204030204" pitchFamily="34" charset="0"/>
                <a:hlinkClick r:id="rId3"/>
              </a:rPr>
              <a:t>https://www.reseau-idee.be/outils-pedagogiques/fiche.php?media_id=2343</a:t>
            </a:r>
            <a:r>
              <a:rPr lang="fr-BE" dirty="0">
                <a:latin typeface="Calibri" panose="020F0502020204030204" pitchFamily="34" charset="0"/>
                <a:cs typeface="Calibri" panose="020F0502020204030204" pitchFamily="34" charset="0"/>
              </a:rPr>
              <a:t> </a:t>
            </a:r>
          </a:p>
          <a:p>
            <a:r>
              <a:rPr lang="fr-BE" dirty="0">
                <a:latin typeface="Calibri" panose="020F0502020204030204" pitchFamily="34" charset="0"/>
                <a:cs typeface="Calibri" panose="020F0502020204030204" pitchFamily="34" charset="0"/>
              </a:rPr>
              <a:t>Fiches pédagogiques sur le film « </a:t>
            </a:r>
            <a:r>
              <a:rPr lang="fr-BE" dirty="0" err="1">
                <a:latin typeface="Calibri" panose="020F0502020204030204" pitchFamily="34" charset="0"/>
                <a:cs typeface="Calibri" panose="020F0502020204030204" pitchFamily="34" charset="0"/>
              </a:rPr>
              <a:t>We</a:t>
            </a:r>
            <a:r>
              <a:rPr lang="fr-BE" dirty="0">
                <a:latin typeface="Calibri" panose="020F0502020204030204" pitchFamily="34" charset="0"/>
                <a:cs typeface="Calibri" panose="020F0502020204030204" pitchFamily="34" charset="0"/>
              </a:rPr>
              <a:t> </a:t>
            </a:r>
            <a:r>
              <a:rPr lang="fr-BE" dirty="0" err="1">
                <a:latin typeface="Calibri" panose="020F0502020204030204" pitchFamily="34" charset="0"/>
                <a:cs typeface="Calibri" panose="020F0502020204030204" pitchFamily="34" charset="0"/>
              </a:rPr>
              <a:t>feed</a:t>
            </a:r>
            <a:r>
              <a:rPr lang="fr-BE" dirty="0">
                <a:latin typeface="Calibri" panose="020F0502020204030204" pitchFamily="34" charset="0"/>
                <a:cs typeface="Calibri" panose="020F0502020204030204" pitchFamily="34" charset="0"/>
              </a:rPr>
              <a:t> the world »</a:t>
            </a:r>
          </a:p>
          <a:p>
            <a:endParaRPr lang="fr-BE" dirty="0">
              <a:latin typeface="Calibri" panose="020F0502020204030204" pitchFamily="34" charset="0"/>
              <a:cs typeface="Calibri" panose="020F0502020204030204" pitchFamily="34" charset="0"/>
            </a:endParaRPr>
          </a:p>
          <a:p>
            <a:r>
              <a:rPr lang="fr-BE" dirty="0">
                <a:latin typeface="Calibri" panose="020F0502020204030204" pitchFamily="34" charset="0"/>
                <a:cs typeface="Calibri" panose="020F0502020204030204" pitchFamily="34" charset="0"/>
                <a:hlinkClick r:id="rId4"/>
              </a:rPr>
              <a:t>http://filmstream.pro/film/115438.html</a:t>
            </a:r>
            <a:r>
              <a:rPr lang="fr-BE" dirty="0">
                <a:latin typeface="Calibri" panose="020F0502020204030204" pitchFamily="34" charset="0"/>
                <a:cs typeface="Calibri" panose="020F0502020204030204" pitchFamily="34" charset="0"/>
              </a:rPr>
              <a:t> </a:t>
            </a:r>
          </a:p>
          <a:p>
            <a:r>
              <a:rPr lang="fr-BE" dirty="0">
                <a:latin typeface="Calibri" panose="020F0502020204030204" pitchFamily="34" charset="0"/>
                <a:cs typeface="Calibri" panose="020F0502020204030204" pitchFamily="34" charset="0"/>
              </a:rPr>
              <a:t>« </a:t>
            </a:r>
            <a:r>
              <a:rPr lang="fr-BE" dirty="0" err="1">
                <a:latin typeface="Calibri" panose="020F0502020204030204" pitchFamily="34" charset="0"/>
                <a:cs typeface="Calibri" panose="020F0502020204030204" pitchFamily="34" charset="0"/>
              </a:rPr>
              <a:t>We</a:t>
            </a:r>
            <a:r>
              <a:rPr lang="fr-BE" dirty="0">
                <a:latin typeface="Calibri" panose="020F0502020204030204" pitchFamily="34" charset="0"/>
                <a:cs typeface="Calibri" panose="020F0502020204030204" pitchFamily="34" charset="0"/>
              </a:rPr>
              <a:t> </a:t>
            </a:r>
            <a:r>
              <a:rPr lang="fr-BE" dirty="0" err="1">
                <a:latin typeface="Calibri" panose="020F0502020204030204" pitchFamily="34" charset="0"/>
                <a:cs typeface="Calibri" panose="020F0502020204030204" pitchFamily="34" charset="0"/>
              </a:rPr>
              <a:t>feed</a:t>
            </a:r>
            <a:r>
              <a:rPr lang="fr-BE" dirty="0">
                <a:latin typeface="Calibri" panose="020F0502020204030204" pitchFamily="34" charset="0"/>
                <a:cs typeface="Calibri" panose="020F0502020204030204" pitchFamily="34" charset="0"/>
              </a:rPr>
              <a:t> the world » en streaming</a:t>
            </a:r>
          </a:p>
          <a:p>
            <a:endParaRPr lang="fr-BE"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85827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b="0" i="0" dirty="0">
              <a:solidFill>
                <a:srgbClr val="000000"/>
              </a:solidFill>
              <a:effectLst/>
              <a:latin typeface="Roboto"/>
            </a:endParaRPr>
          </a:p>
          <a:p>
            <a:r>
              <a:rPr lang="fr-BE" dirty="0">
                <a:solidFill>
                  <a:srgbClr val="000000"/>
                </a:solidFill>
                <a:latin typeface="Roboto"/>
              </a:rPr>
              <a:t>L’industrie textile est la deuxième industrie la plus polluante au monde : ce serait vrai, juste après l’industrie pétrolière</a:t>
            </a:r>
          </a:p>
          <a:p>
            <a:endParaRPr lang="fr-BE" dirty="0">
              <a:solidFill>
                <a:srgbClr val="000000"/>
              </a:solidFill>
              <a:latin typeface="Roboto"/>
            </a:endParaRPr>
          </a:p>
          <a:p>
            <a:r>
              <a:rPr lang="fr-BE" sz="1200" kern="1200" dirty="0">
                <a:solidFill>
                  <a:schemeClr val="tx1"/>
                </a:solidFill>
                <a:effectLst/>
                <a:latin typeface="+mn-lt"/>
                <a:ea typeface="+mn-ea"/>
                <a:cs typeface="+mn-cs"/>
              </a:rPr>
              <a:t>La grande majorité des vêtements vendus actuellement dans le commerce sont en coton ou en polyester. Ces deux fibres sont des grandes pollueuses. Elles sont sources de pollution lors de leur production ou en raison des rejets qu’elles occasionnent.</a:t>
            </a:r>
          </a:p>
          <a:p>
            <a:endParaRPr lang="fr-BE" dirty="0">
              <a:solidFill>
                <a:srgbClr val="000000"/>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BE" sz="1200" kern="1200" dirty="0">
                <a:solidFill>
                  <a:schemeClr val="tx1"/>
                </a:solidFill>
                <a:effectLst/>
                <a:latin typeface="+mn-lt"/>
                <a:ea typeface="+mn-ea"/>
                <a:cs typeface="+mn-cs"/>
              </a:rPr>
              <a:t>La culture du coton nécessite une importante consommation d’eau. Elle est en effet « la troisième culture la plus consommatrice d’eau d’irrigation après le riz et le blé », ce qui entraîne un assèchement des terres. De plus, cette culture a recours à l’utilisation d’engrais, de pesticides et fongicides. Ces pratiques ont des répercussions sur la qualité des eaux, la pollution de la nappe phréatique et sont la cause d’intoxications.</a:t>
            </a:r>
            <a:r>
              <a:rPr lang="fr-BE"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solidFill>
                <a:srgbClr val="000000"/>
              </a:solidFill>
              <a:effectLst/>
              <a:latin typeface="Roboto"/>
            </a:endParaRPr>
          </a:p>
          <a:p>
            <a:r>
              <a:rPr lang="fr-BE" sz="1200" kern="1200" dirty="0">
                <a:solidFill>
                  <a:schemeClr val="tx1"/>
                </a:solidFill>
                <a:effectLst/>
                <a:latin typeface="+mn-lt"/>
                <a:ea typeface="+mn-ea"/>
                <a:cs typeface="+mn-cs"/>
              </a:rPr>
              <a:t>D’autre part, le polyester présente des risques pour l’environnement. En effet, issue de l’industrie pétrolière, cette fibre est polluante lors de sa fabrication et de son utilisation.</a:t>
            </a:r>
            <a:r>
              <a:rPr lang="fr-BE" dirty="0">
                <a:effectLst/>
              </a:rPr>
              <a:t> </a:t>
            </a:r>
            <a:r>
              <a:rPr lang="fr-BE" sz="1200" kern="1200" dirty="0">
                <a:solidFill>
                  <a:schemeClr val="tx1"/>
                </a:solidFill>
                <a:effectLst/>
                <a:latin typeface="+mn-lt"/>
                <a:ea typeface="+mn-ea"/>
                <a:cs typeface="+mn-cs"/>
              </a:rPr>
              <a:t>Le polyester est un polymère obtenu par synthèse chimique (polymérisation). Sa production est très gourmande en eau, mais génère également des émissions toxiques dans l'eau et l'air. Les agents chimiques utilisés dans le processus sont en effet éliminés par lavage avant l'apprêt du tissu. Au-delà de cet aspect, le processus est également négatif en termes d'impact social et sanitaire pour le producteur manipulant les produits chimiques. Enfin, cette fibre n'est que très peu recyclée.</a:t>
            </a:r>
          </a:p>
          <a:p>
            <a:r>
              <a:rPr lang="fr-BE" sz="1200" kern="1200" dirty="0">
                <a:solidFill>
                  <a:schemeClr val="tx1"/>
                </a:solidFill>
                <a:effectLst/>
                <a:latin typeface="+mn-lt"/>
                <a:ea typeface="+mn-ea"/>
                <a:cs typeface="+mn-cs"/>
              </a:rPr>
              <a:t>Au-delà de sa production néfaste pour l'environnement et le travailleur,</a:t>
            </a:r>
            <a:r>
              <a:rPr lang="fr-BE" sz="1200" b="1" kern="1200" dirty="0">
                <a:solidFill>
                  <a:schemeClr val="tx1"/>
                </a:solidFill>
                <a:effectLst/>
                <a:latin typeface="+mn-lt"/>
                <a:ea typeface="+mn-ea"/>
                <a:cs typeface="+mn-cs"/>
              </a:rPr>
              <a:t> le polyester, ainsi que toutes les autres matières synthétiques, relâchent à chaque lavage en machine des microparticules </a:t>
            </a:r>
            <a:endParaRPr lang="fr-BE" dirty="0">
              <a:solidFill>
                <a:srgbClr val="000000"/>
              </a:solidFill>
              <a:latin typeface="Roboto"/>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7806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b="0" i="0" dirty="0">
              <a:solidFill>
                <a:srgbClr val="000000"/>
              </a:solidFill>
              <a:effectLst/>
              <a:latin typeface="Roboto"/>
            </a:endParaRPr>
          </a:p>
          <a:p>
            <a:r>
              <a:rPr lang="fr-BE" dirty="0">
                <a:solidFill>
                  <a:srgbClr val="000000"/>
                </a:solidFill>
                <a:latin typeface="Roboto"/>
              </a:rPr>
              <a:t>L’industrie textile est la deuxième industrie la plus polluante au monde : ce serait vrai, juste après l’industrie pétrolière</a:t>
            </a:r>
          </a:p>
          <a:p>
            <a:endParaRPr lang="fr-BE" dirty="0">
              <a:solidFill>
                <a:srgbClr val="000000"/>
              </a:solidFill>
              <a:latin typeface="Roboto"/>
            </a:endParaRPr>
          </a:p>
          <a:p>
            <a:r>
              <a:rPr lang="fr-BE" sz="1200" kern="1200" dirty="0">
                <a:solidFill>
                  <a:schemeClr val="tx1"/>
                </a:solidFill>
                <a:effectLst/>
                <a:latin typeface="+mn-lt"/>
                <a:ea typeface="+mn-ea"/>
                <a:cs typeface="+mn-cs"/>
              </a:rPr>
              <a:t>La grande majorité des vêtements vendus actuellement dans le commerce sont en coton ou en polyester. Ces deux fibres sont des grandes pollueuses. Elles sont sources de pollution lors de leur production ou en raison des rejets qu’elles occasionnent.</a:t>
            </a:r>
          </a:p>
          <a:p>
            <a:endParaRPr lang="fr-BE" dirty="0">
              <a:solidFill>
                <a:srgbClr val="000000"/>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BE" sz="1200" kern="1200" dirty="0">
                <a:solidFill>
                  <a:schemeClr val="tx1"/>
                </a:solidFill>
                <a:effectLst/>
                <a:latin typeface="+mn-lt"/>
                <a:ea typeface="+mn-ea"/>
                <a:cs typeface="+mn-cs"/>
              </a:rPr>
              <a:t>La culture du coton nécessite une importante consommation d’eau. Elle est en effet « la troisième culture la plus consommatrice d’eau d’irrigation après le riz et le blé », ce qui entraîne un assèchement des terres. De plus, cette culture a recours à l’utilisation d’engrais, de pesticides et fongicides. Ces pratiques ont des répercussions sur la qualité des eaux, la pollution de la nappe phréatique et sont la cause d’intoxications.</a:t>
            </a:r>
            <a:r>
              <a:rPr lang="fr-BE"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solidFill>
                <a:srgbClr val="000000"/>
              </a:solidFill>
              <a:effectLst/>
              <a:latin typeface="Roboto"/>
            </a:endParaRPr>
          </a:p>
          <a:p>
            <a:r>
              <a:rPr lang="fr-BE" sz="1200" kern="1200" dirty="0">
                <a:solidFill>
                  <a:schemeClr val="tx1"/>
                </a:solidFill>
                <a:effectLst/>
                <a:latin typeface="+mn-lt"/>
                <a:ea typeface="+mn-ea"/>
                <a:cs typeface="+mn-cs"/>
              </a:rPr>
              <a:t>D’autre part, le polyester présente des risques pour l’environnement. En effet, issue de l’industrie pétrolière, cette fibre est polluante lors de sa fabrication et de son utilisation.</a:t>
            </a:r>
            <a:r>
              <a:rPr lang="fr-BE" dirty="0">
                <a:effectLst/>
              </a:rPr>
              <a:t> </a:t>
            </a:r>
            <a:r>
              <a:rPr lang="fr-BE" sz="1200" kern="1200" dirty="0">
                <a:solidFill>
                  <a:schemeClr val="tx1"/>
                </a:solidFill>
                <a:effectLst/>
                <a:latin typeface="+mn-lt"/>
                <a:ea typeface="+mn-ea"/>
                <a:cs typeface="+mn-cs"/>
              </a:rPr>
              <a:t>Le polyester est un polymère obtenu par synthèse chimique (polymérisation). Sa production est très gourmande en eau, mais génère également des émissions toxiques dans l'eau et l'air. Les agents chimiques utilisés dans le processus sont en effet éliminés par lavage avant l'apprêt du tissu. Au-delà de cet aspect, le processus est également négatif en termes d'impact social et sanitaire pour le producteur manipulant les produits chimiques. Enfin, cette fibre n'est que très peu recyclée.</a:t>
            </a:r>
          </a:p>
          <a:p>
            <a:r>
              <a:rPr lang="fr-BE" sz="1200" kern="1200" dirty="0">
                <a:solidFill>
                  <a:schemeClr val="tx1"/>
                </a:solidFill>
                <a:effectLst/>
                <a:latin typeface="+mn-lt"/>
                <a:ea typeface="+mn-ea"/>
                <a:cs typeface="+mn-cs"/>
              </a:rPr>
              <a:t>Au-delà de sa production néfaste pour l'environnement et le travailleur,</a:t>
            </a:r>
            <a:r>
              <a:rPr lang="fr-BE" sz="1200" b="1" kern="1200" dirty="0">
                <a:solidFill>
                  <a:schemeClr val="tx1"/>
                </a:solidFill>
                <a:effectLst/>
                <a:latin typeface="+mn-lt"/>
                <a:ea typeface="+mn-ea"/>
                <a:cs typeface="+mn-cs"/>
              </a:rPr>
              <a:t> le polyester, ainsi que toutes les autres matières synthétiques, relâchent à chaque lavage en machine des microparticules </a:t>
            </a:r>
            <a:endParaRPr lang="fr-BE" dirty="0">
              <a:solidFill>
                <a:srgbClr val="000000"/>
              </a:solidFill>
              <a:latin typeface="Roboto"/>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86956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b="0" i="0" dirty="0">
              <a:solidFill>
                <a:srgbClr val="000000"/>
              </a:solidFill>
              <a:effectLst/>
              <a:latin typeface="Roboto"/>
            </a:endParaRPr>
          </a:p>
          <a:p>
            <a:r>
              <a:rPr lang="fr-BE" dirty="0">
                <a:solidFill>
                  <a:srgbClr val="000000"/>
                </a:solidFill>
                <a:latin typeface="Roboto"/>
              </a:rPr>
              <a:t>L’industrie textile est la deuxième industrie la plus polluante au monde : ce serait vrai, juste après l’industrie pétrolière</a:t>
            </a:r>
          </a:p>
          <a:p>
            <a:endParaRPr lang="fr-BE" dirty="0">
              <a:solidFill>
                <a:srgbClr val="000000"/>
              </a:solidFill>
              <a:latin typeface="Roboto"/>
            </a:endParaRPr>
          </a:p>
          <a:p>
            <a:r>
              <a:rPr lang="fr-BE" sz="1200" kern="1200" dirty="0">
                <a:solidFill>
                  <a:schemeClr val="tx1"/>
                </a:solidFill>
                <a:effectLst/>
                <a:latin typeface="+mn-lt"/>
                <a:ea typeface="+mn-ea"/>
                <a:cs typeface="+mn-cs"/>
              </a:rPr>
              <a:t>La grande majorité des vêtements vendus actuellement dans le commerce sont en coton ou en polyester. Ces deux fibres sont des grandes pollueuses. Elles sont sources de pollution lors de leur production ou en raison des rejets qu’elles occasionnent.</a:t>
            </a:r>
          </a:p>
          <a:p>
            <a:endParaRPr lang="fr-BE" dirty="0">
              <a:solidFill>
                <a:srgbClr val="000000"/>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BE" sz="1200" kern="1200" dirty="0">
                <a:solidFill>
                  <a:schemeClr val="tx1"/>
                </a:solidFill>
                <a:effectLst/>
                <a:latin typeface="+mn-lt"/>
                <a:ea typeface="+mn-ea"/>
                <a:cs typeface="+mn-cs"/>
              </a:rPr>
              <a:t>La culture du coton nécessite une importante consommation d’eau. Elle est en effet « la troisième culture la plus consommatrice d’eau d’irrigation après le riz et le blé », ce qui entraîne un assèchement des terres. De plus, cette culture a recours à l’utilisation d’engrais, de pesticides et fongicides. Ces pratiques ont des répercussions sur la qualité des eaux, la pollution de la nappe phréatique et sont la cause d’intoxications.</a:t>
            </a:r>
            <a:r>
              <a:rPr lang="fr-BE"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solidFill>
                <a:srgbClr val="000000"/>
              </a:solidFill>
              <a:effectLst/>
              <a:latin typeface="Roboto"/>
            </a:endParaRPr>
          </a:p>
          <a:p>
            <a:r>
              <a:rPr lang="fr-BE" sz="1200" kern="1200" dirty="0">
                <a:solidFill>
                  <a:schemeClr val="tx1"/>
                </a:solidFill>
                <a:effectLst/>
                <a:latin typeface="+mn-lt"/>
                <a:ea typeface="+mn-ea"/>
                <a:cs typeface="+mn-cs"/>
              </a:rPr>
              <a:t>D’autre part, le polyester présente des risques pour l’environnement. En effet, issue de l’industrie pétrolière, cette fibre est polluante lors de sa fabrication et de son utilisation.</a:t>
            </a:r>
            <a:r>
              <a:rPr lang="fr-BE" dirty="0">
                <a:effectLst/>
              </a:rPr>
              <a:t> </a:t>
            </a:r>
            <a:r>
              <a:rPr lang="fr-BE" sz="1200" kern="1200" dirty="0">
                <a:solidFill>
                  <a:schemeClr val="tx1"/>
                </a:solidFill>
                <a:effectLst/>
                <a:latin typeface="+mn-lt"/>
                <a:ea typeface="+mn-ea"/>
                <a:cs typeface="+mn-cs"/>
              </a:rPr>
              <a:t>Le polyester est un polymère obtenu par synthèse chimique (polymérisation). Sa production est très gourmande en eau, mais génère également des émissions toxiques dans l'eau et l'air. Les agents chimiques utilisés dans le processus sont en effet éliminés par lavage avant l'apprêt du tissu. Au-delà de cet aspect, le processus est également négatif en termes d'impact social et sanitaire pour le producteur manipulant les produits chimiques. Enfin, cette fibre n'est que très peu recyclée.</a:t>
            </a:r>
          </a:p>
          <a:p>
            <a:r>
              <a:rPr lang="fr-BE" sz="1200" kern="1200" dirty="0">
                <a:solidFill>
                  <a:schemeClr val="tx1"/>
                </a:solidFill>
                <a:effectLst/>
                <a:latin typeface="+mn-lt"/>
                <a:ea typeface="+mn-ea"/>
                <a:cs typeface="+mn-cs"/>
              </a:rPr>
              <a:t>Au-delà de sa production néfaste pour l'environnement et le travailleur,</a:t>
            </a:r>
            <a:r>
              <a:rPr lang="fr-BE" sz="1200" b="1" kern="1200" dirty="0">
                <a:solidFill>
                  <a:schemeClr val="tx1"/>
                </a:solidFill>
                <a:effectLst/>
                <a:latin typeface="+mn-lt"/>
                <a:ea typeface="+mn-ea"/>
                <a:cs typeface="+mn-cs"/>
              </a:rPr>
              <a:t> le polyester, ainsi que toutes les autres matières synthétiques, relâchent à chaque lavage en machine des microparticules </a:t>
            </a:r>
            <a:endParaRPr lang="fr-BE" dirty="0">
              <a:solidFill>
                <a:srgbClr val="000000"/>
              </a:solidFill>
              <a:latin typeface="Roboto"/>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7689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b="0" i="0" dirty="0">
              <a:solidFill>
                <a:srgbClr val="000000"/>
              </a:solidFill>
              <a:effectLst/>
              <a:latin typeface="Roboto"/>
            </a:endParaRPr>
          </a:p>
          <a:p>
            <a:r>
              <a:rPr lang="fr-BE" dirty="0">
                <a:solidFill>
                  <a:srgbClr val="000000"/>
                </a:solidFill>
                <a:latin typeface="Roboto"/>
              </a:rPr>
              <a:t>L’industrie textile est la deuxième industrie la plus polluante au monde : ce serait vrai, juste après l’industrie pétrolière</a:t>
            </a:r>
          </a:p>
          <a:p>
            <a:endParaRPr lang="fr-BE" dirty="0">
              <a:solidFill>
                <a:srgbClr val="000000"/>
              </a:solidFill>
              <a:latin typeface="Roboto"/>
            </a:endParaRPr>
          </a:p>
          <a:p>
            <a:r>
              <a:rPr lang="fr-BE" sz="1200" kern="1200" dirty="0">
                <a:solidFill>
                  <a:schemeClr val="tx1"/>
                </a:solidFill>
                <a:effectLst/>
                <a:latin typeface="+mn-lt"/>
                <a:ea typeface="+mn-ea"/>
                <a:cs typeface="+mn-cs"/>
              </a:rPr>
              <a:t>La grande majorité des vêtements vendus actuellement dans le commerce sont en coton ou en polyester. Ces deux fibres sont des grandes pollueuses. Elles sont sources de pollution lors de leur production ou en raison des rejets qu’elles occasionnent.</a:t>
            </a:r>
          </a:p>
          <a:p>
            <a:endParaRPr lang="fr-BE" dirty="0">
              <a:solidFill>
                <a:srgbClr val="000000"/>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BE" sz="1200" kern="1200" dirty="0">
                <a:solidFill>
                  <a:schemeClr val="tx1"/>
                </a:solidFill>
                <a:effectLst/>
                <a:latin typeface="+mn-lt"/>
                <a:ea typeface="+mn-ea"/>
                <a:cs typeface="+mn-cs"/>
              </a:rPr>
              <a:t>La culture du coton nécessite une importante consommation d’eau. Elle est en effet « la troisième culture la plus consommatrice d’eau d’irrigation après le riz et le blé », ce qui entraîne un assèchement des terres. De plus, cette culture a recours à l’utilisation d’engrais, de pesticides et fongicides. Ces pratiques ont des répercussions sur la qualité des eaux, la pollution de la nappe phréatique et sont la cause d’intoxications.</a:t>
            </a:r>
            <a:r>
              <a:rPr lang="fr-BE"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solidFill>
                <a:srgbClr val="000000"/>
              </a:solidFill>
              <a:effectLst/>
              <a:latin typeface="Roboto"/>
            </a:endParaRPr>
          </a:p>
          <a:p>
            <a:r>
              <a:rPr lang="fr-BE" sz="1200" kern="1200" dirty="0">
                <a:solidFill>
                  <a:schemeClr val="tx1"/>
                </a:solidFill>
                <a:effectLst/>
                <a:latin typeface="+mn-lt"/>
                <a:ea typeface="+mn-ea"/>
                <a:cs typeface="+mn-cs"/>
              </a:rPr>
              <a:t>D’autre part, le polyester présente des risques pour l’environnement. En effet, issue de l’industrie pétrolière, cette fibre est polluante lors de sa fabrication et de son utilisation.</a:t>
            </a:r>
            <a:r>
              <a:rPr lang="fr-BE" dirty="0">
                <a:effectLst/>
              </a:rPr>
              <a:t> </a:t>
            </a:r>
            <a:r>
              <a:rPr lang="fr-BE" sz="1200" kern="1200" dirty="0">
                <a:solidFill>
                  <a:schemeClr val="tx1"/>
                </a:solidFill>
                <a:effectLst/>
                <a:latin typeface="+mn-lt"/>
                <a:ea typeface="+mn-ea"/>
                <a:cs typeface="+mn-cs"/>
              </a:rPr>
              <a:t>Le polyester est un polymère obtenu par synthèse chimique (polymérisation). Sa production est très gourmande en eau, mais génère également des émissions toxiques dans l'eau et l'air. Les agents chimiques utilisés dans le processus sont en effet éliminés par lavage avant l'apprêt du tissu. Au-delà de cet aspect, le processus est également négatif en termes d'impact social et sanitaire pour le producteur manipulant les produits chimiques. Enfin, cette fibre n'est que très peu recyclée.</a:t>
            </a:r>
          </a:p>
          <a:p>
            <a:r>
              <a:rPr lang="fr-BE" sz="1200" kern="1200" dirty="0">
                <a:solidFill>
                  <a:schemeClr val="tx1"/>
                </a:solidFill>
                <a:effectLst/>
                <a:latin typeface="+mn-lt"/>
                <a:ea typeface="+mn-ea"/>
                <a:cs typeface="+mn-cs"/>
              </a:rPr>
              <a:t>Au-delà de sa production néfaste pour l'environnement et le travailleur,</a:t>
            </a:r>
            <a:r>
              <a:rPr lang="fr-BE" sz="1200" b="1" kern="1200" dirty="0">
                <a:solidFill>
                  <a:schemeClr val="tx1"/>
                </a:solidFill>
                <a:effectLst/>
                <a:latin typeface="+mn-lt"/>
                <a:ea typeface="+mn-ea"/>
                <a:cs typeface="+mn-cs"/>
              </a:rPr>
              <a:t> le polyester, ainsi que toutes les autres matières synthétiques, relâchent à chaque lavage en machine des microparticules </a:t>
            </a:r>
            <a:endParaRPr lang="fr-BE" dirty="0">
              <a:solidFill>
                <a:srgbClr val="000000"/>
              </a:solidFill>
              <a:latin typeface="Roboto"/>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971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b="0" i="0" dirty="0">
              <a:solidFill>
                <a:srgbClr val="000000"/>
              </a:solidFill>
              <a:effectLst/>
              <a:latin typeface="Roboto"/>
            </a:endParaRPr>
          </a:p>
          <a:p>
            <a:r>
              <a:rPr lang="fr-BE" dirty="0">
                <a:solidFill>
                  <a:srgbClr val="000000"/>
                </a:solidFill>
                <a:latin typeface="Roboto"/>
              </a:rPr>
              <a:t>L’industrie textile est la deuxième industrie la plus polluante au monde : ce serait vrai, juste après l’industrie pétrolière</a:t>
            </a:r>
          </a:p>
          <a:p>
            <a:endParaRPr lang="fr-BE" dirty="0">
              <a:solidFill>
                <a:srgbClr val="000000"/>
              </a:solidFill>
              <a:latin typeface="Roboto"/>
            </a:endParaRPr>
          </a:p>
          <a:p>
            <a:r>
              <a:rPr lang="fr-BE" sz="1200" kern="1200" dirty="0">
                <a:solidFill>
                  <a:schemeClr val="tx1"/>
                </a:solidFill>
                <a:effectLst/>
                <a:latin typeface="+mn-lt"/>
                <a:ea typeface="+mn-ea"/>
                <a:cs typeface="+mn-cs"/>
              </a:rPr>
              <a:t>La grande majorité des vêtements vendus actuellement dans le commerce sont en coton ou en polyester. Ces deux fibres sont des grandes pollueuses. Elles sont sources de pollution lors de leur production ou en raison des rejets qu’elles occasionnent.</a:t>
            </a:r>
          </a:p>
          <a:p>
            <a:endParaRPr lang="fr-BE" dirty="0">
              <a:solidFill>
                <a:srgbClr val="000000"/>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BE" sz="1200" kern="1200" dirty="0">
                <a:solidFill>
                  <a:schemeClr val="tx1"/>
                </a:solidFill>
                <a:effectLst/>
                <a:latin typeface="+mn-lt"/>
                <a:ea typeface="+mn-ea"/>
                <a:cs typeface="+mn-cs"/>
              </a:rPr>
              <a:t>La culture du coton nécessite une importante consommation d’eau. Elle est en effet « la troisième culture la plus consommatrice d’eau d’irrigation après le riz et le blé », ce qui entraîne un assèchement des terres. De plus, cette culture a recours à l’utilisation d’engrais, de pesticides et fongicides. Ces pratiques ont des répercussions sur la qualité des eaux, la pollution de la nappe phréatique et sont la cause d’intoxications.</a:t>
            </a:r>
            <a:r>
              <a:rPr lang="fr-BE"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BE" dirty="0">
              <a:solidFill>
                <a:srgbClr val="000000"/>
              </a:solidFill>
              <a:effectLst/>
              <a:latin typeface="Roboto"/>
            </a:endParaRPr>
          </a:p>
          <a:p>
            <a:r>
              <a:rPr lang="fr-BE" sz="1200" kern="1200" dirty="0">
                <a:solidFill>
                  <a:schemeClr val="tx1"/>
                </a:solidFill>
                <a:effectLst/>
                <a:latin typeface="+mn-lt"/>
                <a:ea typeface="+mn-ea"/>
                <a:cs typeface="+mn-cs"/>
              </a:rPr>
              <a:t>D’autre part, le polyester présente des risques pour l’environnement. En effet, issue de l’industrie pétrolière, cette fibre est polluante lors de sa fabrication et de son utilisation.</a:t>
            </a:r>
            <a:r>
              <a:rPr lang="fr-BE" dirty="0">
                <a:effectLst/>
              </a:rPr>
              <a:t> </a:t>
            </a:r>
            <a:r>
              <a:rPr lang="fr-BE" sz="1200" kern="1200" dirty="0">
                <a:solidFill>
                  <a:schemeClr val="tx1"/>
                </a:solidFill>
                <a:effectLst/>
                <a:latin typeface="+mn-lt"/>
                <a:ea typeface="+mn-ea"/>
                <a:cs typeface="+mn-cs"/>
              </a:rPr>
              <a:t>Le polyester est un polymère obtenu par synthèse chimique (polymérisation). Sa production est très gourmande en eau, mais génère également des émissions toxiques dans l'eau et l'air. Les agents chimiques utilisés dans le processus sont en effet éliminés par lavage avant l'apprêt du tissu. Au-delà de cet aspect, le processus est également négatif en termes d'impact social et sanitaire pour le producteur manipulant les produits chimiques. Enfin, cette fibre n'est que très peu recyclée.</a:t>
            </a:r>
          </a:p>
          <a:p>
            <a:r>
              <a:rPr lang="fr-BE" sz="1200" kern="1200" dirty="0">
                <a:solidFill>
                  <a:schemeClr val="tx1"/>
                </a:solidFill>
                <a:effectLst/>
                <a:latin typeface="+mn-lt"/>
                <a:ea typeface="+mn-ea"/>
                <a:cs typeface="+mn-cs"/>
              </a:rPr>
              <a:t>Au-delà de sa production néfaste pour l'environnement et le travailleur,</a:t>
            </a:r>
            <a:r>
              <a:rPr lang="fr-BE" sz="1200" b="1" kern="1200" dirty="0">
                <a:solidFill>
                  <a:schemeClr val="tx1"/>
                </a:solidFill>
                <a:effectLst/>
                <a:latin typeface="+mn-lt"/>
                <a:ea typeface="+mn-ea"/>
                <a:cs typeface="+mn-cs"/>
              </a:rPr>
              <a:t> le polyester, ainsi que toutes les autres matières synthétiques, relâchent à chaque lavage en machine des microparticules </a:t>
            </a:r>
            <a:endParaRPr lang="fr-BE" dirty="0">
              <a:solidFill>
                <a:srgbClr val="000000"/>
              </a:solidFill>
              <a:latin typeface="Roboto"/>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57186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165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25E73FF-897C-2F49-836B-2C6D3FA7132D}" type="slidenum">
              <a:rPr lang="fr-FR" smtClean="0"/>
              <a:t>5</a:t>
            </a:fld>
            <a:endParaRPr lang="fr-FR"/>
          </a:p>
        </p:txBody>
      </p:sp>
    </p:spTree>
    <p:extLst>
      <p:ext uri="{BB962C8B-B14F-4D97-AF65-F5344CB8AC3E}">
        <p14:creationId xmlns:p14="http://schemas.microsoft.com/office/powerpoint/2010/main" val="39087224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On peut dire qu’il y en a deux qui sont du type D’évolution et fonctionnelle</a:t>
            </a:r>
          </a:p>
          <a:p>
            <a:pPr lvl="0"/>
            <a:endParaRPr lang="fr-BE" sz="1200" u="none" strike="noStrike" kern="1200" dirty="0">
              <a:solidFill>
                <a:schemeClr val="tx1"/>
              </a:solidFill>
              <a:effectLst/>
              <a:latin typeface="+mn-lt"/>
              <a:ea typeface="+mn-ea"/>
              <a:cs typeface="+mn-cs"/>
            </a:endParaRPr>
          </a:p>
          <a:p>
            <a:pPr lvl="0"/>
            <a:endParaRPr lang="fr-BE" sz="1200" u="none" strike="noStrike" kern="1200" dirty="0">
              <a:solidFill>
                <a:schemeClr val="tx1"/>
              </a:solidFill>
              <a:effectLst/>
              <a:latin typeface="+mn-lt"/>
              <a:ea typeface="+mn-ea"/>
              <a:cs typeface="+mn-cs"/>
            </a:endParaRPr>
          </a:p>
          <a:p>
            <a:pPr lvl="0"/>
            <a:r>
              <a:rPr lang="fr-BE" sz="1200" u="none" strike="noStrike" kern="1200" dirty="0">
                <a:solidFill>
                  <a:schemeClr val="tx1"/>
                </a:solidFill>
                <a:effectLst/>
                <a:latin typeface="+mn-lt"/>
                <a:ea typeface="+mn-ea"/>
                <a:cs typeface="+mn-cs"/>
              </a:rPr>
              <a:t>L’obsolescence programmée </a:t>
            </a:r>
          </a:p>
          <a:p>
            <a:r>
              <a:rPr lang="fr-BE" sz="1200" u="sng" kern="1200" dirty="0">
                <a:solidFill>
                  <a:schemeClr val="tx1"/>
                </a:solidFill>
                <a:effectLst/>
                <a:latin typeface="+mn-lt"/>
                <a:ea typeface="+mn-ea"/>
                <a:cs typeface="+mn-cs"/>
              </a:rPr>
              <a:t>Selon la loi française</a:t>
            </a:r>
            <a:r>
              <a:rPr lang="fr-BE" sz="1200" kern="1200" dirty="0">
                <a:solidFill>
                  <a:schemeClr val="tx1"/>
                </a:solidFill>
                <a:effectLst/>
                <a:latin typeface="+mn-lt"/>
                <a:ea typeface="+mn-ea"/>
                <a:cs typeface="+mn-cs"/>
              </a:rPr>
              <a:t>, l’obsolescence programmée est « l’ensemble des techniques par lesquelles un metteur sur le marché vise à réduire délibérément la durée de vie d’un produit pour en augmenter le taux de remplacement ».</a:t>
            </a:r>
          </a:p>
          <a:p>
            <a:r>
              <a:rPr lang="fr-BE" sz="1200" u="sng" kern="1200" dirty="0">
                <a:solidFill>
                  <a:schemeClr val="tx1"/>
                </a:solidFill>
                <a:effectLst/>
                <a:latin typeface="+mn-lt"/>
                <a:ea typeface="+mn-ea"/>
                <a:cs typeface="+mn-cs"/>
              </a:rPr>
              <a:t>Selon le sénat belge</a:t>
            </a:r>
            <a:r>
              <a:rPr lang="fr-BE" sz="1200" kern="1200" dirty="0">
                <a:solidFill>
                  <a:schemeClr val="tx1"/>
                </a:solidFill>
                <a:effectLst/>
                <a:latin typeface="+mn-lt"/>
                <a:ea typeface="+mn-ea"/>
                <a:cs typeface="+mn-cs"/>
              </a:rPr>
              <a:t> : l’obsolescence programmée est « le fait de commercialiser un produit en déterminant à l’avance le moment de sa péremption »</a:t>
            </a:r>
          </a:p>
          <a:p>
            <a:pPr lvl="0"/>
            <a:r>
              <a:rPr lang="fr-BE" sz="1200" u="none" strike="noStrike" kern="1200" dirty="0">
                <a:solidFill>
                  <a:schemeClr val="tx1"/>
                </a:solidFill>
                <a:effectLst/>
                <a:latin typeface="+mn-lt"/>
                <a:ea typeface="+mn-ea"/>
                <a:cs typeface="+mn-cs"/>
              </a:rPr>
              <a:t>L’obsolescence fonctionnelle</a:t>
            </a:r>
          </a:p>
          <a:p>
            <a:r>
              <a:rPr lang="fr-BE" sz="1200" kern="1200" dirty="0">
                <a:solidFill>
                  <a:schemeClr val="tx1"/>
                </a:solidFill>
                <a:effectLst/>
                <a:latin typeface="+mn-lt"/>
                <a:ea typeface="+mn-ea"/>
                <a:cs typeface="+mn-cs"/>
              </a:rPr>
              <a:t> </a:t>
            </a:r>
          </a:p>
          <a:p>
            <a:r>
              <a:rPr lang="fr-BE" sz="1200" u="sng" kern="1200" dirty="0">
                <a:solidFill>
                  <a:schemeClr val="tx1"/>
                </a:solidFill>
                <a:effectLst/>
                <a:latin typeface="+mn-lt"/>
                <a:ea typeface="+mn-ea"/>
                <a:cs typeface="+mn-cs"/>
              </a:rPr>
              <a:t>Selon l’ADEME</a:t>
            </a:r>
            <a:r>
              <a:rPr lang="fr-BE" sz="1200" kern="1200" dirty="0">
                <a:solidFill>
                  <a:schemeClr val="tx1"/>
                </a:solidFill>
                <a:effectLst/>
                <a:latin typeface="+mn-lt"/>
                <a:ea typeface="+mn-ea"/>
                <a:cs typeface="+mn-cs"/>
              </a:rPr>
              <a:t>, l’obsolescence fonctionnelle correspond au fait « qu’un produit ne réponde plus aux nouveaux usages attendus, pour des raisons techniques (exemple incompatibilité de nouveaux équipements), règlementaires et/ou économiques ».</a:t>
            </a:r>
          </a:p>
          <a:p>
            <a:pPr lvl="0"/>
            <a:r>
              <a:rPr lang="fr-BE" sz="1200" u="none" strike="noStrike" kern="1200" dirty="0">
                <a:solidFill>
                  <a:schemeClr val="tx1"/>
                </a:solidFill>
                <a:effectLst/>
                <a:latin typeface="+mn-lt"/>
                <a:ea typeface="+mn-ea"/>
                <a:cs typeface="+mn-cs"/>
              </a:rPr>
              <a:t>L’obsolescence d’évolution</a:t>
            </a:r>
          </a:p>
          <a:p>
            <a:pPr lvl="0"/>
            <a:endParaRPr lang="fr-BE" sz="1200" u="none" strike="noStrike" kern="1200" dirty="0">
              <a:solidFill>
                <a:schemeClr val="tx1"/>
              </a:solidFill>
              <a:effectLst/>
              <a:latin typeface="+mn-lt"/>
              <a:ea typeface="+mn-ea"/>
              <a:cs typeface="+mn-cs"/>
            </a:endParaRPr>
          </a:p>
          <a:p>
            <a:r>
              <a:rPr lang="fr-BE" sz="1200" kern="1200" dirty="0">
                <a:solidFill>
                  <a:schemeClr val="tx1"/>
                </a:solidFill>
                <a:effectLst/>
                <a:latin typeface="+mn-lt"/>
                <a:ea typeface="+mn-ea"/>
                <a:cs typeface="+mn-cs"/>
              </a:rPr>
              <a:t>Selon l’ADEME, l’obsolescence d’évolution « correspond au fait qu’un produit ne réponde plus aux envies des utilisateurs qui souhaitent acquérir un nouveau modèle du fait d’une évolution de fonctionnalité ou de design</a:t>
            </a:r>
          </a:p>
          <a:p>
            <a:r>
              <a:rPr lang="fr-BE" sz="1200" kern="1200" dirty="0">
                <a:solidFill>
                  <a:schemeClr val="tx1"/>
                </a:solidFill>
                <a:effectLst/>
                <a:latin typeface="+mn-lt"/>
                <a:ea typeface="+mn-ea"/>
                <a:cs typeface="+mn-cs"/>
              </a:rPr>
              <a:t> </a:t>
            </a:r>
          </a:p>
          <a:p>
            <a:pPr lvl="0"/>
            <a:r>
              <a:rPr lang="fr-BE" sz="1200" u="none" strike="noStrike" kern="1200" dirty="0">
                <a:solidFill>
                  <a:schemeClr val="tx1"/>
                </a:solidFill>
                <a:effectLst/>
                <a:latin typeface="+mn-lt"/>
                <a:ea typeface="+mn-ea"/>
                <a:cs typeface="+mn-cs"/>
              </a:rPr>
              <a:t>L’obsolescence culturelle (psychologique ou esthétique)</a:t>
            </a:r>
          </a:p>
          <a:p>
            <a:r>
              <a:rPr lang="fr-BE" sz="1200" kern="1200" dirty="0">
                <a:solidFill>
                  <a:schemeClr val="tx1"/>
                </a:solidFill>
                <a:effectLst/>
                <a:latin typeface="+mn-lt"/>
                <a:ea typeface="+mn-ea"/>
                <a:cs typeface="+mn-cs"/>
              </a:rPr>
              <a:t>Pour répondre aux diktats de la mode, on renouvelle nos biens avant même que ceux-ci soient hors d’usage. Les tendances, les designs, les nouveautés, les goûts et les couleurs sont autant de facteurs influant sur notre inconscient, nous laissant croire que l’on a besoin de racheter les derniers produits sortis sur le marché. Et ces dits facteurs sont bel et bien engendrés par les dures lois du marketing. On l’appelle aussi “obsolescence esthétique” ou encore “psychologique”.  </a:t>
            </a:r>
            <a:r>
              <a:rPr lang="fr-BE" dirty="0">
                <a:effectLst/>
              </a:rPr>
              <a:t> </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29358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On peut dire qu’il y en a deux qui sont du type D’évolution et fonctionnelle</a:t>
            </a:r>
          </a:p>
          <a:p>
            <a:pPr lvl="0"/>
            <a:endParaRPr lang="fr-BE" sz="1200" u="none" strike="noStrike" kern="1200" dirty="0">
              <a:solidFill>
                <a:schemeClr val="tx1"/>
              </a:solidFill>
              <a:effectLst/>
              <a:latin typeface="+mn-lt"/>
              <a:ea typeface="+mn-ea"/>
              <a:cs typeface="+mn-cs"/>
            </a:endParaRPr>
          </a:p>
          <a:p>
            <a:pPr lvl="0"/>
            <a:endParaRPr lang="fr-BE" sz="1200" u="none" strike="noStrike" kern="1200" dirty="0">
              <a:solidFill>
                <a:schemeClr val="tx1"/>
              </a:solidFill>
              <a:effectLst/>
              <a:latin typeface="+mn-lt"/>
              <a:ea typeface="+mn-ea"/>
              <a:cs typeface="+mn-cs"/>
            </a:endParaRPr>
          </a:p>
          <a:p>
            <a:pPr lvl="0"/>
            <a:r>
              <a:rPr lang="fr-BE" sz="1200" u="none" strike="noStrike" kern="1200" dirty="0">
                <a:solidFill>
                  <a:schemeClr val="tx1"/>
                </a:solidFill>
                <a:effectLst/>
                <a:latin typeface="+mn-lt"/>
                <a:ea typeface="+mn-ea"/>
                <a:cs typeface="+mn-cs"/>
              </a:rPr>
              <a:t>L’obsolescence programmée </a:t>
            </a:r>
          </a:p>
          <a:p>
            <a:r>
              <a:rPr lang="fr-BE" sz="1200" u="sng" kern="1200" dirty="0">
                <a:solidFill>
                  <a:schemeClr val="tx1"/>
                </a:solidFill>
                <a:effectLst/>
                <a:latin typeface="+mn-lt"/>
                <a:ea typeface="+mn-ea"/>
                <a:cs typeface="+mn-cs"/>
              </a:rPr>
              <a:t>Selon la loi française</a:t>
            </a:r>
            <a:r>
              <a:rPr lang="fr-BE" sz="1200" kern="1200" dirty="0">
                <a:solidFill>
                  <a:schemeClr val="tx1"/>
                </a:solidFill>
                <a:effectLst/>
                <a:latin typeface="+mn-lt"/>
                <a:ea typeface="+mn-ea"/>
                <a:cs typeface="+mn-cs"/>
              </a:rPr>
              <a:t>, l’obsolescence programmée est « l’ensemble des techniques par lesquelles un metteur sur le marché vise à réduire délibérément la durée de vie d’un produit pour en augmenter le taux de remplacement ».</a:t>
            </a:r>
          </a:p>
          <a:p>
            <a:r>
              <a:rPr lang="fr-BE" sz="1200" u="sng" kern="1200" dirty="0">
                <a:solidFill>
                  <a:schemeClr val="tx1"/>
                </a:solidFill>
                <a:effectLst/>
                <a:latin typeface="+mn-lt"/>
                <a:ea typeface="+mn-ea"/>
                <a:cs typeface="+mn-cs"/>
              </a:rPr>
              <a:t>Selon le sénat belge</a:t>
            </a:r>
            <a:r>
              <a:rPr lang="fr-BE" sz="1200" kern="1200" dirty="0">
                <a:solidFill>
                  <a:schemeClr val="tx1"/>
                </a:solidFill>
                <a:effectLst/>
                <a:latin typeface="+mn-lt"/>
                <a:ea typeface="+mn-ea"/>
                <a:cs typeface="+mn-cs"/>
              </a:rPr>
              <a:t> : l’obsolescence programmée est « le fait de commercialiser un produit en déterminant à l’avance le moment de sa péremption »</a:t>
            </a:r>
          </a:p>
          <a:p>
            <a:pPr lvl="0"/>
            <a:r>
              <a:rPr lang="fr-BE" sz="1200" u="none" strike="noStrike" kern="1200" dirty="0">
                <a:solidFill>
                  <a:schemeClr val="tx1"/>
                </a:solidFill>
                <a:effectLst/>
                <a:latin typeface="+mn-lt"/>
                <a:ea typeface="+mn-ea"/>
                <a:cs typeface="+mn-cs"/>
              </a:rPr>
              <a:t>L’obsolescence fonctionnelle</a:t>
            </a:r>
          </a:p>
          <a:p>
            <a:r>
              <a:rPr lang="fr-BE" sz="1200" kern="1200" dirty="0">
                <a:solidFill>
                  <a:schemeClr val="tx1"/>
                </a:solidFill>
                <a:effectLst/>
                <a:latin typeface="+mn-lt"/>
                <a:ea typeface="+mn-ea"/>
                <a:cs typeface="+mn-cs"/>
              </a:rPr>
              <a:t> </a:t>
            </a:r>
          </a:p>
          <a:p>
            <a:r>
              <a:rPr lang="fr-BE" sz="1200" u="sng" kern="1200" dirty="0">
                <a:solidFill>
                  <a:schemeClr val="tx1"/>
                </a:solidFill>
                <a:effectLst/>
                <a:latin typeface="+mn-lt"/>
                <a:ea typeface="+mn-ea"/>
                <a:cs typeface="+mn-cs"/>
              </a:rPr>
              <a:t>Selon l’ADEME</a:t>
            </a:r>
            <a:r>
              <a:rPr lang="fr-BE" sz="1200" kern="1200" dirty="0">
                <a:solidFill>
                  <a:schemeClr val="tx1"/>
                </a:solidFill>
                <a:effectLst/>
                <a:latin typeface="+mn-lt"/>
                <a:ea typeface="+mn-ea"/>
                <a:cs typeface="+mn-cs"/>
              </a:rPr>
              <a:t>, l’obsolescence fonctionnelle correspond au fait « qu’un produit ne réponde plus aux nouveaux usages attendus, pour des raisons techniques (exemple incompatibilité de nouveaux équipements), règlementaires et/ou économiques ».</a:t>
            </a:r>
          </a:p>
          <a:p>
            <a:pPr lvl="0"/>
            <a:r>
              <a:rPr lang="fr-BE" sz="1200" u="none" strike="noStrike" kern="1200" dirty="0">
                <a:solidFill>
                  <a:schemeClr val="tx1"/>
                </a:solidFill>
                <a:effectLst/>
                <a:latin typeface="+mn-lt"/>
                <a:ea typeface="+mn-ea"/>
                <a:cs typeface="+mn-cs"/>
              </a:rPr>
              <a:t>L’obsolescence d’évolution</a:t>
            </a:r>
          </a:p>
          <a:p>
            <a:pPr lvl="0"/>
            <a:endParaRPr lang="fr-BE" sz="1200" u="none" strike="noStrike" kern="1200" dirty="0">
              <a:solidFill>
                <a:schemeClr val="tx1"/>
              </a:solidFill>
              <a:effectLst/>
              <a:latin typeface="+mn-lt"/>
              <a:ea typeface="+mn-ea"/>
              <a:cs typeface="+mn-cs"/>
            </a:endParaRPr>
          </a:p>
          <a:p>
            <a:r>
              <a:rPr lang="fr-BE" sz="1200" kern="1200" dirty="0">
                <a:solidFill>
                  <a:schemeClr val="tx1"/>
                </a:solidFill>
                <a:effectLst/>
                <a:latin typeface="+mn-lt"/>
                <a:ea typeface="+mn-ea"/>
                <a:cs typeface="+mn-cs"/>
              </a:rPr>
              <a:t>Selon l’ADEME, l’obsolescence d’évolution « correspond au fait qu’un produit ne réponde plus aux envies des utilisateurs qui souhaitent acquérir un nouveau modèle du fait d’une évolution de fonctionnalité ou de design</a:t>
            </a:r>
          </a:p>
          <a:p>
            <a:r>
              <a:rPr lang="fr-BE" sz="1200" kern="1200" dirty="0">
                <a:solidFill>
                  <a:schemeClr val="tx1"/>
                </a:solidFill>
                <a:effectLst/>
                <a:latin typeface="+mn-lt"/>
                <a:ea typeface="+mn-ea"/>
                <a:cs typeface="+mn-cs"/>
              </a:rPr>
              <a:t> </a:t>
            </a:r>
          </a:p>
          <a:p>
            <a:pPr lvl="0"/>
            <a:r>
              <a:rPr lang="fr-BE" sz="1200" u="none" strike="noStrike" kern="1200" dirty="0">
                <a:solidFill>
                  <a:schemeClr val="tx1"/>
                </a:solidFill>
                <a:effectLst/>
                <a:latin typeface="+mn-lt"/>
                <a:ea typeface="+mn-ea"/>
                <a:cs typeface="+mn-cs"/>
              </a:rPr>
              <a:t>L’obsolescence culturelle (psychologique ou esthétique)</a:t>
            </a:r>
          </a:p>
          <a:p>
            <a:r>
              <a:rPr lang="fr-BE" sz="1200" kern="1200" dirty="0">
                <a:solidFill>
                  <a:schemeClr val="tx1"/>
                </a:solidFill>
                <a:effectLst/>
                <a:latin typeface="+mn-lt"/>
                <a:ea typeface="+mn-ea"/>
                <a:cs typeface="+mn-cs"/>
              </a:rPr>
              <a:t>Pour répondre aux diktats de la mode, on renouvelle nos biens avant même que ceux-ci soient hors d’usage. Les tendances, les designs, les nouveautés, les goûts et les couleurs sont autant de facteurs influant sur notre inconscient, nous laissant croire que l’on a besoin de racheter les derniers produits sortis sur le marché. Et ces dits facteurs sont bel et bien engendrés par les dures lois du marketing. On l’appelle aussi “obsolescence esthétique” ou encore “psychologique”.  </a:t>
            </a:r>
            <a:r>
              <a:rPr lang="fr-BE" dirty="0">
                <a:effectLst/>
              </a:rPr>
              <a:t> </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5994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b="0" i="0" kern="1200" dirty="0">
                <a:solidFill>
                  <a:schemeClr val="tx1"/>
                </a:solidFill>
                <a:effectLst/>
                <a:latin typeface="+mn-lt"/>
                <a:ea typeface="+mn-ea"/>
                <a:cs typeface="+mn-cs"/>
              </a:rPr>
              <a:t>Mc </a:t>
            </a:r>
            <a:r>
              <a:rPr lang="fr-BE" sz="1200" b="0" i="0" kern="1200" dirty="0" err="1">
                <a:solidFill>
                  <a:schemeClr val="tx1"/>
                </a:solidFill>
                <a:effectLst/>
                <a:latin typeface="+mn-lt"/>
                <a:ea typeface="+mn-ea"/>
                <a:cs typeface="+mn-cs"/>
              </a:rPr>
              <a:t>Donald's</a:t>
            </a:r>
            <a:r>
              <a:rPr lang="fr-BE" sz="1200" b="0" i="0" kern="1200" dirty="0">
                <a:solidFill>
                  <a:schemeClr val="tx1"/>
                </a:solidFill>
                <a:effectLst/>
                <a:latin typeface="+mn-lt"/>
                <a:ea typeface="+mn-ea"/>
                <a:cs typeface="+mn-cs"/>
              </a:rPr>
              <a:t> est victime d'une clientèle sensibilisée par la « mal bouffe »,et cible </a:t>
            </a:r>
            <a:r>
              <a:rPr lang="fr-BE" sz="1200" b="0" i="0" kern="1200" dirty="0" err="1">
                <a:solidFill>
                  <a:schemeClr val="tx1"/>
                </a:solidFill>
                <a:effectLst/>
                <a:latin typeface="+mn-lt"/>
                <a:ea typeface="+mn-ea"/>
                <a:cs typeface="+mn-cs"/>
              </a:rPr>
              <a:t>numero</a:t>
            </a:r>
            <a:r>
              <a:rPr lang="fr-BE" sz="1200" b="0" i="0" kern="1200" dirty="0">
                <a:solidFill>
                  <a:schemeClr val="tx1"/>
                </a:solidFill>
                <a:effectLst/>
                <a:latin typeface="+mn-lt"/>
                <a:ea typeface="+mn-ea"/>
                <a:cs typeface="+mn-cs"/>
              </a:rPr>
              <a:t> 1 des ONG </a:t>
            </a:r>
            <a:r>
              <a:rPr lang="fr-BE" sz="1200" b="0" i="0" kern="1200" dirty="0" err="1">
                <a:solidFill>
                  <a:schemeClr val="tx1"/>
                </a:solidFill>
                <a:effectLst/>
                <a:latin typeface="+mn-lt"/>
                <a:ea typeface="+mn-ea"/>
                <a:cs typeface="+mn-cs"/>
              </a:rPr>
              <a:t>environementales</a:t>
            </a:r>
            <a:r>
              <a:rPr lang="fr-BE" sz="1200" b="0" i="0" kern="1200" dirty="0">
                <a:solidFill>
                  <a:schemeClr val="tx1"/>
                </a:solidFill>
                <a:effectLst/>
                <a:latin typeface="+mn-lt"/>
                <a:ea typeface="+mn-ea"/>
                <a:cs typeface="+mn-cs"/>
              </a:rPr>
              <a:t>, à cause des </a:t>
            </a:r>
            <a:r>
              <a:rPr lang="fr-BE" sz="1200" b="0" i="0" kern="1200" dirty="0" err="1">
                <a:solidFill>
                  <a:schemeClr val="tx1"/>
                </a:solidFill>
                <a:effectLst/>
                <a:latin typeface="+mn-lt"/>
                <a:ea typeface="+mn-ea"/>
                <a:cs typeface="+mn-cs"/>
              </a:rPr>
              <a:t>dégats</a:t>
            </a:r>
            <a:r>
              <a:rPr lang="fr-BE" sz="1200" b="0" i="0" kern="1200" dirty="0">
                <a:solidFill>
                  <a:schemeClr val="tx1"/>
                </a:solidFill>
                <a:effectLst/>
                <a:latin typeface="+mn-lt"/>
                <a:ea typeface="+mn-ea"/>
                <a:cs typeface="+mn-cs"/>
              </a:rPr>
              <a:t> écologiques émis par la pollution et sa réputation de "malbouffe". L'entreprise adapte donc une stratégie, celle de l'éco-blanchiment. Elle a ainsi   modifié la couleur de son logo, passant du rouge au vert. (Le rouge ayant une connotation industrielle alors que le vert a lui une connotation naturelle).</a:t>
            </a:r>
          </a:p>
          <a:p>
            <a:r>
              <a:rPr lang="fr-BE" sz="1200" b="0" i="0" kern="1200" dirty="0">
                <a:solidFill>
                  <a:schemeClr val="tx1"/>
                </a:solidFill>
                <a:effectLst/>
                <a:latin typeface="+mn-lt"/>
                <a:ea typeface="+mn-ea"/>
                <a:cs typeface="+mn-cs"/>
              </a:rPr>
              <a:t>C'est depuis début 2010 que le « restaurant » s'est mis à l'éco-blanchiment. Mais l'entreprise reste encore vulnérable aux critiques des ONG environnementales. Sur le site de Mc Donald, une rubrique entière est consacrée à l'environnement. (</a:t>
            </a:r>
            <a:r>
              <a:rPr lang="fr-BE" sz="1200" b="0" i="0" u="sng" kern="1200" dirty="0">
                <a:solidFill>
                  <a:schemeClr val="tx1"/>
                </a:solidFill>
                <a:effectLst/>
                <a:latin typeface="+mn-lt"/>
                <a:ea typeface="+mn-ea"/>
                <a:cs typeface="+mn-cs"/>
                <a:hlinkClick r:id="rId3"/>
              </a:rPr>
              <a:t>http://www.mcdonalds.fr/</a:t>
            </a:r>
            <a:r>
              <a:rPr lang="fr-BE" sz="1200" b="0" i="0" kern="1200" dirty="0">
                <a:solidFill>
                  <a:schemeClr val="tx1"/>
                </a:solidFill>
                <a:effectLst/>
                <a:latin typeface="+mn-lt"/>
                <a:ea typeface="+mn-ea"/>
                <a:cs typeface="+mn-cs"/>
              </a:rPr>
              <a:t>) celle-ci présente comment « manger équilibré » ce qui est complètement paradoxal dans une restauration rapide!</a:t>
            </a:r>
            <a:br>
              <a:rPr lang="fr-BE" sz="1200" b="0" i="0" kern="1200" dirty="0">
                <a:solidFill>
                  <a:schemeClr val="tx1"/>
                </a:solidFill>
                <a:effectLst/>
                <a:latin typeface="+mn-lt"/>
                <a:ea typeface="+mn-ea"/>
                <a:cs typeface="+mn-cs"/>
              </a:rPr>
            </a:br>
            <a:r>
              <a:rPr lang="fr-BE" sz="1200" b="0" i="0" kern="1200" dirty="0">
                <a:solidFill>
                  <a:schemeClr val="tx1"/>
                </a:solidFill>
                <a:effectLst/>
                <a:latin typeface="+mn-lt"/>
                <a:ea typeface="+mn-ea"/>
                <a:cs typeface="+mn-cs"/>
              </a:rPr>
              <a:t>Mc Donald a organisé une opération où le restaurant offrait un sachet de fruit dans les happy </a:t>
            </a:r>
            <a:r>
              <a:rPr lang="fr-BE" sz="1200" b="0" i="0" kern="1200" dirty="0" err="1">
                <a:solidFill>
                  <a:schemeClr val="tx1"/>
                </a:solidFill>
                <a:effectLst/>
                <a:latin typeface="+mn-lt"/>
                <a:ea typeface="+mn-ea"/>
                <a:cs typeface="+mn-cs"/>
              </a:rPr>
              <a:t>meal</a:t>
            </a:r>
            <a:r>
              <a:rPr lang="fr-BE" sz="1200" b="0" i="0" kern="1200" dirty="0">
                <a:solidFill>
                  <a:schemeClr val="tx1"/>
                </a:solidFill>
                <a:effectLst/>
                <a:latin typeface="+mn-lt"/>
                <a:ea typeface="+mn-ea"/>
                <a:cs typeface="+mn-cs"/>
              </a:rPr>
              <a:t> tous les premiers mercredis du mois. Ils flattent leurs exigences de la qualité de choix de certains aliments comme la viande mais surtout la salade, les tomates, le blé, la pomme de terre et le café. Beaucoup d'image de fruits ou légumes sont représentés sur les emballages, les publicités ou les affiches de Mc </a:t>
            </a:r>
            <a:r>
              <a:rPr lang="fr-BE" sz="1200" b="0" i="0" kern="1200" dirty="0" err="1">
                <a:solidFill>
                  <a:schemeClr val="tx1"/>
                </a:solidFill>
                <a:effectLst/>
                <a:latin typeface="+mn-lt"/>
                <a:ea typeface="+mn-ea"/>
                <a:cs typeface="+mn-cs"/>
              </a:rPr>
              <a:t>Donald's</a:t>
            </a:r>
            <a:r>
              <a:rPr lang="fr-BE" sz="1200" b="0" i="0" kern="1200" dirty="0">
                <a:solidFill>
                  <a:schemeClr val="tx1"/>
                </a:solidFill>
                <a:effectLst/>
                <a:latin typeface="+mn-lt"/>
                <a:ea typeface="+mn-ea"/>
                <a:cs typeface="+mn-cs"/>
              </a:rPr>
              <a:t>. Voulant ainsi dissimuler la « mal bouffe » de l'entreprise. Bien que le succès reste primé sur les produits classiques des fast-foods (hamburgers, frites, sauces), Mc </a:t>
            </a:r>
            <a:r>
              <a:rPr lang="fr-BE" sz="1200" b="0" i="0" kern="1200" dirty="0" err="1">
                <a:solidFill>
                  <a:schemeClr val="tx1"/>
                </a:solidFill>
                <a:effectLst/>
                <a:latin typeface="+mn-lt"/>
                <a:ea typeface="+mn-ea"/>
                <a:cs typeface="+mn-cs"/>
              </a:rPr>
              <a:t>Donald's</a:t>
            </a:r>
            <a:r>
              <a:rPr lang="fr-BE" sz="1200" b="0" i="0" kern="1200" dirty="0">
                <a:solidFill>
                  <a:schemeClr val="tx1"/>
                </a:solidFill>
                <a:effectLst/>
                <a:latin typeface="+mn-lt"/>
                <a:ea typeface="+mn-ea"/>
                <a:cs typeface="+mn-cs"/>
              </a:rPr>
              <a:t> se met à vendre plus de salades et de fruits. De plus le restaurant affirme l'attachement de l'entreprise à l'approvisionnement local.</a:t>
            </a:r>
            <a:endParaRPr lang="fr-BE" dirty="0"/>
          </a:p>
          <a:p>
            <a:r>
              <a:rPr lang="fr-BE" dirty="0"/>
              <a:t>Pour en savoir plus afin de vous faire votre propre idée  : site  : https://</a:t>
            </a:r>
            <a:r>
              <a:rPr lang="fr-BE" dirty="0" err="1"/>
              <a:t>greenwashing-mcdonald.skyrock.com</a:t>
            </a:r>
            <a:r>
              <a:rPr lang="fr-BE" dirty="0"/>
              <a:t>/</a:t>
            </a:r>
          </a:p>
          <a:p>
            <a:r>
              <a:rPr lang="fr-BE" dirty="0"/>
              <a:t> </a:t>
            </a:r>
          </a:p>
          <a:p>
            <a:r>
              <a:rPr lang="fr-BE" dirty="0"/>
              <a:t>Et toujours le site d’éco-conso! https://</a:t>
            </a:r>
            <a:r>
              <a:rPr lang="fr-BE" dirty="0" err="1"/>
              <a:t>www.ecoconso.be</a:t>
            </a:r>
            <a:r>
              <a:rPr lang="fr-BE" dirty="0"/>
              <a:t>/</a:t>
            </a:r>
            <a:r>
              <a:rPr lang="fr-BE" dirty="0" err="1"/>
              <a:t>fr</a:t>
            </a:r>
            <a:r>
              <a:rPr lang="fr-BE" dirty="0"/>
              <a:t>/content/des-entreprises-plus-durables-</a:t>
            </a:r>
            <a:r>
              <a:rPr lang="fr-BE" dirty="0" err="1"/>
              <a:t>greenwashing</a:t>
            </a:r>
            <a:r>
              <a:rPr lang="fr-BE" dirty="0"/>
              <a:t>-ou-vrai-engagement</a:t>
            </a:r>
          </a:p>
          <a:p>
            <a:endParaRPr lang="fr-BE" dirty="0"/>
          </a:p>
          <a:p>
            <a:r>
              <a:rPr lang="fr-BE" sz="1200" b="0" i="0" kern="1200" dirty="0">
                <a:solidFill>
                  <a:schemeClr val="tx1"/>
                </a:solidFill>
                <a:effectLst/>
                <a:latin typeface="+mn-lt"/>
                <a:ea typeface="+mn-ea"/>
                <a:cs typeface="+mn-cs"/>
              </a:rPr>
              <a:t>Flacon vert, allégations trompeuses, label auto-décerné et peu fiable … c’est parfois la foire au </a:t>
            </a:r>
            <a:r>
              <a:rPr lang="fr-BE" sz="1200" b="0" i="0" kern="1200" dirty="0" err="1">
                <a:solidFill>
                  <a:schemeClr val="tx1"/>
                </a:solidFill>
                <a:effectLst/>
                <a:latin typeface="+mn-lt"/>
                <a:ea typeface="+mn-ea"/>
                <a:cs typeface="+mn-cs"/>
              </a:rPr>
              <a:t>greenwashing</a:t>
            </a:r>
            <a:r>
              <a:rPr lang="fr-BE" sz="1200" b="0" i="0" kern="1200" dirty="0">
                <a:solidFill>
                  <a:schemeClr val="tx1"/>
                </a:solidFill>
                <a:effectLst/>
                <a:latin typeface="+mn-lt"/>
                <a:ea typeface="+mn-ea"/>
                <a:cs typeface="+mn-cs"/>
              </a:rPr>
              <a:t> sur les étiquettes des produits pour lave-vaisselle et vaisselle à la main. Il y a du vrai et du faux aussi</a:t>
            </a:r>
            <a:endParaRPr lang="fr-BE" dirty="0"/>
          </a:p>
          <a:p>
            <a:endParaRPr lang="fr-BE" dirty="0"/>
          </a:p>
          <a:p>
            <a:r>
              <a:rPr lang="fr-BE" sz="1200" b="0" i="0" kern="1200" dirty="0">
                <a:solidFill>
                  <a:schemeClr val="tx1"/>
                </a:solidFill>
                <a:effectLst/>
                <a:latin typeface="+mn-lt"/>
                <a:ea typeface="+mn-ea"/>
                <a:cs typeface="+mn-cs"/>
              </a:rPr>
              <a:t>Vous connaissez sûrement l’entreprise de produits ménagers</a:t>
            </a:r>
            <a:r>
              <a:rPr lang="fr-BE" sz="1200" b="1" i="0" kern="1200" dirty="0">
                <a:solidFill>
                  <a:schemeClr val="tx1"/>
                </a:solidFill>
                <a:effectLst/>
                <a:latin typeface="+mn-lt"/>
                <a:ea typeface="+mn-ea"/>
                <a:cs typeface="+mn-cs"/>
              </a:rPr>
              <a:t> </a:t>
            </a:r>
            <a:r>
              <a:rPr lang="fr-BE" sz="1200" b="0" i="0" kern="1200" dirty="0">
                <a:solidFill>
                  <a:schemeClr val="tx1"/>
                </a:solidFill>
                <a:effectLst/>
                <a:latin typeface="+mn-lt"/>
                <a:ea typeface="+mn-ea"/>
                <a:cs typeface="+mn-cs"/>
              </a:rPr>
              <a:t>Ajax. Mais avez-vous remarqué leur façon de </a:t>
            </a:r>
            <a:r>
              <a:rPr lang="fr-BE" sz="1200" b="1" i="0" kern="1200" dirty="0">
                <a:solidFill>
                  <a:schemeClr val="tx1"/>
                </a:solidFill>
                <a:effectLst/>
                <a:latin typeface="+mn-lt"/>
                <a:ea typeface="+mn-ea"/>
                <a:cs typeface="+mn-cs"/>
              </a:rPr>
              <a:t>verdir</a:t>
            </a:r>
            <a:r>
              <a:rPr lang="fr-BE" sz="1200" b="0" i="0" kern="1200" dirty="0">
                <a:solidFill>
                  <a:schemeClr val="tx1"/>
                </a:solidFill>
                <a:effectLst/>
                <a:latin typeface="+mn-lt"/>
                <a:ea typeface="+mn-ea"/>
                <a:cs typeface="+mn-cs"/>
              </a:rPr>
              <a:t> </a:t>
            </a:r>
            <a:r>
              <a:rPr lang="fr-BE" sz="1200" b="1" i="0" kern="1200" dirty="0">
                <a:solidFill>
                  <a:schemeClr val="tx1"/>
                </a:solidFill>
                <a:effectLst/>
                <a:latin typeface="+mn-lt"/>
                <a:ea typeface="+mn-ea"/>
                <a:cs typeface="+mn-cs"/>
              </a:rPr>
              <a:t>de manière abusive leurs emballages</a:t>
            </a:r>
            <a:r>
              <a:rPr lang="fr-BE" sz="1200" b="0" i="0" kern="1200" dirty="0">
                <a:solidFill>
                  <a:schemeClr val="tx1"/>
                </a:solidFill>
                <a:effectLst/>
                <a:latin typeface="+mn-lt"/>
                <a:ea typeface="+mn-ea"/>
                <a:cs typeface="+mn-cs"/>
              </a:rPr>
              <a:t> ? Voici une petite liste des éléments présents sur leurs bouteilles qui illustre les pratiques d’éco-blanchiment d'Ajax :</a:t>
            </a:r>
          </a:p>
          <a:p>
            <a:r>
              <a:rPr lang="fr-BE" sz="1200" b="0" i="0" kern="1200" dirty="0">
                <a:solidFill>
                  <a:schemeClr val="tx1"/>
                </a:solidFill>
                <a:effectLst/>
                <a:latin typeface="+mn-lt"/>
                <a:ea typeface="+mn-ea"/>
                <a:cs typeface="+mn-cs"/>
              </a:rPr>
              <a:t>💚 La couleur verte</a:t>
            </a:r>
          </a:p>
          <a:p>
            <a:r>
              <a:rPr lang="fr-BE" sz="1200" b="0" i="0" kern="1200" dirty="0">
                <a:solidFill>
                  <a:schemeClr val="tx1"/>
                </a:solidFill>
                <a:effectLst/>
                <a:latin typeface="+mn-lt"/>
                <a:ea typeface="+mn-ea"/>
                <a:cs typeface="+mn-cs"/>
              </a:rPr>
              <a:t>On retrouve (trop) souvent cette pratique parmi les exemples de </a:t>
            </a:r>
            <a:r>
              <a:rPr lang="fr-BE" sz="1200" b="0" i="0" kern="1200" dirty="0" err="1">
                <a:solidFill>
                  <a:schemeClr val="tx1"/>
                </a:solidFill>
                <a:effectLst/>
                <a:latin typeface="+mn-lt"/>
                <a:ea typeface="+mn-ea"/>
                <a:cs typeface="+mn-cs"/>
              </a:rPr>
              <a:t>greenwashing</a:t>
            </a:r>
            <a:r>
              <a:rPr lang="fr-BE" sz="1200" b="0" i="0" kern="1200" dirty="0">
                <a:solidFill>
                  <a:schemeClr val="tx1"/>
                </a:solidFill>
                <a:effectLst/>
                <a:latin typeface="+mn-lt"/>
                <a:ea typeface="+mn-ea"/>
                <a:cs typeface="+mn-cs"/>
              </a:rPr>
              <a:t>. Cette couleur est évidemment associée au naturel, à l’environnement et les marques comme</a:t>
            </a:r>
            <a:r>
              <a:rPr lang="fr-BE" sz="1200" b="1" i="0" kern="1200" dirty="0">
                <a:solidFill>
                  <a:schemeClr val="tx1"/>
                </a:solidFill>
                <a:effectLst/>
                <a:latin typeface="+mn-lt"/>
                <a:ea typeface="+mn-ea"/>
                <a:cs typeface="+mn-cs"/>
              </a:rPr>
              <a:t> Ajax, McDo ou encore Coca-Cola</a:t>
            </a:r>
            <a:r>
              <a:rPr lang="fr-BE" sz="1200" b="0" i="0" kern="1200" dirty="0">
                <a:solidFill>
                  <a:schemeClr val="tx1"/>
                </a:solidFill>
                <a:effectLst/>
                <a:latin typeface="+mn-lt"/>
                <a:ea typeface="+mn-ea"/>
                <a:cs typeface="+mn-cs"/>
              </a:rPr>
              <a:t> se font un malin plaisir à en abuser pour verdir leur image. Notons que</a:t>
            </a:r>
            <a:r>
              <a:rPr lang="fr-BE" sz="1200" b="1" i="0" kern="1200" dirty="0">
                <a:solidFill>
                  <a:schemeClr val="tx1"/>
                </a:solidFill>
                <a:effectLst/>
                <a:latin typeface="+mn-lt"/>
                <a:ea typeface="+mn-ea"/>
                <a:cs typeface="+mn-cs"/>
              </a:rPr>
              <a:t> la composition des produits</a:t>
            </a:r>
            <a:r>
              <a:rPr lang="fr-BE" sz="1200" b="0" i="0" kern="1200" dirty="0">
                <a:solidFill>
                  <a:schemeClr val="tx1"/>
                </a:solidFill>
                <a:effectLst/>
                <a:latin typeface="+mn-lt"/>
                <a:ea typeface="+mn-ea"/>
                <a:cs typeface="+mn-cs"/>
              </a:rPr>
              <a:t> reste, la plupart du temps, inchangée.</a:t>
            </a:r>
          </a:p>
          <a:p>
            <a:r>
              <a:rPr lang="fr-BE" sz="1200" b="0" i="0" kern="1200" dirty="0">
                <a:solidFill>
                  <a:schemeClr val="tx1"/>
                </a:solidFill>
                <a:effectLst/>
                <a:latin typeface="+mn-lt"/>
                <a:ea typeface="+mn-ea"/>
                <a:cs typeface="+mn-cs"/>
              </a:rPr>
              <a:t>🌳 Les visuels (arbre, fleur, herbe...)</a:t>
            </a:r>
          </a:p>
          <a:p>
            <a:r>
              <a:rPr lang="fr-BE" sz="1200" b="0" i="0" kern="1200" dirty="0">
                <a:solidFill>
                  <a:schemeClr val="tx1"/>
                </a:solidFill>
                <a:effectLst/>
                <a:latin typeface="+mn-lt"/>
                <a:ea typeface="+mn-ea"/>
                <a:cs typeface="+mn-cs"/>
              </a:rPr>
              <a:t>Ajax a changé le packaging de son nettoyant triple action pour vitres, très chimique, en quelque chose de beaucoup plus doux. On retrouve évidemment la couleur verte, mais aussi un arbre sur fond de ciel bleu 🌈.</a:t>
            </a:r>
          </a:p>
          <a:p>
            <a:r>
              <a:rPr lang="fr-BE" sz="1200" b="0" i="0" kern="1200" dirty="0">
                <a:solidFill>
                  <a:schemeClr val="tx1"/>
                </a:solidFill>
                <a:effectLst/>
                <a:latin typeface="+mn-lt"/>
                <a:ea typeface="+mn-ea"/>
                <a:cs typeface="+mn-cs"/>
              </a:rPr>
              <a:t>🌱 Le champ lexical</a:t>
            </a:r>
          </a:p>
          <a:p>
            <a:r>
              <a:rPr lang="fr-BE" sz="1200" b="1" i="0" kern="1200" dirty="0">
                <a:solidFill>
                  <a:schemeClr val="tx1"/>
                </a:solidFill>
                <a:effectLst/>
                <a:latin typeface="+mn-lt"/>
                <a:ea typeface="+mn-ea"/>
                <a:cs typeface="+mn-cs"/>
              </a:rPr>
              <a:t>« Parfum avec des extraits naturels », « Fraîcheur naturelle », « </a:t>
            </a:r>
            <a:r>
              <a:rPr lang="fr-BE" sz="1200" b="1" i="0" kern="1200" dirty="0" err="1">
                <a:solidFill>
                  <a:schemeClr val="tx1"/>
                </a:solidFill>
                <a:effectLst/>
                <a:latin typeface="+mn-lt"/>
                <a:ea typeface="+mn-ea"/>
                <a:cs typeface="+mn-cs"/>
              </a:rPr>
              <a:t>Natura</a:t>
            </a:r>
            <a:r>
              <a:rPr lang="fr-BE" sz="1200" b="1" i="0" kern="1200" dirty="0">
                <a:solidFill>
                  <a:schemeClr val="tx1"/>
                </a:solidFill>
                <a:effectLst/>
                <a:latin typeface="+mn-lt"/>
                <a:ea typeface="+mn-ea"/>
                <a:cs typeface="+mn-cs"/>
              </a:rPr>
              <a:t> Verde » </a:t>
            </a:r>
            <a:r>
              <a:rPr lang="fr-BE" sz="1200" b="0" i="0" kern="1200" dirty="0">
                <a:solidFill>
                  <a:schemeClr val="tx1"/>
                </a:solidFill>
                <a:effectLst/>
                <a:latin typeface="+mn-lt"/>
                <a:ea typeface="+mn-ea"/>
                <a:cs typeface="+mn-cs"/>
              </a:rPr>
              <a:t>(qui signifie nature verte en italien)... Ajax a utilisé de nombreuses tournures de phrases pour rendre ses produits plus éthiques et bons pour la planète. Cependant, le champ lexical de la nature sur un packaging </a:t>
            </a:r>
            <a:r>
              <a:rPr lang="fr-BE" sz="1200" b="1" i="0" kern="1200" dirty="0">
                <a:solidFill>
                  <a:schemeClr val="tx1"/>
                </a:solidFill>
                <a:effectLst/>
                <a:latin typeface="+mn-lt"/>
                <a:ea typeface="+mn-ea"/>
                <a:cs typeface="+mn-cs"/>
              </a:rPr>
              <a:t>ne signifie absolument pas que le produit est éthique et sain</a:t>
            </a:r>
            <a:r>
              <a:rPr lang="fr-BE" sz="1200" b="0" i="0" kern="1200" dirty="0">
                <a:solidFill>
                  <a:schemeClr val="tx1"/>
                </a:solidFill>
                <a:effectLst/>
                <a:latin typeface="+mn-lt"/>
                <a:ea typeface="+mn-ea"/>
                <a:cs typeface="+mn-cs"/>
              </a:rPr>
              <a:t>. Le mot naturel est trop souvent utilisé pour faire penser à l’écologie. Les équipes marketing font en sorte que cela ne saute pas immédiatement aux yeux. Elles utilisent </a:t>
            </a:r>
            <a:r>
              <a:rPr lang="fr-BE" sz="1200" b="1" i="0" kern="1200" dirty="0">
                <a:solidFill>
                  <a:schemeClr val="tx1"/>
                </a:solidFill>
                <a:effectLst/>
                <a:latin typeface="+mn-lt"/>
                <a:ea typeface="+mn-ea"/>
                <a:cs typeface="+mn-cs"/>
              </a:rPr>
              <a:t>des biais cognitifs</a:t>
            </a:r>
            <a:r>
              <a:rPr lang="fr-BE" sz="1200" b="0" i="0" kern="1200" dirty="0">
                <a:solidFill>
                  <a:schemeClr val="tx1"/>
                </a:solidFill>
                <a:effectLst/>
                <a:latin typeface="+mn-lt"/>
                <a:ea typeface="+mn-ea"/>
                <a:cs typeface="+mn-cs"/>
              </a:rPr>
              <a:t> qui peuvent nous pousser à acheter un article parce qu’il vous paraît green.</a:t>
            </a:r>
          </a:p>
          <a:p>
            <a:endParaRPr lang="fr-BE" dirty="0"/>
          </a:p>
          <a:p>
            <a:endParaRPr lang="fr-BE" dirty="0"/>
          </a:p>
          <a:p>
            <a:endParaRPr lang="fr-BE"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52</a:t>
            </a:fld>
            <a:endParaRPr lang="fr-FR"/>
          </a:p>
        </p:txBody>
      </p:sp>
    </p:spTree>
    <p:extLst>
      <p:ext uri="{BB962C8B-B14F-4D97-AF65-F5344CB8AC3E}">
        <p14:creationId xmlns:p14="http://schemas.microsoft.com/office/powerpoint/2010/main" val="34158044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b="0" i="0" kern="1200" dirty="0">
                <a:solidFill>
                  <a:schemeClr val="tx1"/>
                </a:solidFill>
                <a:effectLst/>
                <a:latin typeface="+mn-lt"/>
                <a:ea typeface="+mn-ea"/>
                <a:cs typeface="+mn-cs"/>
              </a:rPr>
              <a:t>Mc </a:t>
            </a:r>
            <a:r>
              <a:rPr lang="fr-BE" sz="1200" b="0" i="0" kern="1200" dirty="0" err="1">
                <a:solidFill>
                  <a:schemeClr val="tx1"/>
                </a:solidFill>
                <a:effectLst/>
                <a:latin typeface="+mn-lt"/>
                <a:ea typeface="+mn-ea"/>
                <a:cs typeface="+mn-cs"/>
              </a:rPr>
              <a:t>Donald's</a:t>
            </a:r>
            <a:r>
              <a:rPr lang="fr-BE" sz="1200" b="0" i="0" kern="1200" dirty="0">
                <a:solidFill>
                  <a:schemeClr val="tx1"/>
                </a:solidFill>
                <a:effectLst/>
                <a:latin typeface="+mn-lt"/>
                <a:ea typeface="+mn-ea"/>
                <a:cs typeface="+mn-cs"/>
              </a:rPr>
              <a:t> est victime d'une clientèle sensibilisée par la « mal bouffe »,et cible </a:t>
            </a:r>
            <a:r>
              <a:rPr lang="fr-BE" sz="1200" b="0" i="0" kern="1200" dirty="0" err="1">
                <a:solidFill>
                  <a:schemeClr val="tx1"/>
                </a:solidFill>
                <a:effectLst/>
                <a:latin typeface="+mn-lt"/>
                <a:ea typeface="+mn-ea"/>
                <a:cs typeface="+mn-cs"/>
              </a:rPr>
              <a:t>numero</a:t>
            </a:r>
            <a:r>
              <a:rPr lang="fr-BE" sz="1200" b="0" i="0" kern="1200" dirty="0">
                <a:solidFill>
                  <a:schemeClr val="tx1"/>
                </a:solidFill>
                <a:effectLst/>
                <a:latin typeface="+mn-lt"/>
                <a:ea typeface="+mn-ea"/>
                <a:cs typeface="+mn-cs"/>
              </a:rPr>
              <a:t> 1 des ONG </a:t>
            </a:r>
            <a:r>
              <a:rPr lang="fr-BE" sz="1200" b="0" i="0" kern="1200" dirty="0" err="1">
                <a:solidFill>
                  <a:schemeClr val="tx1"/>
                </a:solidFill>
                <a:effectLst/>
                <a:latin typeface="+mn-lt"/>
                <a:ea typeface="+mn-ea"/>
                <a:cs typeface="+mn-cs"/>
              </a:rPr>
              <a:t>environementales</a:t>
            </a:r>
            <a:r>
              <a:rPr lang="fr-BE" sz="1200" b="0" i="0" kern="1200" dirty="0">
                <a:solidFill>
                  <a:schemeClr val="tx1"/>
                </a:solidFill>
                <a:effectLst/>
                <a:latin typeface="+mn-lt"/>
                <a:ea typeface="+mn-ea"/>
                <a:cs typeface="+mn-cs"/>
              </a:rPr>
              <a:t>, à cause des </a:t>
            </a:r>
            <a:r>
              <a:rPr lang="fr-BE" sz="1200" b="0" i="0" kern="1200" dirty="0" err="1">
                <a:solidFill>
                  <a:schemeClr val="tx1"/>
                </a:solidFill>
                <a:effectLst/>
                <a:latin typeface="+mn-lt"/>
                <a:ea typeface="+mn-ea"/>
                <a:cs typeface="+mn-cs"/>
              </a:rPr>
              <a:t>dégats</a:t>
            </a:r>
            <a:r>
              <a:rPr lang="fr-BE" sz="1200" b="0" i="0" kern="1200" dirty="0">
                <a:solidFill>
                  <a:schemeClr val="tx1"/>
                </a:solidFill>
                <a:effectLst/>
                <a:latin typeface="+mn-lt"/>
                <a:ea typeface="+mn-ea"/>
                <a:cs typeface="+mn-cs"/>
              </a:rPr>
              <a:t> écologiques émis par la pollution et sa réputation de "malbouffe". L'entreprise adapte donc une stratégie, celle de l'éco-blanchiment. Elle a ainsi   modifié la couleur de son logo, passant du rouge au vert. (Le rouge ayant une connotation industrielle alors que le vert a lui une connotation naturelle).</a:t>
            </a:r>
          </a:p>
          <a:p>
            <a:r>
              <a:rPr lang="fr-BE" sz="1200" b="0" i="0" kern="1200" dirty="0">
                <a:solidFill>
                  <a:schemeClr val="tx1"/>
                </a:solidFill>
                <a:effectLst/>
                <a:latin typeface="+mn-lt"/>
                <a:ea typeface="+mn-ea"/>
                <a:cs typeface="+mn-cs"/>
              </a:rPr>
              <a:t>C'est depuis début 2010 que le « restaurant » s'est mis à l'éco-blanchiment. Mais l'entreprise reste encore vulnérable aux critiques des ONG environnementales. Sur le site de Mc Donald, une rubrique entière est consacrée à l'environnement. (</a:t>
            </a:r>
            <a:r>
              <a:rPr lang="fr-BE" sz="1200" b="0" i="0" u="sng" kern="1200" dirty="0">
                <a:solidFill>
                  <a:schemeClr val="tx1"/>
                </a:solidFill>
                <a:effectLst/>
                <a:latin typeface="+mn-lt"/>
                <a:ea typeface="+mn-ea"/>
                <a:cs typeface="+mn-cs"/>
                <a:hlinkClick r:id="rId3"/>
              </a:rPr>
              <a:t>http://www.mcdonalds.fr/</a:t>
            </a:r>
            <a:r>
              <a:rPr lang="fr-BE" sz="1200" b="0" i="0" kern="1200" dirty="0">
                <a:solidFill>
                  <a:schemeClr val="tx1"/>
                </a:solidFill>
                <a:effectLst/>
                <a:latin typeface="+mn-lt"/>
                <a:ea typeface="+mn-ea"/>
                <a:cs typeface="+mn-cs"/>
              </a:rPr>
              <a:t>) celle-ci présente comment « manger équilibré » ce qui est complètement paradoxal dans une restauration rapide!</a:t>
            </a:r>
            <a:br>
              <a:rPr lang="fr-BE" sz="1200" b="0" i="0" kern="1200" dirty="0">
                <a:solidFill>
                  <a:schemeClr val="tx1"/>
                </a:solidFill>
                <a:effectLst/>
                <a:latin typeface="+mn-lt"/>
                <a:ea typeface="+mn-ea"/>
                <a:cs typeface="+mn-cs"/>
              </a:rPr>
            </a:br>
            <a:r>
              <a:rPr lang="fr-BE" sz="1200" b="0" i="0" kern="1200" dirty="0">
                <a:solidFill>
                  <a:schemeClr val="tx1"/>
                </a:solidFill>
                <a:effectLst/>
                <a:latin typeface="+mn-lt"/>
                <a:ea typeface="+mn-ea"/>
                <a:cs typeface="+mn-cs"/>
              </a:rPr>
              <a:t>Mc Donald a organisé une opération où le restaurant offrait un sachet de fruit dans les happy </a:t>
            </a:r>
            <a:r>
              <a:rPr lang="fr-BE" sz="1200" b="0" i="0" kern="1200" dirty="0" err="1">
                <a:solidFill>
                  <a:schemeClr val="tx1"/>
                </a:solidFill>
                <a:effectLst/>
                <a:latin typeface="+mn-lt"/>
                <a:ea typeface="+mn-ea"/>
                <a:cs typeface="+mn-cs"/>
              </a:rPr>
              <a:t>meal</a:t>
            </a:r>
            <a:r>
              <a:rPr lang="fr-BE" sz="1200" b="0" i="0" kern="1200" dirty="0">
                <a:solidFill>
                  <a:schemeClr val="tx1"/>
                </a:solidFill>
                <a:effectLst/>
                <a:latin typeface="+mn-lt"/>
                <a:ea typeface="+mn-ea"/>
                <a:cs typeface="+mn-cs"/>
              </a:rPr>
              <a:t> tous les premiers mercredis du mois. Ils flattent leurs exigences de la qualité de choix de certains aliments comme la viande mais surtout la salade, les tomates, le blé, la pomme de terre et le café. Beaucoup d'image de fruits ou légumes sont représentés sur les emballages, les publicités ou les affiches de Mc </a:t>
            </a:r>
            <a:r>
              <a:rPr lang="fr-BE" sz="1200" b="0" i="0" kern="1200" dirty="0" err="1">
                <a:solidFill>
                  <a:schemeClr val="tx1"/>
                </a:solidFill>
                <a:effectLst/>
                <a:latin typeface="+mn-lt"/>
                <a:ea typeface="+mn-ea"/>
                <a:cs typeface="+mn-cs"/>
              </a:rPr>
              <a:t>Donald's</a:t>
            </a:r>
            <a:r>
              <a:rPr lang="fr-BE" sz="1200" b="0" i="0" kern="1200" dirty="0">
                <a:solidFill>
                  <a:schemeClr val="tx1"/>
                </a:solidFill>
                <a:effectLst/>
                <a:latin typeface="+mn-lt"/>
                <a:ea typeface="+mn-ea"/>
                <a:cs typeface="+mn-cs"/>
              </a:rPr>
              <a:t>. Voulant ainsi dissimuler la « mal bouffe » de l'entreprise. Bien que le succès reste primé sur les produits classiques des fast-foods (hamburgers, frites, sauces), Mc </a:t>
            </a:r>
            <a:r>
              <a:rPr lang="fr-BE" sz="1200" b="0" i="0" kern="1200" dirty="0" err="1">
                <a:solidFill>
                  <a:schemeClr val="tx1"/>
                </a:solidFill>
                <a:effectLst/>
                <a:latin typeface="+mn-lt"/>
                <a:ea typeface="+mn-ea"/>
                <a:cs typeface="+mn-cs"/>
              </a:rPr>
              <a:t>Donald's</a:t>
            </a:r>
            <a:r>
              <a:rPr lang="fr-BE" sz="1200" b="0" i="0" kern="1200" dirty="0">
                <a:solidFill>
                  <a:schemeClr val="tx1"/>
                </a:solidFill>
                <a:effectLst/>
                <a:latin typeface="+mn-lt"/>
                <a:ea typeface="+mn-ea"/>
                <a:cs typeface="+mn-cs"/>
              </a:rPr>
              <a:t> se met à vendre plus de salades et de fruits. De plus le restaurant affirme l'attachement de l'entreprise à l'approvisionnement local.</a:t>
            </a:r>
            <a:endParaRPr lang="fr-BE" dirty="0"/>
          </a:p>
          <a:p>
            <a:r>
              <a:rPr lang="fr-BE" dirty="0"/>
              <a:t>Pour en savoir plus afin de vous faire votre propre idée  : site  : https://</a:t>
            </a:r>
            <a:r>
              <a:rPr lang="fr-BE" dirty="0" err="1"/>
              <a:t>greenwashing-mcdonald.skyrock.com</a:t>
            </a:r>
            <a:r>
              <a:rPr lang="fr-BE" dirty="0"/>
              <a:t>/</a:t>
            </a:r>
          </a:p>
          <a:p>
            <a:r>
              <a:rPr lang="fr-BE" dirty="0"/>
              <a:t> </a:t>
            </a:r>
          </a:p>
          <a:p>
            <a:r>
              <a:rPr lang="fr-BE" dirty="0"/>
              <a:t>Et toujours le site d’éco-conso! https://</a:t>
            </a:r>
            <a:r>
              <a:rPr lang="fr-BE" dirty="0" err="1"/>
              <a:t>www.ecoconso.be</a:t>
            </a:r>
            <a:r>
              <a:rPr lang="fr-BE" dirty="0"/>
              <a:t>/</a:t>
            </a:r>
            <a:r>
              <a:rPr lang="fr-BE" dirty="0" err="1"/>
              <a:t>fr</a:t>
            </a:r>
            <a:r>
              <a:rPr lang="fr-BE" dirty="0"/>
              <a:t>/content/des-entreprises-plus-durables-</a:t>
            </a:r>
            <a:r>
              <a:rPr lang="fr-BE" dirty="0" err="1"/>
              <a:t>greenwashing</a:t>
            </a:r>
            <a:r>
              <a:rPr lang="fr-BE" dirty="0"/>
              <a:t>-ou-vrai-engagement</a:t>
            </a:r>
          </a:p>
          <a:p>
            <a:endParaRPr lang="fr-BE" dirty="0"/>
          </a:p>
          <a:p>
            <a:r>
              <a:rPr lang="fr-BE" sz="1200" b="0" i="0" kern="1200" dirty="0">
                <a:solidFill>
                  <a:schemeClr val="tx1"/>
                </a:solidFill>
                <a:effectLst/>
                <a:latin typeface="+mn-lt"/>
                <a:ea typeface="+mn-ea"/>
                <a:cs typeface="+mn-cs"/>
              </a:rPr>
              <a:t>Flacon vert, allégations trompeuses, label auto-décerné et peu fiable … c’est parfois la foire au </a:t>
            </a:r>
            <a:r>
              <a:rPr lang="fr-BE" sz="1200" b="0" i="0" kern="1200" dirty="0" err="1">
                <a:solidFill>
                  <a:schemeClr val="tx1"/>
                </a:solidFill>
                <a:effectLst/>
                <a:latin typeface="+mn-lt"/>
                <a:ea typeface="+mn-ea"/>
                <a:cs typeface="+mn-cs"/>
              </a:rPr>
              <a:t>greenwashing</a:t>
            </a:r>
            <a:r>
              <a:rPr lang="fr-BE" sz="1200" b="0" i="0" kern="1200" dirty="0">
                <a:solidFill>
                  <a:schemeClr val="tx1"/>
                </a:solidFill>
                <a:effectLst/>
                <a:latin typeface="+mn-lt"/>
                <a:ea typeface="+mn-ea"/>
                <a:cs typeface="+mn-cs"/>
              </a:rPr>
              <a:t> sur les étiquettes des produits pour lave-vaisselle et vaisselle à la main. Il y a du vrai et du faux aussi</a:t>
            </a:r>
            <a:endParaRPr lang="fr-BE" dirty="0"/>
          </a:p>
          <a:p>
            <a:endParaRPr lang="fr-BE" dirty="0"/>
          </a:p>
          <a:p>
            <a:r>
              <a:rPr lang="fr-BE" sz="1200" b="0" i="0" kern="1200" dirty="0">
                <a:solidFill>
                  <a:schemeClr val="tx1"/>
                </a:solidFill>
                <a:effectLst/>
                <a:latin typeface="+mn-lt"/>
                <a:ea typeface="+mn-ea"/>
                <a:cs typeface="+mn-cs"/>
              </a:rPr>
              <a:t>Vous connaissez sûrement l’entreprise de produits ménagers</a:t>
            </a:r>
            <a:r>
              <a:rPr lang="fr-BE" sz="1200" b="1" i="0" kern="1200" dirty="0">
                <a:solidFill>
                  <a:schemeClr val="tx1"/>
                </a:solidFill>
                <a:effectLst/>
                <a:latin typeface="+mn-lt"/>
                <a:ea typeface="+mn-ea"/>
                <a:cs typeface="+mn-cs"/>
              </a:rPr>
              <a:t> </a:t>
            </a:r>
            <a:r>
              <a:rPr lang="fr-BE" sz="1200" b="0" i="0" kern="1200" dirty="0">
                <a:solidFill>
                  <a:schemeClr val="tx1"/>
                </a:solidFill>
                <a:effectLst/>
                <a:latin typeface="+mn-lt"/>
                <a:ea typeface="+mn-ea"/>
                <a:cs typeface="+mn-cs"/>
              </a:rPr>
              <a:t>Ajax. Mais avez-vous remarqué leur façon de </a:t>
            </a:r>
            <a:r>
              <a:rPr lang="fr-BE" sz="1200" b="1" i="0" kern="1200" dirty="0">
                <a:solidFill>
                  <a:schemeClr val="tx1"/>
                </a:solidFill>
                <a:effectLst/>
                <a:latin typeface="+mn-lt"/>
                <a:ea typeface="+mn-ea"/>
                <a:cs typeface="+mn-cs"/>
              </a:rPr>
              <a:t>verdir</a:t>
            </a:r>
            <a:r>
              <a:rPr lang="fr-BE" sz="1200" b="0" i="0" kern="1200" dirty="0">
                <a:solidFill>
                  <a:schemeClr val="tx1"/>
                </a:solidFill>
                <a:effectLst/>
                <a:latin typeface="+mn-lt"/>
                <a:ea typeface="+mn-ea"/>
                <a:cs typeface="+mn-cs"/>
              </a:rPr>
              <a:t> </a:t>
            </a:r>
            <a:r>
              <a:rPr lang="fr-BE" sz="1200" b="1" i="0" kern="1200" dirty="0">
                <a:solidFill>
                  <a:schemeClr val="tx1"/>
                </a:solidFill>
                <a:effectLst/>
                <a:latin typeface="+mn-lt"/>
                <a:ea typeface="+mn-ea"/>
                <a:cs typeface="+mn-cs"/>
              </a:rPr>
              <a:t>de manière abusive leurs emballages</a:t>
            </a:r>
            <a:r>
              <a:rPr lang="fr-BE" sz="1200" b="0" i="0" kern="1200" dirty="0">
                <a:solidFill>
                  <a:schemeClr val="tx1"/>
                </a:solidFill>
                <a:effectLst/>
                <a:latin typeface="+mn-lt"/>
                <a:ea typeface="+mn-ea"/>
                <a:cs typeface="+mn-cs"/>
              </a:rPr>
              <a:t> ? Voici une petite liste des éléments présents sur leurs bouteilles qui illustre les pratiques d’éco-blanchiment d'Ajax :</a:t>
            </a:r>
          </a:p>
          <a:p>
            <a:r>
              <a:rPr lang="fr-BE" sz="1200" b="0" i="0" kern="1200" dirty="0">
                <a:solidFill>
                  <a:schemeClr val="tx1"/>
                </a:solidFill>
                <a:effectLst/>
                <a:latin typeface="+mn-lt"/>
                <a:ea typeface="+mn-ea"/>
                <a:cs typeface="+mn-cs"/>
              </a:rPr>
              <a:t>💚 La couleur verte</a:t>
            </a:r>
          </a:p>
          <a:p>
            <a:r>
              <a:rPr lang="fr-BE" sz="1200" b="0" i="0" kern="1200" dirty="0">
                <a:solidFill>
                  <a:schemeClr val="tx1"/>
                </a:solidFill>
                <a:effectLst/>
                <a:latin typeface="+mn-lt"/>
                <a:ea typeface="+mn-ea"/>
                <a:cs typeface="+mn-cs"/>
              </a:rPr>
              <a:t>On retrouve (trop) souvent cette pratique parmi les exemples de </a:t>
            </a:r>
            <a:r>
              <a:rPr lang="fr-BE" sz="1200" b="0" i="0" kern="1200" dirty="0" err="1">
                <a:solidFill>
                  <a:schemeClr val="tx1"/>
                </a:solidFill>
                <a:effectLst/>
                <a:latin typeface="+mn-lt"/>
                <a:ea typeface="+mn-ea"/>
                <a:cs typeface="+mn-cs"/>
              </a:rPr>
              <a:t>greenwashing</a:t>
            </a:r>
            <a:r>
              <a:rPr lang="fr-BE" sz="1200" b="0" i="0" kern="1200" dirty="0">
                <a:solidFill>
                  <a:schemeClr val="tx1"/>
                </a:solidFill>
                <a:effectLst/>
                <a:latin typeface="+mn-lt"/>
                <a:ea typeface="+mn-ea"/>
                <a:cs typeface="+mn-cs"/>
              </a:rPr>
              <a:t>. Cette couleur est évidemment associée au naturel, à l’environnement et les marques comme</a:t>
            </a:r>
            <a:r>
              <a:rPr lang="fr-BE" sz="1200" b="1" i="0" kern="1200" dirty="0">
                <a:solidFill>
                  <a:schemeClr val="tx1"/>
                </a:solidFill>
                <a:effectLst/>
                <a:latin typeface="+mn-lt"/>
                <a:ea typeface="+mn-ea"/>
                <a:cs typeface="+mn-cs"/>
              </a:rPr>
              <a:t> Ajax, McDo ou encore Coca-Cola</a:t>
            </a:r>
            <a:r>
              <a:rPr lang="fr-BE" sz="1200" b="0" i="0" kern="1200" dirty="0">
                <a:solidFill>
                  <a:schemeClr val="tx1"/>
                </a:solidFill>
                <a:effectLst/>
                <a:latin typeface="+mn-lt"/>
                <a:ea typeface="+mn-ea"/>
                <a:cs typeface="+mn-cs"/>
              </a:rPr>
              <a:t> se font un malin plaisir à en abuser pour verdir leur image. Notons que</a:t>
            </a:r>
            <a:r>
              <a:rPr lang="fr-BE" sz="1200" b="1" i="0" kern="1200" dirty="0">
                <a:solidFill>
                  <a:schemeClr val="tx1"/>
                </a:solidFill>
                <a:effectLst/>
                <a:latin typeface="+mn-lt"/>
                <a:ea typeface="+mn-ea"/>
                <a:cs typeface="+mn-cs"/>
              </a:rPr>
              <a:t> la composition des produits</a:t>
            </a:r>
            <a:r>
              <a:rPr lang="fr-BE" sz="1200" b="0" i="0" kern="1200" dirty="0">
                <a:solidFill>
                  <a:schemeClr val="tx1"/>
                </a:solidFill>
                <a:effectLst/>
                <a:latin typeface="+mn-lt"/>
                <a:ea typeface="+mn-ea"/>
                <a:cs typeface="+mn-cs"/>
              </a:rPr>
              <a:t> reste, la plupart du temps, inchangée.</a:t>
            </a:r>
          </a:p>
          <a:p>
            <a:r>
              <a:rPr lang="fr-BE" sz="1200" b="0" i="0" kern="1200" dirty="0">
                <a:solidFill>
                  <a:schemeClr val="tx1"/>
                </a:solidFill>
                <a:effectLst/>
                <a:latin typeface="+mn-lt"/>
                <a:ea typeface="+mn-ea"/>
                <a:cs typeface="+mn-cs"/>
              </a:rPr>
              <a:t>🌳 Les visuels (arbre, fleur, herbe...)</a:t>
            </a:r>
          </a:p>
          <a:p>
            <a:r>
              <a:rPr lang="fr-BE" sz="1200" b="0" i="0" kern="1200" dirty="0">
                <a:solidFill>
                  <a:schemeClr val="tx1"/>
                </a:solidFill>
                <a:effectLst/>
                <a:latin typeface="+mn-lt"/>
                <a:ea typeface="+mn-ea"/>
                <a:cs typeface="+mn-cs"/>
              </a:rPr>
              <a:t>Ajax a changé le packaging de son nettoyant triple action pour vitres, très chimique, en quelque chose de beaucoup plus doux. On retrouve évidemment la couleur verte, mais aussi un arbre sur fond de ciel bleu 🌈.</a:t>
            </a:r>
          </a:p>
          <a:p>
            <a:r>
              <a:rPr lang="fr-BE" sz="1200" b="0" i="0" kern="1200" dirty="0">
                <a:solidFill>
                  <a:schemeClr val="tx1"/>
                </a:solidFill>
                <a:effectLst/>
                <a:latin typeface="+mn-lt"/>
                <a:ea typeface="+mn-ea"/>
                <a:cs typeface="+mn-cs"/>
              </a:rPr>
              <a:t>🌱 Le champ lexical</a:t>
            </a:r>
          </a:p>
          <a:p>
            <a:r>
              <a:rPr lang="fr-BE" sz="1200" b="1" i="0" kern="1200" dirty="0">
                <a:solidFill>
                  <a:schemeClr val="tx1"/>
                </a:solidFill>
                <a:effectLst/>
                <a:latin typeface="+mn-lt"/>
                <a:ea typeface="+mn-ea"/>
                <a:cs typeface="+mn-cs"/>
              </a:rPr>
              <a:t>« Parfum avec des extraits naturels », « Fraîcheur naturelle », « </a:t>
            </a:r>
            <a:r>
              <a:rPr lang="fr-BE" sz="1200" b="1" i="0" kern="1200" dirty="0" err="1">
                <a:solidFill>
                  <a:schemeClr val="tx1"/>
                </a:solidFill>
                <a:effectLst/>
                <a:latin typeface="+mn-lt"/>
                <a:ea typeface="+mn-ea"/>
                <a:cs typeface="+mn-cs"/>
              </a:rPr>
              <a:t>Natura</a:t>
            </a:r>
            <a:r>
              <a:rPr lang="fr-BE" sz="1200" b="1" i="0" kern="1200" dirty="0">
                <a:solidFill>
                  <a:schemeClr val="tx1"/>
                </a:solidFill>
                <a:effectLst/>
                <a:latin typeface="+mn-lt"/>
                <a:ea typeface="+mn-ea"/>
                <a:cs typeface="+mn-cs"/>
              </a:rPr>
              <a:t> Verde » </a:t>
            </a:r>
            <a:r>
              <a:rPr lang="fr-BE" sz="1200" b="0" i="0" kern="1200" dirty="0">
                <a:solidFill>
                  <a:schemeClr val="tx1"/>
                </a:solidFill>
                <a:effectLst/>
                <a:latin typeface="+mn-lt"/>
                <a:ea typeface="+mn-ea"/>
                <a:cs typeface="+mn-cs"/>
              </a:rPr>
              <a:t>(qui signifie nature verte en italien)... Ajax a utilisé de nombreuses tournures de phrases pour rendre ses produits plus éthiques et bons pour la planète. Cependant, le champ lexical de la nature sur un packaging </a:t>
            </a:r>
            <a:r>
              <a:rPr lang="fr-BE" sz="1200" b="1" i="0" kern="1200" dirty="0">
                <a:solidFill>
                  <a:schemeClr val="tx1"/>
                </a:solidFill>
                <a:effectLst/>
                <a:latin typeface="+mn-lt"/>
                <a:ea typeface="+mn-ea"/>
                <a:cs typeface="+mn-cs"/>
              </a:rPr>
              <a:t>ne signifie absolument pas que le produit est éthique et sain</a:t>
            </a:r>
            <a:r>
              <a:rPr lang="fr-BE" sz="1200" b="0" i="0" kern="1200" dirty="0">
                <a:solidFill>
                  <a:schemeClr val="tx1"/>
                </a:solidFill>
                <a:effectLst/>
                <a:latin typeface="+mn-lt"/>
                <a:ea typeface="+mn-ea"/>
                <a:cs typeface="+mn-cs"/>
              </a:rPr>
              <a:t>. Le mot naturel est trop souvent utilisé pour faire penser à l’écologie. Les équipes marketing font en sorte que cela ne saute pas immédiatement aux yeux. Elles utilisent </a:t>
            </a:r>
            <a:r>
              <a:rPr lang="fr-BE" sz="1200" b="1" i="0" kern="1200" dirty="0">
                <a:solidFill>
                  <a:schemeClr val="tx1"/>
                </a:solidFill>
                <a:effectLst/>
                <a:latin typeface="+mn-lt"/>
                <a:ea typeface="+mn-ea"/>
                <a:cs typeface="+mn-cs"/>
              </a:rPr>
              <a:t>des biais cognitifs</a:t>
            </a:r>
            <a:r>
              <a:rPr lang="fr-BE" sz="1200" b="0" i="0" kern="1200" dirty="0">
                <a:solidFill>
                  <a:schemeClr val="tx1"/>
                </a:solidFill>
                <a:effectLst/>
                <a:latin typeface="+mn-lt"/>
                <a:ea typeface="+mn-ea"/>
                <a:cs typeface="+mn-cs"/>
              </a:rPr>
              <a:t> qui peuvent nous pousser à acheter un article parce qu’il vous paraît green.</a:t>
            </a:r>
          </a:p>
          <a:p>
            <a:endParaRPr lang="fr-BE" dirty="0"/>
          </a:p>
          <a:p>
            <a:endParaRPr lang="fr-BE" dirty="0"/>
          </a:p>
          <a:p>
            <a:endParaRPr lang="fr-BE"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53</a:t>
            </a:fld>
            <a:endParaRPr lang="fr-FR"/>
          </a:p>
        </p:txBody>
      </p:sp>
    </p:spTree>
    <p:extLst>
      <p:ext uri="{BB962C8B-B14F-4D97-AF65-F5344CB8AC3E}">
        <p14:creationId xmlns:p14="http://schemas.microsoft.com/office/powerpoint/2010/main" val="33127786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b="0" i="0" kern="1200" dirty="0">
                <a:solidFill>
                  <a:schemeClr val="tx1"/>
                </a:solidFill>
                <a:effectLst/>
                <a:latin typeface="+mn-lt"/>
                <a:ea typeface="+mn-ea"/>
                <a:cs typeface="+mn-cs"/>
              </a:rPr>
              <a:t>Le JEP, organe d’autodiscipline du secteur publicitaire, a été créé en 1974 par le Centre de la Communication. L’action d’autodiscipline du JEP est fondée sur la collaboration volontaire des annonceurs, des agences et des médias.</a:t>
            </a:r>
          </a:p>
          <a:p>
            <a:r>
              <a:rPr lang="fr-BE" sz="1200" b="0" i="0" kern="1200" dirty="0">
                <a:solidFill>
                  <a:schemeClr val="tx1"/>
                </a:solidFill>
                <a:effectLst/>
                <a:latin typeface="+mn-lt"/>
                <a:ea typeface="+mn-ea"/>
                <a:cs typeface="+mn-cs"/>
              </a:rPr>
              <a:t>Le JEP agit pour le consommateur </a:t>
            </a:r>
          </a:p>
          <a:p>
            <a:r>
              <a:rPr lang="fr-BE" sz="1200" b="0" i="0" kern="1200" dirty="0">
                <a:solidFill>
                  <a:schemeClr val="tx1"/>
                </a:solidFill>
                <a:effectLst/>
                <a:latin typeface="+mn-lt"/>
                <a:ea typeface="+mn-ea"/>
                <a:cs typeface="+mn-cs"/>
              </a:rPr>
              <a:t>Le JEP a pour mission d’assurer une publicité loyale, véridique et socialement responsable. Il examine à cette fin la conformité du contenu des messages publicitaires avec les règles de l’éthique publicitaire, en se fondant sur les lois et les codes d’autodiscipline.</a:t>
            </a:r>
          </a:p>
          <a:p>
            <a:r>
              <a:rPr lang="fr-BE" sz="1200" b="0" i="0" kern="1200" dirty="0">
                <a:solidFill>
                  <a:schemeClr val="tx1"/>
                </a:solidFill>
                <a:effectLst/>
                <a:latin typeface="+mn-lt"/>
                <a:ea typeface="+mn-ea"/>
                <a:cs typeface="+mn-cs"/>
              </a:rPr>
              <a:t>Les plaintes sont traitées gratuitement et sans formalisme </a:t>
            </a:r>
          </a:p>
          <a:p>
            <a:r>
              <a:rPr lang="fr-BE" sz="1200" b="0" i="0" kern="1200" dirty="0">
                <a:solidFill>
                  <a:schemeClr val="tx1"/>
                </a:solidFill>
                <a:effectLst/>
                <a:latin typeface="+mn-lt"/>
                <a:ea typeface="+mn-ea"/>
                <a:cs typeface="+mn-cs"/>
              </a:rPr>
              <a:t>La seule condition pour pouvoir introduire une plainte au JEP est de le faire par écrit et avec une motivation. </a:t>
            </a:r>
          </a:p>
          <a:p>
            <a:endParaRPr lang="fr-BE" sz="1200" b="0" i="0" kern="1200" dirty="0">
              <a:solidFill>
                <a:schemeClr val="tx1"/>
              </a:solidFill>
              <a:effectLst/>
              <a:latin typeface="+mn-lt"/>
              <a:ea typeface="+mn-ea"/>
              <a:cs typeface="+mn-cs"/>
            </a:endParaRPr>
          </a:p>
          <a:p>
            <a:r>
              <a:rPr lang="fr-BE" sz="1200" b="1" i="0" kern="1200" dirty="0">
                <a:solidFill>
                  <a:schemeClr val="tx1"/>
                </a:solidFill>
                <a:effectLst/>
                <a:latin typeface="+mn-lt"/>
                <a:ea typeface="+mn-ea"/>
                <a:cs typeface="+mn-cs"/>
              </a:rPr>
              <a:t>Le cas de MSC croisières</a:t>
            </a:r>
          </a:p>
          <a:p>
            <a:endParaRPr lang="fr-BE" sz="1200" b="1" i="0" kern="1200" dirty="0">
              <a:solidFill>
                <a:schemeClr val="tx1"/>
              </a:solidFill>
              <a:effectLst/>
              <a:latin typeface="+mn-lt"/>
              <a:ea typeface="+mn-ea"/>
              <a:cs typeface="+mn-cs"/>
            </a:endParaRPr>
          </a:p>
          <a:p>
            <a:r>
              <a:rPr lang="fr-BE" sz="1200" b="1" i="0" kern="1200" dirty="0">
                <a:solidFill>
                  <a:schemeClr val="tx1"/>
                </a:solidFill>
                <a:effectLst/>
                <a:latin typeface="+mn-lt"/>
                <a:ea typeface="+mn-ea"/>
                <a:cs typeface="+mn-cs"/>
              </a:rPr>
              <a:t>Description de la publicité</a:t>
            </a:r>
          </a:p>
          <a:p>
            <a:endParaRPr lang="fr-BE" sz="1200" b="0" i="0" kern="1200" dirty="0">
              <a:solidFill>
                <a:schemeClr val="tx1"/>
              </a:solidFill>
              <a:effectLst/>
              <a:latin typeface="+mn-lt"/>
              <a:ea typeface="+mn-ea"/>
              <a:cs typeface="+mn-cs"/>
            </a:endParaRPr>
          </a:p>
          <a:p>
            <a:r>
              <a:rPr lang="fr-BE" sz="1200" b="0" i="0" kern="1200" dirty="0">
                <a:solidFill>
                  <a:schemeClr val="tx1"/>
                </a:solidFill>
                <a:effectLst/>
                <a:latin typeface="+mn-lt"/>
                <a:ea typeface="+mn-ea"/>
                <a:cs typeface="+mn-cs"/>
              </a:rPr>
              <a:t>Les affiches pour les croisières d’été de l’annonceur contiennent un logo représentant un nuage blanc avec en vert le texte « 100% neutre en carbone* » et en dessous le texte en petits caractères « *Compensation des émissions carbone de la flotte ».</a:t>
            </a:r>
          </a:p>
          <a:p>
            <a:endParaRPr lang="fr-BE" sz="1200" b="0" i="0" kern="1200" dirty="0">
              <a:solidFill>
                <a:schemeClr val="tx1"/>
              </a:solidFill>
              <a:effectLst/>
              <a:latin typeface="+mn-lt"/>
              <a:ea typeface="+mn-ea"/>
              <a:cs typeface="+mn-cs"/>
            </a:endParaRPr>
          </a:p>
          <a:p>
            <a:r>
              <a:rPr lang="fr-BE" sz="1200" b="1" i="0" kern="1200" dirty="0">
                <a:solidFill>
                  <a:schemeClr val="tx1"/>
                </a:solidFill>
                <a:effectLst/>
                <a:latin typeface="+mn-lt"/>
                <a:ea typeface="+mn-ea"/>
                <a:cs typeface="+mn-cs"/>
              </a:rPr>
              <a:t>La plainte</a:t>
            </a:r>
          </a:p>
          <a:p>
            <a:endParaRPr lang="fr-BE" sz="1200" b="0" i="0" kern="1200" dirty="0">
              <a:solidFill>
                <a:schemeClr val="tx1"/>
              </a:solidFill>
              <a:effectLst/>
              <a:latin typeface="+mn-lt"/>
              <a:ea typeface="+mn-ea"/>
              <a:cs typeface="+mn-cs"/>
            </a:endParaRPr>
          </a:p>
          <a:p>
            <a:r>
              <a:rPr lang="fr-BE" sz="1200" b="0" i="0" kern="1200" dirty="0">
                <a:solidFill>
                  <a:schemeClr val="tx1"/>
                </a:solidFill>
                <a:effectLst/>
                <a:latin typeface="+mn-lt"/>
                <a:ea typeface="+mn-ea"/>
                <a:cs typeface="+mn-cs"/>
              </a:rPr>
              <a:t>La plaignante a communiqué que la publicité vise des croisières sur des paquebots pouvant accueillir plusieurs milliers de personnes et qui se targuent d'être 100% neutres en carbone. La construction de pareils mastodontes et surtout la consommation en fuel à l'heure de navigation est monstrueuse. Selon elle, c’est totalement improbable d'être 100% neutre en carbone dans ces conditions et il s’agit de </a:t>
            </a:r>
            <a:r>
              <a:rPr lang="fr-BE" sz="1200" b="0" i="0" kern="1200" dirty="0" err="1">
                <a:solidFill>
                  <a:schemeClr val="tx1"/>
                </a:solidFill>
                <a:effectLst/>
                <a:latin typeface="+mn-lt"/>
                <a:ea typeface="+mn-ea"/>
                <a:cs typeface="+mn-cs"/>
              </a:rPr>
              <a:t>greenwashing</a:t>
            </a:r>
            <a:r>
              <a:rPr lang="fr-BE" sz="1200" b="0" i="0" kern="1200" dirty="0">
                <a:solidFill>
                  <a:schemeClr val="tx1"/>
                </a:solidFill>
                <a:effectLst/>
                <a:latin typeface="+mn-lt"/>
                <a:ea typeface="+mn-ea"/>
                <a:cs typeface="+mn-cs"/>
              </a:rPr>
              <a:t> inacceptable.</a:t>
            </a:r>
          </a:p>
          <a:p>
            <a:endParaRPr lang="fr-BE" sz="1200" b="0" i="0" kern="1200" dirty="0">
              <a:solidFill>
                <a:schemeClr val="tx1"/>
              </a:solidFill>
              <a:effectLst/>
              <a:latin typeface="+mn-lt"/>
              <a:ea typeface="+mn-ea"/>
              <a:cs typeface="+mn-cs"/>
            </a:endParaRPr>
          </a:p>
          <a:p>
            <a:r>
              <a:rPr lang="fr-BE" sz="1200" b="1" i="0" kern="1200" dirty="0">
                <a:solidFill>
                  <a:schemeClr val="tx1"/>
                </a:solidFill>
                <a:effectLst/>
                <a:latin typeface="+mn-lt"/>
                <a:ea typeface="+mn-ea"/>
                <a:cs typeface="+mn-cs"/>
              </a:rPr>
              <a:t>Décision du jury</a:t>
            </a:r>
          </a:p>
          <a:p>
            <a:endParaRPr lang="fr-BE" sz="1200" b="1" i="0" kern="1200" dirty="0">
              <a:solidFill>
                <a:schemeClr val="tx1"/>
              </a:solidFill>
              <a:effectLst/>
              <a:latin typeface="+mn-lt"/>
              <a:ea typeface="+mn-ea"/>
              <a:cs typeface="+mn-cs"/>
            </a:endParaRPr>
          </a:p>
          <a:p>
            <a:r>
              <a:rPr lang="fr-BE" sz="1200" b="0" i="0" kern="1200" dirty="0">
                <a:solidFill>
                  <a:schemeClr val="tx1"/>
                </a:solidFill>
                <a:effectLst/>
                <a:latin typeface="+mn-lt"/>
                <a:ea typeface="+mn-ea"/>
                <a:cs typeface="+mn-cs"/>
              </a:rPr>
              <a:t>Le Jury a pris connaissance des affiches avec un logo représentant un nuage blanc avec en vert le texte « 100% neutre en carbone* » et en dessous le texte en petits caractères « *Compensation des émissions carbone de la flotte » et de la plainte qui les concerne.</a:t>
            </a:r>
          </a:p>
          <a:p>
            <a:r>
              <a:rPr lang="fr-BE" dirty="0"/>
              <a:t/>
            </a:r>
            <a:br>
              <a:rPr lang="fr-BE" dirty="0"/>
            </a:br>
            <a:r>
              <a:rPr lang="fr-BE" sz="1200" b="0" i="0" kern="1200" dirty="0">
                <a:solidFill>
                  <a:schemeClr val="tx1"/>
                </a:solidFill>
                <a:effectLst/>
                <a:latin typeface="+mn-lt"/>
                <a:ea typeface="+mn-ea"/>
                <a:cs typeface="+mn-cs"/>
              </a:rPr>
              <a:t>Suite à la réponse de l’annonceur, le Jury a pris bonne note du fait que celui-ci vise à neutraliser ses émissions de carbone pour ses opérations maritimes. </a:t>
            </a:r>
            <a:r>
              <a:rPr lang="fr-BE" dirty="0"/>
              <a:t/>
            </a:r>
            <a:br>
              <a:rPr lang="fr-BE" dirty="0"/>
            </a:br>
            <a:r>
              <a:rPr lang="fr-BE" sz="1200" b="0" i="0" kern="1200" dirty="0">
                <a:solidFill>
                  <a:schemeClr val="tx1"/>
                </a:solidFill>
                <a:effectLst/>
                <a:latin typeface="+mn-lt"/>
                <a:ea typeface="+mn-ea"/>
                <a:cs typeface="+mn-cs"/>
              </a:rPr>
              <a:t>D’une part, il investit dans de nouvelles technologies et solutions énergétiques pour réduire progressivement son empreinte environnementale.</a:t>
            </a:r>
            <a:r>
              <a:rPr lang="fr-BE" dirty="0"/>
              <a:t/>
            </a:r>
            <a:br>
              <a:rPr lang="fr-BE" dirty="0"/>
            </a:br>
            <a:r>
              <a:rPr lang="fr-BE" sz="1200" b="0" i="0" kern="1200" dirty="0">
                <a:solidFill>
                  <a:schemeClr val="tx1"/>
                </a:solidFill>
                <a:effectLst/>
                <a:latin typeface="+mn-lt"/>
                <a:ea typeface="+mn-ea"/>
                <a:cs typeface="+mn-cs"/>
              </a:rPr>
              <a:t>D’autre part, un partenariat avec South Pole (société de conseil en financement carbone) a pour but de compenser les émissions de carbone de ses navires par le financement de projets de réduction des émissions de carbone. Il a notamment communiqué des informations sur la méthodologie de calcul de ses émissions de carbone par ce partenaire, sur les facteurs de conversion de l'Organisation Maritime Internationale et sur l’acquisition et le retrait des crédits d’émission de carbone.</a:t>
            </a:r>
          </a:p>
          <a:p>
            <a:r>
              <a:rPr lang="fr-BE" sz="1200" b="0" i="0" kern="1200" dirty="0">
                <a:solidFill>
                  <a:schemeClr val="tx1"/>
                </a:solidFill>
                <a:effectLst/>
                <a:latin typeface="+mn-lt"/>
                <a:ea typeface="+mn-ea"/>
                <a:cs typeface="+mn-cs"/>
              </a:rPr>
              <a:t>Il a néanmoins estimé que la visualisation de cet engagement via le logo utilisé sur les affiches et la formulation de manière absolue de l’allégation générale « 100% neutre en carbone » sont de nature à pouvoir induire le consommateur moyen en erreur </a:t>
            </a:r>
          </a:p>
          <a:p>
            <a:r>
              <a:rPr lang="fr-BE" sz="1200" b="0" i="0" kern="1200" dirty="0">
                <a:solidFill>
                  <a:schemeClr val="tx1"/>
                </a:solidFill>
                <a:effectLst/>
                <a:latin typeface="+mn-lt"/>
                <a:ea typeface="+mn-ea"/>
                <a:cs typeface="+mn-cs"/>
              </a:rPr>
              <a:t>le Jury a demandé à l’annonceur de modifier la publicité et à défaut de ne plus la diffuser.</a:t>
            </a:r>
          </a:p>
          <a:p>
            <a:r>
              <a:rPr lang="fr-BE" sz="1200" b="0" i="0" kern="1200" dirty="0">
                <a:solidFill>
                  <a:schemeClr val="tx1"/>
                </a:solidFill>
                <a:effectLst/>
                <a:latin typeface="+mn-lt"/>
                <a:ea typeface="+mn-ea"/>
                <a:cs typeface="+mn-cs"/>
              </a:rPr>
              <a:t>L’annonceur a interjeté appel</a:t>
            </a:r>
          </a:p>
          <a:p>
            <a:r>
              <a:rPr lang="fr-BE" sz="1200" b="0" i="0" kern="1200" dirty="0">
                <a:solidFill>
                  <a:schemeClr val="tx1"/>
                </a:solidFill>
                <a:effectLst/>
                <a:latin typeface="+mn-lt"/>
                <a:ea typeface="+mn-ea"/>
                <a:cs typeface="+mn-cs"/>
              </a:rPr>
              <a:t>Le Jury d’appel a confirmé la décision du Jury de première instance.</a:t>
            </a:r>
            <a:endParaRPr lang="fr-BE" b="1"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54</a:t>
            </a:fld>
            <a:endParaRPr lang="fr-FR"/>
          </a:p>
        </p:txBody>
      </p:sp>
    </p:spTree>
    <p:extLst>
      <p:ext uri="{BB962C8B-B14F-4D97-AF65-F5344CB8AC3E}">
        <p14:creationId xmlns:p14="http://schemas.microsoft.com/office/powerpoint/2010/main" val="32559306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b="0" i="0" kern="1200" dirty="0">
                <a:solidFill>
                  <a:schemeClr val="tx1"/>
                </a:solidFill>
                <a:effectLst/>
                <a:latin typeface="+mn-lt"/>
                <a:ea typeface="+mn-ea"/>
                <a:cs typeface="+mn-cs"/>
              </a:rPr>
              <a:t>Le JEP, organe d’autodiscipline du secteur publicitaire, a été créé en 1974 par le Centre de la Communication. L’action d’autodiscipline du JEP est fondée sur la collaboration volontaire des annonceurs, des agences et des médias.</a:t>
            </a:r>
          </a:p>
          <a:p>
            <a:r>
              <a:rPr lang="fr-BE" sz="1200" b="0" i="0" kern="1200" dirty="0">
                <a:solidFill>
                  <a:schemeClr val="tx1"/>
                </a:solidFill>
                <a:effectLst/>
                <a:latin typeface="+mn-lt"/>
                <a:ea typeface="+mn-ea"/>
                <a:cs typeface="+mn-cs"/>
              </a:rPr>
              <a:t>Le JEP agit pour le consommateur </a:t>
            </a:r>
          </a:p>
          <a:p>
            <a:r>
              <a:rPr lang="fr-BE" sz="1200" b="0" i="0" kern="1200" dirty="0">
                <a:solidFill>
                  <a:schemeClr val="tx1"/>
                </a:solidFill>
                <a:effectLst/>
                <a:latin typeface="+mn-lt"/>
                <a:ea typeface="+mn-ea"/>
                <a:cs typeface="+mn-cs"/>
              </a:rPr>
              <a:t>Le JEP a pour mission d’assurer une publicité loyale, véridique et socialement responsable. Il examine à cette fin la conformité du contenu des messages publicitaires avec les règles de l’éthique publicitaire, en se fondant sur les lois et les codes d’autodiscipline.</a:t>
            </a:r>
          </a:p>
          <a:p>
            <a:r>
              <a:rPr lang="fr-BE" sz="1200" b="0" i="0" kern="1200" dirty="0">
                <a:solidFill>
                  <a:schemeClr val="tx1"/>
                </a:solidFill>
                <a:effectLst/>
                <a:latin typeface="+mn-lt"/>
                <a:ea typeface="+mn-ea"/>
                <a:cs typeface="+mn-cs"/>
              </a:rPr>
              <a:t>Les plaintes sont traitées gratuitement et sans formalisme </a:t>
            </a:r>
          </a:p>
          <a:p>
            <a:r>
              <a:rPr lang="fr-BE" sz="1200" b="0" i="0" kern="1200" dirty="0">
                <a:solidFill>
                  <a:schemeClr val="tx1"/>
                </a:solidFill>
                <a:effectLst/>
                <a:latin typeface="+mn-lt"/>
                <a:ea typeface="+mn-ea"/>
                <a:cs typeface="+mn-cs"/>
              </a:rPr>
              <a:t>La seule condition pour pouvoir introduire une plainte au JEP est de le faire par écrit et avec une motivation. </a:t>
            </a:r>
          </a:p>
          <a:p>
            <a:endParaRPr lang="fr-BE" sz="1200" b="0" i="0" kern="1200" dirty="0">
              <a:solidFill>
                <a:schemeClr val="tx1"/>
              </a:solidFill>
              <a:effectLst/>
              <a:latin typeface="+mn-lt"/>
              <a:ea typeface="+mn-ea"/>
              <a:cs typeface="+mn-cs"/>
            </a:endParaRPr>
          </a:p>
          <a:p>
            <a:r>
              <a:rPr lang="fr-BE" sz="1200" b="1" i="0" kern="1200" dirty="0">
                <a:solidFill>
                  <a:schemeClr val="tx1"/>
                </a:solidFill>
                <a:effectLst/>
                <a:latin typeface="+mn-lt"/>
                <a:ea typeface="+mn-ea"/>
                <a:cs typeface="+mn-cs"/>
              </a:rPr>
              <a:t>Le cas de MSC croisières</a:t>
            </a:r>
          </a:p>
          <a:p>
            <a:endParaRPr lang="fr-BE" sz="1200" b="1" i="0" kern="1200" dirty="0">
              <a:solidFill>
                <a:schemeClr val="tx1"/>
              </a:solidFill>
              <a:effectLst/>
              <a:latin typeface="+mn-lt"/>
              <a:ea typeface="+mn-ea"/>
              <a:cs typeface="+mn-cs"/>
            </a:endParaRPr>
          </a:p>
          <a:p>
            <a:r>
              <a:rPr lang="fr-BE" sz="1200" b="1" i="0" kern="1200" dirty="0">
                <a:solidFill>
                  <a:schemeClr val="tx1"/>
                </a:solidFill>
                <a:effectLst/>
                <a:latin typeface="+mn-lt"/>
                <a:ea typeface="+mn-ea"/>
                <a:cs typeface="+mn-cs"/>
              </a:rPr>
              <a:t>Description de la publicité</a:t>
            </a:r>
          </a:p>
          <a:p>
            <a:endParaRPr lang="fr-BE" sz="1200" b="0" i="0" kern="1200" dirty="0">
              <a:solidFill>
                <a:schemeClr val="tx1"/>
              </a:solidFill>
              <a:effectLst/>
              <a:latin typeface="+mn-lt"/>
              <a:ea typeface="+mn-ea"/>
              <a:cs typeface="+mn-cs"/>
            </a:endParaRPr>
          </a:p>
          <a:p>
            <a:r>
              <a:rPr lang="fr-BE" sz="1200" b="0" i="0" kern="1200" dirty="0">
                <a:solidFill>
                  <a:schemeClr val="tx1"/>
                </a:solidFill>
                <a:effectLst/>
                <a:latin typeface="+mn-lt"/>
                <a:ea typeface="+mn-ea"/>
                <a:cs typeface="+mn-cs"/>
              </a:rPr>
              <a:t>Les affiches pour les croisières d’été de l’annonceur contiennent un logo représentant un nuage blanc avec en vert le texte « 100% neutre en carbone* » et en dessous le texte en petits caractères « *Compensation des émissions carbone de la flotte ».</a:t>
            </a:r>
          </a:p>
          <a:p>
            <a:endParaRPr lang="fr-BE" sz="1200" b="0" i="0" kern="1200" dirty="0">
              <a:solidFill>
                <a:schemeClr val="tx1"/>
              </a:solidFill>
              <a:effectLst/>
              <a:latin typeface="+mn-lt"/>
              <a:ea typeface="+mn-ea"/>
              <a:cs typeface="+mn-cs"/>
            </a:endParaRPr>
          </a:p>
          <a:p>
            <a:r>
              <a:rPr lang="fr-BE" sz="1200" b="1" i="0" kern="1200" dirty="0">
                <a:solidFill>
                  <a:schemeClr val="tx1"/>
                </a:solidFill>
                <a:effectLst/>
                <a:latin typeface="+mn-lt"/>
                <a:ea typeface="+mn-ea"/>
                <a:cs typeface="+mn-cs"/>
              </a:rPr>
              <a:t>La plainte</a:t>
            </a:r>
          </a:p>
          <a:p>
            <a:endParaRPr lang="fr-BE" sz="1200" b="0" i="0" kern="1200" dirty="0">
              <a:solidFill>
                <a:schemeClr val="tx1"/>
              </a:solidFill>
              <a:effectLst/>
              <a:latin typeface="+mn-lt"/>
              <a:ea typeface="+mn-ea"/>
              <a:cs typeface="+mn-cs"/>
            </a:endParaRPr>
          </a:p>
          <a:p>
            <a:r>
              <a:rPr lang="fr-BE" sz="1200" b="0" i="0" kern="1200" dirty="0">
                <a:solidFill>
                  <a:schemeClr val="tx1"/>
                </a:solidFill>
                <a:effectLst/>
                <a:latin typeface="+mn-lt"/>
                <a:ea typeface="+mn-ea"/>
                <a:cs typeface="+mn-cs"/>
              </a:rPr>
              <a:t>La plaignante a communiqué que la publicité vise des croisières sur des paquebots pouvant accueillir plusieurs milliers de personnes et qui se targuent d'être 100% neutres en carbone. La construction de pareils mastodontes et surtout la consommation en fuel à l'heure de navigation est monstrueuse. Selon elle, c’est totalement improbable d'être 100% neutre en carbone dans ces conditions et il s’agit de </a:t>
            </a:r>
            <a:r>
              <a:rPr lang="fr-BE" sz="1200" b="0" i="0" kern="1200" dirty="0" err="1">
                <a:solidFill>
                  <a:schemeClr val="tx1"/>
                </a:solidFill>
                <a:effectLst/>
                <a:latin typeface="+mn-lt"/>
                <a:ea typeface="+mn-ea"/>
                <a:cs typeface="+mn-cs"/>
              </a:rPr>
              <a:t>greenwashing</a:t>
            </a:r>
            <a:r>
              <a:rPr lang="fr-BE" sz="1200" b="0" i="0" kern="1200" dirty="0">
                <a:solidFill>
                  <a:schemeClr val="tx1"/>
                </a:solidFill>
                <a:effectLst/>
                <a:latin typeface="+mn-lt"/>
                <a:ea typeface="+mn-ea"/>
                <a:cs typeface="+mn-cs"/>
              </a:rPr>
              <a:t> inacceptable.</a:t>
            </a:r>
          </a:p>
          <a:p>
            <a:endParaRPr lang="fr-BE" sz="1200" b="0" i="0" kern="1200" dirty="0">
              <a:solidFill>
                <a:schemeClr val="tx1"/>
              </a:solidFill>
              <a:effectLst/>
              <a:latin typeface="+mn-lt"/>
              <a:ea typeface="+mn-ea"/>
              <a:cs typeface="+mn-cs"/>
            </a:endParaRPr>
          </a:p>
          <a:p>
            <a:r>
              <a:rPr lang="fr-BE" sz="1200" b="1" i="0" kern="1200" dirty="0">
                <a:solidFill>
                  <a:schemeClr val="tx1"/>
                </a:solidFill>
                <a:effectLst/>
                <a:latin typeface="+mn-lt"/>
                <a:ea typeface="+mn-ea"/>
                <a:cs typeface="+mn-cs"/>
              </a:rPr>
              <a:t>Décision du jury</a:t>
            </a:r>
          </a:p>
          <a:p>
            <a:endParaRPr lang="fr-BE" sz="1200" b="1" i="0" kern="1200" dirty="0">
              <a:solidFill>
                <a:schemeClr val="tx1"/>
              </a:solidFill>
              <a:effectLst/>
              <a:latin typeface="+mn-lt"/>
              <a:ea typeface="+mn-ea"/>
              <a:cs typeface="+mn-cs"/>
            </a:endParaRPr>
          </a:p>
          <a:p>
            <a:r>
              <a:rPr lang="fr-BE" sz="1200" b="0" i="0" kern="1200" dirty="0">
                <a:solidFill>
                  <a:schemeClr val="tx1"/>
                </a:solidFill>
                <a:effectLst/>
                <a:latin typeface="+mn-lt"/>
                <a:ea typeface="+mn-ea"/>
                <a:cs typeface="+mn-cs"/>
              </a:rPr>
              <a:t>Le Jury a pris connaissance des affiches avec un logo représentant un nuage blanc avec en vert le texte « 100% neutre en carbone* » et en dessous le texte en petits caractères « *Compensation des émissions carbone de la flotte » et de la plainte qui les concerne.</a:t>
            </a:r>
          </a:p>
          <a:p>
            <a:r>
              <a:rPr lang="fr-BE" dirty="0"/>
              <a:t/>
            </a:r>
            <a:br>
              <a:rPr lang="fr-BE" dirty="0"/>
            </a:br>
            <a:r>
              <a:rPr lang="fr-BE" sz="1200" b="0" i="0" kern="1200" dirty="0">
                <a:solidFill>
                  <a:schemeClr val="tx1"/>
                </a:solidFill>
                <a:effectLst/>
                <a:latin typeface="+mn-lt"/>
                <a:ea typeface="+mn-ea"/>
                <a:cs typeface="+mn-cs"/>
              </a:rPr>
              <a:t>Suite à la réponse de l’annonceur, le Jury a pris bonne note du fait que celui-ci vise à neutraliser ses émissions de carbone pour ses opérations maritimes. </a:t>
            </a:r>
            <a:r>
              <a:rPr lang="fr-BE" dirty="0"/>
              <a:t/>
            </a:r>
            <a:br>
              <a:rPr lang="fr-BE" dirty="0"/>
            </a:br>
            <a:r>
              <a:rPr lang="fr-BE" sz="1200" b="0" i="0" kern="1200" dirty="0">
                <a:solidFill>
                  <a:schemeClr val="tx1"/>
                </a:solidFill>
                <a:effectLst/>
                <a:latin typeface="+mn-lt"/>
                <a:ea typeface="+mn-ea"/>
                <a:cs typeface="+mn-cs"/>
              </a:rPr>
              <a:t>D’une part, il investit dans de nouvelles technologies et solutions énergétiques pour réduire progressivement son empreinte environnementale.</a:t>
            </a:r>
            <a:r>
              <a:rPr lang="fr-BE" dirty="0"/>
              <a:t/>
            </a:r>
            <a:br>
              <a:rPr lang="fr-BE" dirty="0"/>
            </a:br>
            <a:r>
              <a:rPr lang="fr-BE" sz="1200" b="0" i="0" kern="1200" dirty="0">
                <a:solidFill>
                  <a:schemeClr val="tx1"/>
                </a:solidFill>
                <a:effectLst/>
                <a:latin typeface="+mn-lt"/>
                <a:ea typeface="+mn-ea"/>
                <a:cs typeface="+mn-cs"/>
              </a:rPr>
              <a:t>D’autre part, un partenariat avec South Pole (société de conseil en financement carbone) a pour but de compenser les émissions de carbone de ses navires par le financement de projets de réduction des émissions de carbone. Il a notamment communiqué des informations sur la méthodologie de calcul de ses émissions de carbone par ce partenaire, sur les facteurs de conversion de l'Organisation Maritime Internationale et sur l’acquisition et le retrait des crédits d’émission de carbone.</a:t>
            </a:r>
          </a:p>
          <a:p>
            <a:r>
              <a:rPr lang="fr-BE" sz="1200" b="0" i="0" kern="1200" dirty="0">
                <a:solidFill>
                  <a:schemeClr val="tx1"/>
                </a:solidFill>
                <a:effectLst/>
                <a:latin typeface="+mn-lt"/>
                <a:ea typeface="+mn-ea"/>
                <a:cs typeface="+mn-cs"/>
              </a:rPr>
              <a:t>Il a néanmoins estimé que la visualisation de cet engagement via le logo utilisé sur les affiches et la formulation de manière absolue de l’allégation générale « 100% neutre en carbone » sont de nature à pouvoir induire le consommateur moyen en erreur </a:t>
            </a:r>
          </a:p>
          <a:p>
            <a:r>
              <a:rPr lang="fr-BE" sz="1200" b="0" i="0" kern="1200" dirty="0">
                <a:solidFill>
                  <a:schemeClr val="tx1"/>
                </a:solidFill>
                <a:effectLst/>
                <a:latin typeface="+mn-lt"/>
                <a:ea typeface="+mn-ea"/>
                <a:cs typeface="+mn-cs"/>
              </a:rPr>
              <a:t>le Jury a demandé à l’annonceur de modifier la publicité et à défaut de ne plus la diffuser.</a:t>
            </a:r>
          </a:p>
          <a:p>
            <a:r>
              <a:rPr lang="fr-BE" sz="1200" b="0" i="0" kern="1200" dirty="0">
                <a:solidFill>
                  <a:schemeClr val="tx1"/>
                </a:solidFill>
                <a:effectLst/>
                <a:latin typeface="+mn-lt"/>
                <a:ea typeface="+mn-ea"/>
                <a:cs typeface="+mn-cs"/>
              </a:rPr>
              <a:t>L’annonceur a interjeté appel</a:t>
            </a:r>
          </a:p>
          <a:p>
            <a:r>
              <a:rPr lang="fr-BE" sz="1200" b="0" i="0" kern="1200" dirty="0">
                <a:solidFill>
                  <a:schemeClr val="tx1"/>
                </a:solidFill>
                <a:effectLst/>
                <a:latin typeface="+mn-lt"/>
                <a:ea typeface="+mn-ea"/>
                <a:cs typeface="+mn-cs"/>
              </a:rPr>
              <a:t>Le Jury d’appel a confirmé la décision du Jury de première instance.</a:t>
            </a:r>
            <a:endParaRPr lang="fr-BE" b="1"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55</a:t>
            </a:fld>
            <a:endParaRPr lang="fr-FR"/>
          </a:p>
        </p:txBody>
      </p:sp>
    </p:spTree>
    <p:extLst>
      <p:ext uri="{BB962C8B-B14F-4D97-AF65-F5344CB8AC3E}">
        <p14:creationId xmlns:p14="http://schemas.microsoft.com/office/powerpoint/2010/main" val="39149351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b="0" i="1" kern="1200" dirty="0">
                <a:solidFill>
                  <a:schemeClr val="tx1"/>
                </a:solidFill>
                <a:effectLst/>
                <a:latin typeface="+mn-lt"/>
                <a:ea typeface="+mn-ea"/>
                <a:cs typeface="+mn-cs"/>
              </a:rPr>
              <a:t>À gauche et au milieu, publicités parues dans un journal en mai et juin 2021, à droite un message posté par </a:t>
            </a:r>
            <a:r>
              <a:rPr lang="fr-BE" sz="1200" b="0" i="1" kern="1200" dirty="0" err="1">
                <a:solidFill>
                  <a:schemeClr val="tx1"/>
                </a:solidFill>
                <a:effectLst/>
                <a:latin typeface="+mn-lt"/>
                <a:ea typeface="+mn-ea"/>
                <a:cs typeface="+mn-cs"/>
              </a:rPr>
              <a:t>TotalEnergies</a:t>
            </a:r>
            <a:r>
              <a:rPr lang="fr-BE" sz="1200" b="0" i="1" kern="1200" dirty="0">
                <a:solidFill>
                  <a:schemeClr val="tx1"/>
                </a:solidFill>
                <a:effectLst/>
                <a:latin typeface="+mn-lt"/>
                <a:ea typeface="+mn-ea"/>
                <a:cs typeface="+mn-cs"/>
              </a:rPr>
              <a:t> sur son compte Twitter.</a:t>
            </a:r>
            <a:endParaRPr lang="fr-BE" sz="1200" b="0" i="0" kern="1200" dirty="0">
              <a:solidFill>
                <a:schemeClr val="tx1"/>
              </a:solidFill>
              <a:effectLst/>
              <a:latin typeface="+mn-lt"/>
              <a:ea typeface="+mn-ea"/>
              <a:cs typeface="+mn-cs"/>
            </a:endParaRPr>
          </a:p>
          <a:p>
            <a:r>
              <a:rPr lang="fr-BE" sz="1200" b="0" i="1" kern="1200" dirty="0">
                <a:solidFill>
                  <a:schemeClr val="tx1"/>
                </a:solidFill>
                <a:effectLst/>
                <a:latin typeface="+mn-lt"/>
                <a:ea typeface="+mn-ea"/>
                <a:cs typeface="+mn-cs"/>
              </a:rPr>
              <a:t>Total vend du pétrole depuis presque 100 ans. La compagnie était « pionnière » des ODD en 2017 et vise la neutralité carbone à l’horizon 2050. Mais on n’efface pas les émissions historiques avec de beaux engagements. Un récent rapport montre que Total a caché pendant 50 ans les impacts des produits pétroliers sur le climat. Pire, elle a organisé la désinformation pour mettre en doute le discours scientifique autour des changements climatiques.</a:t>
            </a:r>
            <a:endParaRPr lang="fr-BE" sz="1200" b="0" i="0" kern="1200" dirty="0">
              <a:solidFill>
                <a:schemeClr val="tx1"/>
              </a:solidFill>
              <a:effectLst/>
              <a:latin typeface="+mn-lt"/>
              <a:ea typeface="+mn-ea"/>
              <a:cs typeface="+mn-cs"/>
            </a:endParaRPr>
          </a:p>
          <a:p>
            <a:r>
              <a:rPr lang="fr-BE" sz="1200" b="0" i="1" kern="1200" dirty="0">
                <a:solidFill>
                  <a:schemeClr val="tx1"/>
                </a:solidFill>
                <a:effectLst/>
                <a:latin typeface="+mn-lt"/>
                <a:ea typeface="+mn-ea"/>
                <a:cs typeface="+mn-cs"/>
              </a:rPr>
              <a:t>En 2021, elle devient multi-énergie et change de nom pour </a:t>
            </a:r>
            <a:r>
              <a:rPr lang="fr-BE" sz="1200" b="0" i="1" kern="1200" dirty="0" err="1">
                <a:solidFill>
                  <a:schemeClr val="tx1"/>
                </a:solidFill>
                <a:effectLst/>
                <a:latin typeface="+mn-lt"/>
                <a:ea typeface="+mn-ea"/>
                <a:cs typeface="+mn-cs"/>
              </a:rPr>
              <a:t>TotalEnergies</a:t>
            </a:r>
            <a:r>
              <a:rPr lang="fr-BE" sz="1200" b="0" i="1" kern="1200" dirty="0">
                <a:solidFill>
                  <a:schemeClr val="tx1"/>
                </a:solidFill>
                <a:effectLst/>
                <a:latin typeface="+mn-lt"/>
                <a:ea typeface="+mn-ea"/>
                <a:cs typeface="+mn-cs"/>
              </a:rPr>
              <a:t> afin de refléter qu’elle est maintenant active dans l’électricité, les batteries domestiques pour le stockage de l’électricité, les énergies renouvelables et le gaz naturel (qui reste une énergie fossile, faut-il le rappeler). S’en suit une grosse campagne de communication. L'entreprise se transforme à coup de milliards d’investissements dans les renouvelables mais c’est une fraction de ce qu’elle consacre aux énergies fossiles. Ainsi le groupe prévoit d’avoir </a:t>
            </a:r>
            <a:r>
              <a:rPr lang="fr-BE" sz="1200" b="1" i="1" kern="1200" dirty="0">
                <a:solidFill>
                  <a:schemeClr val="tx1"/>
                </a:solidFill>
                <a:effectLst/>
                <a:latin typeface="+mn-lt"/>
                <a:ea typeface="+mn-ea"/>
                <a:cs typeface="+mn-cs"/>
              </a:rPr>
              <a:t>encore 80% d’énergies fossiles en 2030</a:t>
            </a:r>
            <a:r>
              <a:rPr lang="fr-BE" sz="1200" b="0" i="1" kern="1200" dirty="0">
                <a:solidFill>
                  <a:schemeClr val="tx1"/>
                </a:solidFill>
                <a:effectLst/>
                <a:latin typeface="+mn-lt"/>
                <a:ea typeface="+mn-ea"/>
                <a:cs typeface="+mn-cs"/>
              </a:rPr>
              <a:t> (30% de pétrole et 50% de gaz). C’est en totale contradiction avec l’ODD n°7 « énergie propre et d’un coût abordable » et surtout l’ODD13 « lutte contre le changement climatique ». D’après </a:t>
            </a:r>
            <a:r>
              <a:rPr lang="fr-BE" sz="1200" b="0" i="1" kern="1200" dirty="0">
                <a:solidFill>
                  <a:schemeClr val="tx1"/>
                </a:solidFill>
                <a:effectLst/>
                <a:latin typeface="+mn-lt"/>
                <a:ea typeface="+mn-ea"/>
                <a:cs typeface="+mn-cs"/>
                <a:hlinkClick r:id="rId3"/>
              </a:rPr>
              <a:t>Reporterre</a:t>
            </a:r>
            <a:r>
              <a:rPr lang="fr-BE" sz="1200" b="0" i="1" kern="1200" dirty="0">
                <a:solidFill>
                  <a:schemeClr val="tx1"/>
                </a:solidFill>
                <a:effectLst/>
                <a:latin typeface="+mn-lt"/>
                <a:ea typeface="+mn-ea"/>
                <a:cs typeface="+mn-cs"/>
              </a:rPr>
              <a:t>, en 2020, Total a produit 447 fois plus d’énergies fossiles que d’énergies renouvelables, d'après </a:t>
            </a:r>
            <a:r>
              <a:rPr lang="fr-BE" sz="1200" b="0" i="1" kern="1200" dirty="0" err="1">
                <a:solidFill>
                  <a:schemeClr val="tx1"/>
                </a:solidFill>
                <a:effectLst/>
                <a:latin typeface="+mn-lt"/>
                <a:ea typeface="+mn-ea"/>
                <a:cs typeface="+mn-cs"/>
              </a:rPr>
              <a:t>Reporterre</a:t>
            </a:r>
            <a:r>
              <a:rPr lang="fr-BE" sz="1200" b="0" i="1" kern="1200" dirty="0">
                <a:solidFill>
                  <a:schemeClr val="tx1"/>
                </a:solidFill>
                <a:effectLst/>
                <a:latin typeface="+mn-lt"/>
                <a:ea typeface="+mn-ea"/>
                <a:cs typeface="+mn-cs"/>
              </a:rPr>
              <a:t>.</a:t>
            </a:r>
            <a:r>
              <a:rPr lang="fr-BE" sz="1200" b="0" i="1" kern="1200" dirty="0">
                <a:solidFill>
                  <a:schemeClr val="tx1"/>
                </a:solidFill>
                <a:effectLst/>
                <a:latin typeface="+mn-lt"/>
                <a:ea typeface="+mn-ea"/>
                <a:cs typeface="+mn-cs"/>
                <a:hlinkClick r:id="rId4"/>
              </a:rPr>
              <a:t>[9b]</a:t>
            </a:r>
            <a:endParaRPr lang="fr-BE" sz="1200" b="0" i="0" kern="1200" dirty="0">
              <a:solidFill>
                <a:schemeClr val="tx1"/>
              </a:solidFill>
              <a:effectLst/>
              <a:latin typeface="+mn-lt"/>
              <a:ea typeface="+mn-ea"/>
              <a:cs typeface="+mn-cs"/>
            </a:endParaRPr>
          </a:p>
          <a:p>
            <a:endParaRPr lang="fr-BE" dirty="0"/>
          </a:p>
          <a:p>
            <a:endParaRPr lang="fr-BE"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56</a:t>
            </a:fld>
            <a:endParaRPr lang="fr-FR"/>
          </a:p>
        </p:txBody>
      </p:sp>
    </p:spTree>
    <p:extLst>
      <p:ext uri="{BB962C8B-B14F-4D97-AF65-F5344CB8AC3E}">
        <p14:creationId xmlns:p14="http://schemas.microsoft.com/office/powerpoint/2010/main" val="7619769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a:p>
            <a:endParaRPr lang="fr-BE"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57</a:t>
            </a:fld>
            <a:endParaRPr lang="fr-FR"/>
          </a:p>
        </p:txBody>
      </p:sp>
    </p:spTree>
    <p:extLst>
      <p:ext uri="{BB962C8B-B14F-4D97-AF65-F5344CB8AC3E}">
        <p14:creationId xmlns:p14="http://schemas.microsoft.com/office/powerpoint/2010/main" val="41167901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3641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Bcp d’entreprises de l’économie collaborative arrivent sur le marché avec leurs cortèges de solutions écologiques et durables pour relever tantôt le défi de la pollution liée au trafic automobile, tantôt celui de, l’inflation des constructions hôtelière, ou encore pour allonger la durée de vie des objets et réduire donc l’impact du consumérisme outrancier etc.  S’il est probable que certains de ces acteurs aient une réelle sincérité dans leur démarche, on constate néanmoins lorsque les promesses sont croisées avec les différents indicateurs que les résultats sont loin d’être à la hauteur.  Cela doit nous amener à réfléchir sur l’efficacité des initiatives privées non coordonnées.   Les promesses faites par ces acteurs ne pourront en effet être atteinte que si des stratégies globales sont mises en place par les autorités publics.</a:t>
            </a:r>
          </a:p>
          <a:p>
            <a:r>
              <a:rPr lang="fr-FR" dirty="0"/>
              <a:t>.</a:t>
            </a:r>
          </a:p>
          <a:p>
            <a:endParaRPr lang="fr-FR" b="1" dirty="0"/>
          </a:p>
          <a:p>
            <a:r>
              <a:rPr lang="fr-FR" b="1" dirty="0" err="1"/>
              <a:t>BlablaCar</a:t>
            </a:r>
            <a:r>
              <a:rPr lang="fr-FR" b="1" dirty="0"/>
              <a:t> : </a:t>
            </a:r>
            <a:r>
              <a:rPr lang="fr-FR" b="0" dirty="0"/>
              <a:t>si la coopérative a</a:t>
            </a:r>
            <a:r>
              <a:rPr lang="fr-FR" b="0" baseline="0" dirty="0"/>
              <a:t> été créée par de « vrais » </a:t>
            </a:r>
            <a:r>
              <a:rPr lang="fr-FR" b="0" baseline="0" dirty="0" err="1"/>
              <a:t>covoitureurs</a:t>
            </a:r>
            <a:r>
              <a:rPr lang="fr-FR" b="0" baseline="0" dirty="0"/>
              <a:t> dans une philosophie </a:t>
            </a:r>
            <a:r>
              <a:rPr lang="fr-FR" b="0" baseline="0" dirty="0" err="1"/>
              <a:t>bien-veillante</a:t>
            </a:r>
            <a:r>
              <a:rPr lang="fr-FR" b="0" baseline="0" dirty="0"/>
              <a:t> et  non mercantile, les résultats en terme de diminution de Trafic ne sont pas à la hauteur.  En effet, plusieurs enquêtes ont démontré que le trafic était resté </a:t>
            </a:r>
            <a:r>
              <a:rPr lang="fr-FR" b="0" baseline="0" dirty="0" err="1"/>
              <a:t>tjs</a:t>
            </a:r>
            <a:r>
              <a:rPr lang="fr-FR" b="0" baseline="0" dirty="0"/>
              <a:t> aussi dense dans les grandes métropoles.   De plus, les utilisateurs du service sont le plus souvent des usagers des transports en commun… qui n’utilisent donc pas de véhicule pour se rendre au boulot.  Enfin, autre tendance constatée, les propriétaires de berline qui « partagent » leur véhicule ont, selon une enquête, opté pour un véhicule plus grand lors du remplacement de leur voiture, dans la perspective d’un amortissement plus rapide avec le système </a:t>
            </a:r>
            <a:r>
              <a:rPr lang="fr-FR" b="0" baseline="0" dirty="0" err="1"/>
              <a:t>BlablaCar</a:t>
            </a:r>
            <a:r>
              <a:rPr lang="fr-FR" b="0" baseline="0" dirty="0"/>
              <a:t> (le co-voiturage n’est pas gratuit).</a:t>
            </a:r>
          </a:p>
          <a:p>
            <a:endParaRPr lang="fr-FR" b="0" baseline="0" dirty="0"/>
          </a:p>
          <a:p>
            <a:r>
              <a:rPr lang="fr-FR" b="1" baseline="0" dirty="0" err="1"/>
              <a:t>ebay</a:t>
            </a:r>
            <a:r>
              <a:rPr lang="fr-FR" b="1" baseline="0" dirty="0"/>
              <a:t>-Le </a:t>
            </a:r>
            <a:r>
              <a:rPr lang="fr-FR" b="1" baseline="0" dirty="0" err="1"/>
              <a:t>boncoin</a:t>
            </a:r>
            <a:r>
              <a:rPr lang="fr-FR" b="1" baseline="0" dirty="0"/>
              <a:t> </a:t>
            </a:r>
            <a:r>
              <a:rPr lang="fr-FR" b="0" baseline="0" dirty="0"/>
              <a:t>: S’il est évident que l’achat en seconde main peut avoir des vertus, la prolifération des plateformes de revente en ligne peut à l’opposé induire des comportement moins écoresponsable.  Ainsi des enquêtes menée auprès d’utilisateurs de ces plateformes ont mis en lumière que ces nouvelle facilités de revente conduisaient souvent les consommateurs à renouveler plus rapidement certains produits (smartphone, etc.).  Pour le textile, malgré l’apparition de site comme </a:t>
            </a:r>
            <a:r>
              <a:rPr lang="fr-FR" b="0" baseline="0" dirty="0" err="1"/>
              <a:t>vinted</a:t>
            </a:r>
            <a:r>
              <a:rPr lang="fr-FR" b="0" baseline="0" dirty="0"/>
              <a:t>, la </a:t>
            </a:r>
            <a:r>
              <a:rPr lang="fr-FR" b="0" baseline="0" dirty="0" err="1"/>
              <a:t>fast</a:t>
            </a:r>
            <a:r>
              <a:rPr lang="fr-FR" b="0" baseline="0" dirty="0"/>
              <a:t> </a:t>
            </a:r>
            <a:r>
              <a:rPr lang="fr-FR" b="0" baseline="0" dirty="0" err="1"/>
              <a:t>fashion</a:t>
            </a:r>
            <a:r>
              <a:rPr lang="fr-FR" b="0" baseline="0" dirty="0"/>
              <a:t> (mode jetable) a également accéléré la tendance du renouvellement permanant. La production mondiale de textiles est aujourd’hui 4 fois supérieure à celle de 1980.   On ne semble donc même pas  être dans un jeu à somme nulle ;-(</a:t>
            </a:r>
          </a:p>
          <a:p>
            <a:endParaRPr lang="fr-FR" b="0" baseline="0" dirty="0"/>
          </a:p>
          <a:p>
            <a:r>
              <a:rPr lang="fr-FR" b="1" baseline="0" dirty="0" err="1"/>
              <a:t>airbnb</a:t>
            </a:r>
            <a:r>
              <a:rPr lang="fr-FR" b="0" baseline="0" dirty="0"/>
              <a:t> : le </a:t>
            </a:r>
            <a:r>
              <a:rPr lang="fr-FR" b="0" baseline="0" dirty="0" err="1"/>
              <a:t>nbre</a:t>
            </a:r>
            <a:r>
              <a:rPr lang="fr-FR" b="0" baseline="0" dirty="0"/>
              <a:t> d’hôtel et leur construction n’ont pas diminué dans les grandes villes  même si </a:t>
            </a:r>
            <a:r>
              <a:rPr lang="fr-FR" b="0" baseline="0" dirty="0" err="1"/>
              <a:t>airbnb</a:t>
            </a:r>
            <a:r>
              <a:rPr lang="fr-FR" b="0" baseline="0" dirty="0"/>
              <a:t> a clairement créé une nouvelle concurrence pour le secteur hôtelier.  En outre, on constate des pratiques de spéculation immobilière de certains loueurs dans les métropoles touristiques. Certains biens, jadis loués à l’année par des habitants, sont retirés de la location longue durée, pour être mis en location via la plateforme </a:t>
            </a:r>
            <a:r>
              <a:rPr lang="fr-FR" b="0" baseline="0" dirty="0" err="1"/>
              <a:t>airbnb</a:t>
            </a:r>
            <a:r>
              <a:rPr lang="fr-FR" b="0" baseline="0" dirty="0"/>
              <a:t> jugée plus rentable.</a:t>
            </a:r>
            <a:endParaRPr lang="fr-FR" b="0"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565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Un produit durable a une durée de vie plus longue que la moyenne : </a:t>
            </a:r>
          </a:p>
          <a:p>
            <a:r>
              <a:rPr lang="fr-FR" b="0" dirty="0"/>
              <a:t>En économie des biens à longue durée de vie sont appelés « biens durables »</a:t>
            </a:r>
          </a:p>
          <a:p>
            <a:endParaRPr lang="fr-FR" b="0" dirty="0"/>
          </a:p>
          <a:p>
            <a:r>
              <a:rPr lang="fr-FR" b="1" dirty="0"/>
              <a:t>Un produit durable prend en compte les impacts sur l’environnement tout au long de son existence</a:t>
            </a:r>
          </a:p>
          <a:p>
            <a:r>
              <a:rPr lang="fr-BE" sz="1200" b="1" u="sng" kern="1200" dirty="0">
                <a:solidFill>
                  <a:schemeClr val="tx1"/>
                </a:solidFill>
                <a:effectLst/>
                <a:latin typeface="+mn-lt"/>
                <a:ea typeface="+mn-ea"/>
                <a:cs typeface="+mn-cs"/>
              </a:rPr>
              <a:t>L’analyse du cycle de vie </a:t>
            </a:r>
          </a:p>
          <a:p>
            <a:r>
              <a:rPr lang="fr-BE" sz="1200" b="0" i="0" kern="1200" dirty="0">
                <a:solidFill>
                  <a:schemeClr val="tx1"/>
                </a:solidFill>
                <a:effectLst/>
                <a:latin typeface="+mn-lt"/>
                <a:ea typeface="+mn-ea"/>
                <a:cs typeface="+mn-cs"/>
              </a:rPr>
              <a:t>Le concept d’« Analyse du Cycle de Vie » (ACV), consiste à comptabiliser les impacts d’un produit, d’un service, et ce tout au long de son existence. L’</a:t>
            </a:r>
            <a:r>
              <a:rPr lang="fr-BE" sz="1200" b="0" i="0" kern="1200" dirty="0" err="1">
                <a:solidFill>
                  <a:schemeClr val="tx1"/>
                </a:solidFill>
                <a:effectLst/>
                <a:latin typeface="+mn-lt"/>
                <a:ea typeface="+mn-ea"/>
                <a:cs typeface="+mn-cs"/>
              </a:rPr>
              <a:t>éco-conception</a:t>
            </a:r>
            <a:r>
              <a:rPr lang="fr-BE" sz="1200" b="0" i="0" kern="1200" dirty="0">
                <a:solidFill>
                  <a:schemeClr val="tx1"/>
                </a:solidFill>
                <a:effectLst/>
                <a:latin typeface="+mn-lt"/>
                <a:ea typeface="+mn-ea"/>
                <a:cs typeface="+mn-cs"/>
              </a:rPr>
              <a:t> prend la forme d’une liste de questions qu’il faut se poser à chaque étape, lors de la conception (le produit répond-il bien à un besoin et à une fonction ? </a:t>
            </a:r>
          </a:p>
          <a:p>
            <a:r>
              <a:rPr lang="fr-BE" sz="1200" b="0" i="0" kern="1200" dirty="0">
                <a:solidFill>
                  <a:schemeClr val="tx1"/>
                </a:solidFill>
                <a:effectLst/>
                <a:latin typeface="+mn-lt"/>
                <a:ea typeface="+mn-ea"/>
                <a:cs typeface="+mn-cs"/>
              </a:rPr>
              <a:t>Quelle quantité d’énergie est utilisée pour produire les matériaux et quels types de matériaux sont choisis ?) ; de la fabrication (quels types de procédés sont utilisés et quels sont leurs impacts ?) ; du transport (quel emballage et quels moyens de transport sont requis ?) ; </a:t>
            </a:r>
          </a:p>
          <a:p>
            <a:r>
              <a:rPr lang="fr-BE" sz="1200" b="0" i="0" kern="1200" dirty="0">
                <a:solidFill>
                  <a:schemeClr val="tx1"/>
                </a:solidFill>
                <a:effectLst/>
                <a:latin typeface="+mn-lt"/>
                <a:ea typeface="+mn-ea"/>
                <a:cs typeface="+mn-cs"/>
              </a:rPr>
              <a:t>de l’utilisation (quelle quantité d’énergie et de consommable nécessitera la consommation du produit et sa maintenance ?) ; et de la fin de vie (que devient le produit ?). </a:t>
            </a:r>
          </a:p>
          <a:p>
            <a:r>
              <a:rPr lang="fr-BE" sz="1200" b="0" i="0" kern="1200" dirty="0">
                <a:solidFill>
                  <a:schemeClr val="tx1"/>
                </a:solidFill>
                <a:effectLst/>
                <a:latin typeface="+mn-lt"/>
                <a:ea typeface="+mn-ea"/>
                <a:cs typeface="+mn-cs"/>
              </a:rPr>
              <a:t>Avant d’aborder l’application concrète de cette notion dans la conception et la réalisation des expositions, il est nécessaire de comprendre la pertinence d’appliquer l’</a:t>
            </a:r>
            <a:r>
              <a:rPr lang="fr-BE" sz="1200" b="0" i="0" kern="1200" dirty="0" err="1">
                <a:solidFill>
                  <a:schemeClr val="tx1"/>
                </a:solidFill>
                <a:effectLst/>
                <a:latin typeface="+mn-lt"/>
                <a:ea typeface="+mn-ea"/>
                <a:cs typeface="+mn-cs"/>
              </a:rPr>
              <a:t>éco-conception</a:t>
            </a:r>
            <a:r>
              <a:rPr lang="fr-BE" sz="1200" b="0" i="0" kern="1200" dirty="0">
                <a:solidFill>
                  <a:schemeClr val="tx1"/>
                </a:solidFill>
                <a:effectLst/>
                <a:latin typeface="+mn-lt"/>
                <a:ea typeface="+mn-ea"/>
                <a:cs typeface="+mn-cs"/>
              </a:rPr>
              <a:t> au secteur culturel</a:t>
            </a:r>
            <a:endParaRPr lang="fr-BE" sz="1200" kern="1200" dirty="0">
              <a:solidFill>
                <a:schemeClr val="tx1"/>
              </a:solidFill>
              <a:effectLst/>
              <a:latin typeface="+mn-lt"/>
              <a:ea typeface="+mn-ea"/>
              <a:cs typeface="+mn-cs"/>
            </a:endParaRPr>
          </a:p>
          <a:p>
            <a:r>
              <a:rPr lang="fr-BE" sz="1200" kern="1200" dirty="0">
                <a:solidFill>
                  <a:schemeClr val="tx1"/>
                </a:solidFill>
                <a:effectLst/>
                <a:latin typeface="+mn-lt"/>
                <a:ea typeface="+mn-ea"/>
                <a:cs typeface="+mn-cs"/>
              </a:rPr>
              <a:t>L’analyse du cycle de vie (ACV) d’un produit vise à évaluer systématiquement les effets environnementaux de la vie d’un produit « du berceau à la tombe », </a:t>
            </a:r>
          </a:p>
          <a:p>
            <a:r>
              <a:rPr lang="fr-BE" sz="1200" kern="1200" dirty="0">
                <a:solidFill>
                  <a:schemeClr val="tx1"/>
                </a:solidFill>
                <a:effectLst/>
                <a:latin typeface="+mn-lt"/>
                <a:ea typeface="+mn-ea"/>
                <a:cs typeface="+mn-cs"/>
              </a:rPr>
              <a:t>c’est-à-dire évaluer les flux (de matières ou d'énergie) entrants et sortants à chaque étape de la vie d'un produit, depuis l'extraction des matières premières jusqu'aux déchets ultimes.</a:t>
            </a:r>
          </a:p>
          <a:p>
            <a:r>
              <a:rPr lang="fr-BE" sz="1200" kern="1200" dirty="0">
                <a:solidFill>
                  <a:schemeClr val="tx1"/>
                </a:solidFill>
                <a:effectLst/>
                <a:latin typeface="+mn-lt"/>
                <a:ea typeface="+mn-ea"/>
                <a:cs typeface="+mn-cs"/>
              </a:rPr>
              <a:t>Les ACV sont normalisées, notamment par les normes internationales ISO 14040 à 14043.</a:t>
            </a:r>
          </a:p>
          <a:p>
            <a:r>
              <a:rPr lang="fr-BE" sz="1200" kern="1200" dirty="0">
                <a:solidFill>
                  <a:schemeClr val="tx1"/>
                </a:solidFill>
                <a:effectLst/>
                <a:latin typeface="+mn-lt"/>
                <a:ea typeface="+mn-ea"/>
                <a:cs typeface="+mn-cs"/>
              </a:rPr>
              <a:t>L’analyse du cycle de vie permet d’établir qu’un produit ou une technologie de production réduiront ou non leurs impacts sur l’environnement.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Concept complémentaire : éco-design : penser au recyclage du produit en amont</a:t>
            </a:r>
          </a:p>
          <a:p>
            <a:endParaRPr lang="fr-FR" dirty="0"/>
          </a:p>
          <a:p>
            <a:r>
              <a:rPr lang="fr-FR" b="1" dirty="0"/>
              <a:t>C’est un produit qui est facilement réparable</a:t>
            </a:r>
          </a:p>
          <a:p>
            <a:endParaRPr lang="fr-FR" b="0" dirty="0"/>
          </a:p>
          <a:p>
            <a:r>
              <a:rPr lang="fr-FR" b="0" dirty="0"/>
              <a:t>Combien de fois avez-vous entendu dire : oh, cela ne vaut pas le coup, il vaut mieux racheter un nouveau modèle?</a:t>
            </a:r>
          </a:p>
          <a:p>
            <a:r>
              <a:rPr lang="fr-FR" b="0" dirty="0"/>
              <a:t>Ce sont des habitudes qui contribuent à un gaspillage monstrueux.</a:t>
            </a:r>
          </a:p>
          <a:p>
            <a:endParaRPr lang="fr-FR" b="1" dirty="0"/>
          </a:p>
          <a:p>
            <a:r>
              <a:rPr lang="fr-FR" b="1" dirty="0"/>
              <a:t>Quelques exemples de produits durables: </a:t>
            </a:r>
          </a:p>
          <a:p>
            <a:endParaRPr lang="fr-FR" b="1" dirty="0"/>
          </a:p>
          <a:p>
            <a:r>
              <a:rPr lang="fr-FR" b="0" dirty="0"/>
              <a:t>Platine de type « </a:t>
            </a:r>
            <a:r>
              <a:rPr lang="fr-FR" b="0" dirty="0" err="1"/>
              <a:t>Technics</a:t>
            </a:r>
            <a:r>
              <a:rPr lang="fr-FR" b="0" dirty="0"/>
              <a:t> » qui fonctionne depuis les années 70</a:t>
            </a:r>
          </a:p>
          <a:p>
            <a:endParaRPr lang="fr-FR" b="0" dirty="0"/>
          </a:p>
          <a:p>
            <a:r>
              <a:rPr lang="fr-FR" b="0" dirty="0"/>
              <a:t>Début du bas nylon : </a:t>
            </a:r>
          </a:p>
          <a:p>
            <a:r>
              <a:rPr lang="fr-FR" b="0" dirty="0"/>
              <a:t>Après la seconde guerre mondiale les bas nylon font rage, c’est moderne, pratique, à la mode.</a:t>
            </a:r>
          </a:p>
          <a:p>
            <a:r>
              <a:rPr lang="fr-FR" b="0" dirty="0"/>
              <a:t>Mais après une période de vente démentielle, les ventes baissent fortement : en effet les bas sont très solides et facilement réparables : on « remaillait » avec des petits crochets.  </a:t>
            </a:r>
          </a:p>
          <a:p>
            <a:r>
              <a:rPr lang="fr-FR" b="0" dirty="0"/>
              <a:t>C’est ainsi que la société Dupont de Nemours décida de dégrader son propre produit : l’épaisseur de la fibre est réduite, les quantités d’additifs protégeant le tissu sont réduits…Les bas filent plus vite et il devient impossible de la remailler.</a:t>
            </a:r>
          </a:p>
          <a:p>
            <a:r>
              <a:rPr lang="fr-FR" b="0" dirty="0"/>
              <a:t>Référence : https://</a:t>
            </a:r>
            <a:r>
              <a:rPr lang="fr-FR" b="0" dirty="0" err="1"/>
              <a:t>savoirsdhistoire.wordpress.com</a:t>
            </a:r>
            <a:r>
              <a:rPr lang="fr-FR" b="0" dirty="0"/>
              <a:t>/2017/01/30/la-conspiration-des-bas-nylon/</a:t>
            </a:r>
          </a:p>
          <a:p>
            <a:endParaRPr lang="fr-FR" b="1" dirty="0"/>
          </a:p>
          <a:p>
            <a:r>
              <a:rPr lang="fr-FR" b="0" dirty="0"/>
              <a:t>La machine à lessiver « l’increvable » :https://</a:t>
            </a:r>
            <a:r>
              <a:rPr lang="fr-FR" b="0" dirty="0" err="1"/>
              <a:t>www.lincrevable.com</a:t>
            </a:r>
            <a:r>
              <a:rPr lang="fr-FR" b="0" dirty="0"/>
              <a:t>/</a:t>
            </a:r>
            <a:r>
              <a:rPr lang="fr-FR" b="0" dirty="0" err="1"/>
              <a:t>fr</a:t>
            </a:r>
            <a:r>
              <a:rPr lang="fr-FR" b="0" dirty="0"/>
              <a:t>/</a:t>
            </a:r>
          </a:p>
          <a:p>
            <a:r>
              <a:rPr lang="fr-FR" b="0" dirty="0"/>
              <a:t>Conçue par deux jeunes ingénieurs français : elle a une durée de vie de 50 ans au lieu de 10 ans en moyenne elle est donc </a:t>
            </a:r>
            <a:r>
              <a:rPr lang="fr-FR" b="1" dirty="0"/>
              <a:t>durable, réparable : </a:t>
            </a:r>
            <a:r>
              <a:rPr lang="fr-FR" b="0" dirty="0"/>
              <a:t>la façade avant peut être enlevée sans outil spécifique </a:t>
            </a:r>
            <a:r>
              <a:rPr lang="fr-FR" b="1" dirty="0"/>
              <a:t>évolutive : </a:t>
            </a:r>
            <a:r>
              <a:rPr lang="fr-FR" b="0" dirty="0"/>
              <a:t>bandeau de commandes, pompe, moteur peuvent être remplacés facilement, </a:t>
            </a:r>
            <a:r>
              <a:rPr lang="fr-FR" b="1" dirty="0"/>
              <a:t>unique </a:t>
            </a:r>
            <a:r>
              <a:rPr lang="fr-FR" b="0" dirty="0"/>
              <a:t>sa façade est personnalisable</a:t>
            </a:r>
          </a:p>
          <a:p>
            <a:endParaRPr lang="fr-FR" b="0"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sz="1200" b="0" i="0" kern="1200" dirty="0">
                <a:solidFill>
                  <a:schemeClr val="tx1"/>
                </a:solidFill>
                <a:effectLst/>
                <a:latin typeface="+mn-lt"/>
                <a:ea typeface="+mn-ea"/>
                <a:cs typeface="+mn-cs"/>
              </a:rPr>
              <a:t>Une ampoule électrique est allumée dans une caserne de pompiers de Californie... depuis 1901.</a:t>
            </a:r>
          </a:p>
          <a:p>
            <a:endParaRPr lang="fr-FR" b="1" dirty="0"/>
          </a:p>
          <a:p>
            <a:r>
              <a:rPr lang="fr-FR" b="1" dirty="0"/>
              <a:t>Une voiture électrique, c’est durable? Référence : https://</a:t>
            </a:r>
            <a:r>
              <a:rPr lang="fr-FR" b="1" dirty="0" err="1"/>
              <a:t>www.bilan.ch</a:t>
            </a:r>
            <a:r>
              <a:rPr lang="fr-FR" b="1" dirty="0"/>
              <a:t>/entreprises/tesla_une_fausse_promesse_ecologique_-1 </a:t>
            </a:r>
          </a:p>
          <a:p>
            <a:endParaRPr lang="fr-FR" b="1" dirty="0"/>
          </a:p>
          <a:p>
            <a:r>
              <a:rPr lang="fr-FR" b="0" dirty="0"/>
              <a:t>Plusieurs éléments à prendre en considération : </a:t>
            </a:r>
          </a:p>
          <a:p>
            <a:endParaRPr lang="fr-FR" b="0" dirty="0"/>
          </a:p>
          <a:p>
            <a:r>
              <a:rPr lang="fr-FR" b="0" dirty="0"/>
              <a:t>L’utilisation de la voiture par les usagers est moins polluante « là où on l’utilise », ainsi la qualité de l’air des villes sera meilleur (on sait que la mauvaise qualité de l’air est responsable de maladies respiratoires - smog)</a:t>
            </a:r>
          </a:p>
          <a:p>
            <a:endParaRPr lang="fr-FR" b="0" dirty="0"/>
          </a:p>
          <a:p>
            <a:r>
              <a:rPr lang="fr-FR" b="0" dirty="0"/>
              <a:t>La production d’électricité : tout dépend du mix énergétique qui va produire l’électricité : aux USA : 2/3 thermique (source de CO2), 1/3 nucléaire – En Europe : moitié thermique – un quart nucléaire – un quart renouvelable</a:t>
            </a:r>
          </a:p>
          <a:p>
            <a:r>
              <a:rPr lang="fr-FR" b="0" dirty="0"/>
              <a:t>En chine : l’électricité est produite par du charbon</a:t>
            </a:r>
          </a:p>
          <a:p>
            <a:endParaRPr lang="fr-FR" b="0" dirty="0"/>
          </a:p>
          <a:p>
            <a:r>
              <a:rPr lang="fr-FR" b="0" dirty="0"/>
              <a:t>La production des batteries est très énergivore, elles sont lourdes : « il faut donc de la batterie pour transporter de la batterie »</a:t>
            </a:r>
          </a:p>
          <a:p>
            <a:endParaRPr lang="fr-FR" b="0" dirty="0"/>
          </a:p>
          <a:p>
            <a:r>
              <a:rPr lang="fr-FR" b="0" dirty="0"/>
              <a:t>Recyclage de la voiture électrique : https://</a:t>
            </a:r>
            <a:r>
              <a:rPr lang="fr-FR" b="0" dirty="0" err="1"/>
              <a:t>www.automobile-propre.com</a:t>
            </a:r>
            <a:r>
              <a:rPr lang="fr-FR" b="0" dirty="0"/>
              <a:t>/dossiers/batterie-voiture-</a:t>
            </a:r>
            <a:r>
              <a:rPr lang="fr-FR" b="0" dirty="0" err="1"/>
              <a:t>electrique</a:t>
            </a:r>
            <a:r>
              <a:rPr lang="fr-FR" b="0" dirty="0"/>
              <a:t>-est-elle-recyclable/</a:t>
            </a:r>
          </a:p>
          <a:p>
            <a:endParaRPr lang="fr-FR" b="0" dirty="0"/>
          </a:p>
          <a:p>
            <a:r>
              <a:rPr lang="fr-FR" b="0" dirty="0"/>
              <a:t>Le recyclage des batteries est obligatoire en Europe (directive de 2006)</a:t>
            </a:r>
          </a:p>
          <a:p>
            <a:r>
              <a:rPr lang="fr-FR" b="0" dirty="0"/>
              <a:t>Très lourd et volumineux – centre de recyclage : démontage – filières – cellules broyées : poudres récupérées avec différents métaux  : Li Cu Sn Co AL  - vendus en lingots purs. – serait possible de valoriser de 70 à 90% du poids de la batterie</a:t>
            </a:r>
          </a:p>
          <a:p>
            <a:r>
              <a:rPr lang="fr-FR" b="0" dirty="0"/>
              <a:t>Reste des déchets de plastique mis en fûts</a:t>
            </a:r>
          </a:p>
          <a:p>
            <a:r>
              <a:rPr lang="fr-FR" b="0" dirty="0"/>
              <a:t>Vidéos intéressantes sur automobile-</a:t>
            </a:r>
            <a:r>
              <a:rPr lang="fr-FR" b="0" dirty="0" err="1"/>
              <a:t>propre.com</a:t>
            </a:r>
            <a:endParaRPr lang="fr-FR" b="0" dirty="0"/>
          </a:p>
          <a:p>
            <a:endParaRPr lang="fr-FR" b="0" dirty="0"/>
          </a:p>
          <a:p>
            <a:r>
              <a:rPr lang="fr-FR" b="0" dirty="0"/>
              <a:t>Une éolienne est un produit durable?</a:t>
            </a:r>
          </a:p>
          <a:p>
            <a:endParaRPr lang="fr-FR" dirty="0"/>
          </a:p>
        </p:txBody>
      </p:sp>
      <p:sp>
        <p:nvSpPr>
          <p:cNvPr id="4" name="Espace réservé du numéro de diapositive 3"/>
          <p:cNvSpPr>
            <a:spLocks noGrp="1"/>
          </p:cNvSpPr>
          <p:nvPr>
            <p:ph type="sldNum" sz="quarter" idx="5"/>
          </p:nvPr>
        </p:nvSpPr>
        <p:spPr/>
        <p:txBody>
          <a:bodyPr/>
          <a:lstStyle/>
          <a:p>
            <a:fld id="{225E73FF-897C-2F49-836B-2C6D3FA7132D}" type="slidenum">
              <a:rPr lang="fr-FR" smtClean="0"/>
              <a:t>6</a:t>
            </a:fld>
            <a:endParaRPr lang="fr-FR"/>
          </a:p>
        </p:txBody>
      </p:sp>
    </p:spTree>
    <p:extLst>
      <p:ext uri="{BB962C8B-B14F-4D97-AF65-F5344CB8AC3E}">
        <p14:creationId xmlns:p14="http://schemas.microsoft.com/office/powerpoint/2010/main" val="39740112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Bcp d’entreprises de l’économie collaborative arrivent sur le marché avec leurs cortèges de solutions écologiques et durables pour relever tantôt le défi de la pollution liée au trafic automobile, tantôt celui de, l’inflation des constructions hôtelière, ou encore pour allonger la durée de vie des objets et réduire donc l’impact du consumérisme outrancier etc.  S’il est probable que certains de ces acteurs aient une réelle sincérité dans leur démarche, on constate néanmoins lorsque les promesses sont croisées avec les différents indicateurs que les résultats sont loin d’être à la hauteur.  Cela doit nous amener à réfléchir sur l’efficacité des initiatives privées non coordonnées.   Les promesses faites par ces acteurs ne pourront en effet être atteinte que si des stratégies globales sont mises en place par les autorités publics.</a:t>
            </a:r>
          </a:p>
          <a:p>
            <a:r>
              <a:rPr lang="fr-FR" dirty="0"/>
              <a:t>.</a:t>
            </a:r>
          </a:p>
          <a:p>
            <a:endParaRPr lang="fr-FR" b="1" dirty="0"/>
          </a:p>
          <a:p>
            <a:r>
              <a:rPr lang="fr-FR" b="1" dirty="0" err="1"/>
              <a:t>BlablaCar</a:t>
            </a:r>
            <a:r>
              <a:rPr lang="fr-FR" b="1" dirty="0"/>
              <a:t> : </a:t>
            </a:r>
            <a:r>
              <a:rPr lang="fr-FR" b="0" dirty="0"/>
              <a:t>si la coopérative a</a:t>
            </a:r>
            <a:r>
              <a:rPr lang="fr-FR" b="0" baseline="0" dirty="0"/>
              <a:t> été créée par de « vrais » </a:t>
            </a:r>
            <a:r>
              <a:rPr lang="fr-FR" b="0" baseline="0" dirty="0" err="1"/>
              <a:t>covoitureurs</a:t>
            </a:r>
            <a:r>
              <a:rPr lang="fr-FR" b="0" baseline="0" dirty="0"/>
              <a:t> dans une philosophie </a:t>
            </a:r>
            <a:r>
              <a:rPr lang="fr-FR" b="0" baseline="0" dirty="0" err="1"/>
              <a:t>bien-veillante</a:t>
            </a:r>
            <a:r>
              <a:rPr lang="fr-FR" b="0" baseline="0" dirty="0"/>
              <a:t> et  non mercantile, les résultats en terme de diminution de Trafic ne sont pas à la hauteur.  En effet, plusieurs enquêtes ont démontré que le trafic était resté </a:t>
            </a:r>
            <a:r>
              <a:rPr lang="fr-FR" b="0" baseline="0" dirty="0" err="1"/>
              <a:t>tjs</a:t>
            </a:r>
            <a:r>
              <a:rPr lang="fr-FR" b="0" baseline="0" dirty="0"/>
              <a:t> aussi dense dans les grandes métropoles.   De plus, les utilisateurs du service sont le plus souvent des usagers des transports en commun… qui n’utilisent donc pas de véhicule pour se rendre au boulot.  Enfin, autre tendance constatée, les propriétaires de berline qui « partagent » leur véhicule ont, selon une enquête, opté pour un véhicule plus grand lors du remplacement de leur voiture, dans la perspective d’un amortissement plus rapide avec le système </a:t>
            </a:r>
            <a:r>
              <a:rPr lang="fr-FR" b="0" baseline="0" dirty="0" err="1"/>
              <a:t>BlablaCar</a:t>
            </a:r>
            <a:r>
              <a:rPr lang="fr-FR" b="0" baseline="0" dirty="0"/>
              <a:t> (le co-voiturage n’est pas gratuit).</a:t>
            </a:r>
          </a:p>
          <a:p>
            <a:endParaRPr lang="fr-FR" b="0" baseline="0" dirty="0"/>
          </a:p>
          <a:p>
            <a:r>
              <a:rPr lang="fr-FR" b="1" baseline="0" dirty="0" err="1"/>
              <a:t>ebay</a:t>
            </a:r>
            <a:r>
              <a:rPr lang="fr-FR" b="1" baseline="0" dirty="0"/>
              <a:t>-Le </a:t>
            </a:r>
            <a:r>
              <a:rPr lang="fr-FR" b="1" baseline="0" dirty="0" err="1"/>
              <a:t>boncoin</a:t>
            </a:r>
            <a:r>
              <a:rPr lang="fr-FR" b="1" baseline="0" dirty="0"/>
              <a:t> </a:t>
            </a:r>
            <a:r>
              <a:rPr lang="fr-FR" b="0" baseline="0" dirty="0"/>
              <a:t>: S’il est évident que l’achat en seconde main peut avoir des vertus, la prolifération des plateformes de revente en ligne peut à l’opposé induire des comportement moins écoresponsable.  Ainsi des enquêtes menée auprès d’utilisateurs de ces plateformes ont mis en lumière que ces nouvelle facilités de revente conduisaient souvent les consommateurs à renouveler plus rapidement certains produits (smartphone, etc.).  Pour le textile, malgré l’apparition de site comme </a:t>
            </a:r>
            <a:r>
              <a:rPr lang="fr-FR" b="0" baseline="0" dirty="0" err="1"/>
              <a:t>vinted</a:t>
            </a:r>
            <a:r>
              <a:rPr lang="fr-FR" b="0" baseline="0" dirty="0"/>
              <a:t>, la </a:t>
            </a:r>
            <a:r>
              <a:rPr lang="fr-FR" b="0" baseline="0" dirty="0" err="1"/>
              <a:t>fast</a:t>
            </a:r>
            <a:r>
              <a:rPr lang="fr-FR" b="0" baseline="0" dirty="0"/>
              <a:t> </a:t>
            </a:r>
            <a:r>
              <a:rPr lang="fr-FR" b="0" baseline="0" dirty="0" err="1"/>
              <a:t>fashion</a:t>
            </a:r>
            <a:r>
              <a:rPr lang="fr-FR" b="0" baseline="0" dirty="0"/>
              <a:t> (mode jetable) a également accéléré la tendance du renouvellement permanant. La production mondiale de textiles est aujourd’hui 4 fois supérieure à celle de 1980.   On ne semble donc même pas  être dans un jeu à somme nulle ;-(</a:t>
            </a:r>
          </a:p>
          <a:p>
            <a:endParaRPr lang="fr-FR" b="0" baseline="0" dirty="0"/>
          </a:p>
          <a:p>
            <a:r>
              <a:rPr lang="fr-FR" b="1" baseline="0" dirty="0" err="1"/>
              <a:t>airbnb</a:t>
            </a:r>
            <a:r>
              <a:rPr lang="fr-FR" b="0" baseline="0" dirty="0"/>
              <a:t> : le </a:t>
            </a:r>
            <a:r>
              <a:rPr lang="fr-FR" b="0" baseline="0" dirty="0" err="1"/>
              <a:t>nbre</a:t>
            </a:r>
            <a:r>
              <a:rPr lang="fr-FR" b="0" baseline="0" dirty="0"/>
              <a:t> d’hôtel et leur construction n’ont pas diminué dans les grandes villes  même si </a:t>
            </a:r>
            <a:r>
              <a:rPr lang="fr-FR" b="0" baseline="0" dirty="0" err="1"/>
              <a:t>airbnb</a:t>
            </a:r>
            <a:r>
              <a:rPr lang="fr-FR" b="0" baseline="0" dirty="0"/>
              <a:t> a clairement créé une nouvelle concurrence pour le secteur hôtelier.  En outre, on constate des pratiques de spéculation immobilière de certains loueurs dans les métropoles touristiques. Certains biens, jadis loués à l’année par des habitants, sont retirés de la location longue durée, pour être mis en location via la plateforme </a:t>
            </a:r>
            <a:r>
              <a:rPr lang="fr-FR" b="0" baseline="0" dirty="0" err="1"/>
              <a:t>airbnb</a:t>
            </a:r>
            <a:r>
              <a:rPr lang="fr-FR" b="0" baseline="0" dirty="0"/>
              <a:t> jugée plus rentable.</a:t>
            </a:r>
            <a:endParaRPr lang="fr-FR" b="0"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7995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3107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Une </a:t>
            </a:r>
            <a:r>
              <a:rPr lang="fr-BE" sz="1200" b="1" u="sng" kern="1200" dirty="0">
                <a:solidFill>
                  <a:schemeClr val="tx1"/>
                </a:solidFill>
                <a:effectLst/>
                <a:latin typeface="+mn-lt"/>
                <a:ea typeface="+mn-ea"/>
                <a:cs typeface="+mn-cs"/>
                <a:hlinkClick r:id="rId3"/>
              </a:rPr>
              <a:t>chasse d’eau classique utilise en moyenne 9 à 12 litres</a:t>
            </a:r>
            <a:r>
              <a:rPr lang="fr-BE" dirty="0"/>
              <a:t>. En faisant pipi sous la douche tous les matins, vous pourrez donc </a:t>
            </a:r>
            <a:r>
              <a:rPr lang="fr-BE" sz="1200" b="1" kern="1200" dirty="0">
                <a:solidFill>
                  <a:schemeClr val="tx1"/>
                </a:solidFill>
                <a:effectLst/>
                <a:latin typeface="+mn-lt"/>
                <a:ea typeface="+mn-ea"/>
                <a:cs typeface="+mn-cs"/>
              </a:rPr>
              <a:t>économiser entre 3 285 et 4380 litres d’eau douce</a:t>
            </a:r>
            <a:r>
              <a:rPr lang="fr-BE" sz="1200" kern="1200" dirty="0">
                <a:solidFill>
                  <a:schemeClr val="tx1"/>
                </a:solidFill>
                <a:effectLst/>
                <a:latin typeface="+mn-lt"/>
                <a:ea typeface="+mn-ea"/>
                <a:cs typeface="+mn-cs"/>
              </a:rPr>
              <a:t> </a:t>
            </a:r>
            <a:r>
              <a:rPr lang="fr-BE" dirty="0"/>
              <a:t>! Et, on le rappelle : en Belgique , c’est de l’eau potable qui est utilisée pour les toilettes…</a:t>
            </a:r>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02738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63</a:t>
            </a:fld>
            <a:endParaRPr lang="fr-FR"/>
          </a:p>
        </p:txBody>
      </p:sp>
    </p:spTree>
    <p:extLst>
      <p:ext uri="{BB962C8B-B14F-4D97-AF65-F5344CB8AC3E}">
        <p14:creationId xmlns:p14="http://schemas.microsoft.com/office/powerpoint/2010/main" val="19578195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indent="-228600">
              <a:buFont typeface="Arial" panose="020B0604020202020204" pitchFamily="34" charset="0"/>
              <a:buChar char="•"/>
            </a:pPr>
            <a:r>
              <a:rPr lang="en-US" sz="1200" b="1" dirty="0"/>
              <a:t>R = 2%</a:t>
            </a:r>
          </a:p>
          <a:p>
            <a:pPr indent="-228600">
              <a:buFont typeface="Arial" panose="020B0604020202020204" pitchFamily="34" charset="0"/>
              <a:buChar char="•"/>
            </a:pPr>
            <a:r>
              <a:rPr lang="en-US" sz="1200" dirty="0"/>
              <a:t>2% des </a:t>
            </a:r>
            <a:r>
              <a:rPr lang="en-US" sz="1200" dirty="0" err="1"/>
              <a:t>matériaux</a:t>
            </a:r>
            <a:r>
              <a:rPr lang="en-US" sz="1200" dirty="0"/>
              <a:t> </a:t>
            </a:r>
            <a:r>
              <a:rPr lang="en-US" sz="1200" dirty="0" err="1"/>
              <a:t>dont</a:t>
            </a:r>
            <a:r>
              <a:rPr lang="en-US" sz="1200" dirty="0"/>
              <a:t> on a </a:t>
            </a:r>
            <a:r>
              <a:rPr lang="en-US" sz="1200" dirty="0" err="1"/>
              <a:t>besoin</a:t>
            </a:r>
            <a:r>
              <a:rPr lang="en-US" sz="1200" dirty="0"/>
              <a:t> pour la production des TIC 5Technologies de </a:t>
            </a:r>
            <a:r>
              <a:rPr lang="en-US" sz="1200" dirty="0" err="1"/>
              <a:t>l’Information</a:t>
            </a:r>
            <a:r>
              <a:rPr lang="en-US" sz="1200" dirty="0"/>
              <a:t> et de la Communication) se </a:t>
            </a:r>
            <a:r>
              <a:rPr lang="en-US" sz="1200" dirty="0" err="1"/>
              <a:t>retrouvent</a:t>
            </a:r>
            <a:r>
              <a:rPr lang="en-US" sz="1200" dirty="0"/>
              <a:t> dans le </a:t>
            </a:r>
            <a:r>
              <a:rPr lang="en-US" sz="1200" dirty="0" err="1"/>
              <a:t>produit</a:t>
            </a:r>
            <a:r>
              <a:rPr lang="en-US" sz="1200" dirty="0"/>
              <a:t> final</a:t>
            </a:r>
          </a:p>
          <a:p>
            <a:pPr indent="-228600">
              <a:buFont typeface="Arial" panose="020B0604020202020204" pitchFamily="34" charset="0"/>
              <a:buChar char="•"/>
            </a:pPr>
            <a:r>
              <a:rPr lang="en-US" sz="1200" dirty="0"/>
              <a:t>98% de </a:t>
            </a:r>
            <a:r>
              <a:rPr lang="en-US" sz="1200" dirty="0" err="1"/>
              <a:t>déchets</a:t>
            </a:r>
            <a:endParaRPr lang="en-US" sz="1200" dirty="0"/>
          </a:p>
          <a:p>
            <a:pPr indent="-228600">
              <a:buFont typeface="Arial" panose="020B0604020202020204" pitchFamily="34" charset="0"/>
              <a:buChar char="•"/>
            </a:pPr>
            <a:r>
              <a:rPr lang="en-US" sz="1200" dirty="0"/>
              <a:t>80% de </a:t>
            </a:r>
            <a:r>
              <a:rPr lang="en-US" sz="1200" dirty="0" err="1"/>
              <a:t>l’énergie</a:t>
            </a:r>
            <a:r>
              <a:rPr lang="en-US" sz="1200" dirty="0"/>
              <a:t> </a:t>
            </a:r>
            <a:r>
              <a:rPr lang="en-US" sz="1200" dirty="0" err="1"/>
              <a:t>utilisée</a:t>
            </a:r>
            <a:r>
              <a:rPr lang="en-US" sz="1200" dirty="0"/>
              <a:t> par un </a:t>
            </a:r>
            <a:r>
              <a:rPr lang="en-US" sz="1200" dirty="0" err="1"/>
              <a:t>ordinateur</a:t>
            </a:r>
            <a:r>
              <a:rPr lang="en-US" sz="1200" dirty="0"/>
              <a:t> </a:t>
            </a:r>
            <a:r>
              <a:rPr lang="en-US" sz="1200" dirty="0" err="1"/>
              <a:t>l’est</a:t>
            </a:r>
            <a:r>
              <a:rPr lang="en-US" sz="1200" dirty="0"/>
              <a:t> au moment de </a:t>
            </a:r>
            <a:r>
              <a:rPr lang="en-US" sz="1200" dirty="0" err="1"/>
              <a:t>sa</a:t>
            </a:r>
            <a:r>
              <a:rPr lang="en-US" sz="1200" dirty="0"/>
              <a:t> fabrication (verifier la source)</a:t>
            </a:r>
          </a:p>
          <a:p>
            <a:pPr indent="-228600">
              <a:buFont typeface="Arial" panose="020B0604020202020204" pitchFamily="34" charset="0"/>
              <a:buChar char="•"/>
            </a:pPr>
            <a:r>
              <a:rPr lang="en-US" sz="1200" dirty="0" err="1"/>
              <a:t>Méthodes</a:t>
            </a:r>
            <a:r>
              <a:rPr lang="en-US" sz="1200" dirty="0"/>
              <a:t> </a:t>
            </a:r>
            <a:r>
              <a:rPr lang="en-US" sz="1200" dirty="0" err="1"/>
              <a:t>d’extraction</a:t>
            </a:r>
            <a:r>
              <a:rPr lang="en-US" sz="1200" dirty="0"/>
              <a:t> </a:t>
            </a:r>
            <a:r>
              <a:rPr lang="en-US" sz="1200" dirty="0" err="1"/>
              <a:t>polluantes</a:t>
            </a:r>
            <a:endParaRPr lang="en-US" sz="1200" dirty="0"/>
          </a:p>
          <a:p>
            <a:endParaRPr lang="fr-BE"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64</a:t>
            </a:fld>
            <a:endParaRPr lang="fr-FR"/>
          </a:p>
        </p:txBody>
      </p:sp>
    </p:spTree>
    <p:extLst>
      <p:ext uri="{BB962C8B-B14F-4D97-AF65-F5344CB8AC3E}">
        <p14:creationId xmlns:p14="http://schemas.microsoft.com/office/powerpoint/2010/main" val="18154722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59562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dirty="0"/>
              <a:t>Réduire les besoins de déplacement contraints (= moins se déplacer)</a:t>
            </a:r>
            <a:br>
              <a:rPr lang="fr-BE" sz="1200" dirty="0"/>
            </a:br>
            <a:endParaRPr lang="fr-BE" sz="1200" dirty="0"/>
          </a:p>
          <a:p>
            <a:r>
              <a:rPr lang="fr-BE" sz="1200" dirty="0"/>
              <a:t>Les transports en commun (train, tram, bus)</a:t>
            </a:r>
            <a:br>
              <a:rPr lang="fr-BE" sz="1200" dirty="0"/>
            </a:br>
            <a:endParaRPr lang="fr-BE" sz="1200" dirty="0"/>
          </a:p>
          <a:p>
            <a:r>
              <a:rPr lang="fr-BE" sz="1200" dirty="0"/>
              <a:t>Le covoiturage</a:t>
            </a:r>
            <a:br>
              <a:rPr lang="fr-BE" sz="1200" dirty="0"/>
            </a:br>
            <a:endParaRPr lang="fr-BE" sz="1200" dirty="0"/>
          </a:p>
          <a:p>
            <a:r>
              <a:rPr lang="fr-BE" sz="1200" dirty="0"/>
              <a:t>L’hélicoptère</a:t>
            </a:r>
            <a:br>
              <a:rPr lang="fr-BE" sz="1200" dirty="0"/>
            </a:br>
            <a:endParaRPr lang="fr-BE" sz="1200" dirty="0"/>
          </a:p>
          <a:p>
            <a:r>
              <a:rPr lang="fr-BE" sz="1200" dirty="0"/>
              <a:t>Le vélo</a:t>
            </a:r>
            <a:br>
              <a:rPr lang="fr-BE" sz="1200" dirty="0"/>
            </a:br>
            <a:endParaRPr lang="fr-BE" sz="1200" dirty="0"/>
          </a:p>
          <a:p>
            <a:r>
              <a:rPr lang="fr-BE" sz="1200" dirty="0"/>
              <a:t>Le vélo électrique</a:t>
            </a:r>
            <a:r>
              <a:rPr lang="fr-BE" sz="1400" dirty="0"/>
              <a:t/>
            </a:r>
            <a:br>
              <a:rPr lang="fr-BE" sz="1400" dirty="0"/>
            </a:br>
            <a:endParaRPr lang="fr-BE" sz="1400" dirty="0"/>
          </a:p>
          <a:p>
            <a:r>
              <a:rPr lang="fr-BE" sz="1200" dirty="0"/>
              <a:t>La marche</a:t>
            </a:r>
            <a:br>
              <a:rPr lang="fr-BE" sz="1200" dirty="0"/>
            </a:br>
            <a:endParaRPr lang="fr-BE" sz="1200" dirty="0"/>
          </a:p>
          <a:p>
            <a:r>
              <a:rPr lang="fr-BE" sz="1200" dirty="0"/>
              <a:t>La téléportation</a:t>
            </a:r>
            <a:br>
              <a:rPr lang="fr-BE" sz="1200" dirty="0"/>
            </a:br>
            <a:endParaRPr lang="fr-BE" sz="1200" dirty="0"/>
          </a:p>
          <a:p>
            <a:r>
              <a:rPr lang="fr-BE" sz="1200" dirty="0"/>
              <a:t>Autres </a:t>
            </a:r>
            <a:endParaRPr lang="fr-BE" dirty="0"/>
          </a:p>
          <a:p>
            <a:pPr marL="0" indent="0">
              <a:buNone/>
            </a:pPr>
            <a:r>
              <a:rPr lang="fr-BE" dirty="0"/>
              <a:t>	</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1173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19409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Une étude commandée par la filière DEEE (Déchets d’Equipements Electriques et Electroniques) à IPSOS, avec le soutien de l’ADEME et des Pouvoirs Publics, révèle que chaque foyer français possède à domicile près d’une centaine d’équipements électriques et électroniques, utilisés ou non, allant du réfrigérateur au téléphone, en passant par les machines à laver, les sèche-cheveux, les radios-réveils et tous les petits appareils électroniques, sans oublier les outils, les jouets et les luminaires. Selon le type d’habitat, ces chiffres varient de 73 (pour les appartements) à 118 (pour les maisons). Au total, cela représente 450 kg par foyer, soit 200 kg par habitant.</a:t>
            </a:r>
          </a:p>
          <a:p>
            <a:r>
              <a:rPr lang="fr-BE" sz="1200" kern="1200" dirty="0">
                <a:solidFill>
                  <a:schemeClr val="tx1"/>
                </a:solidFill>
                <a:effectLst/>
                <a:latin typeface="+mn-lt"/>
                <a:ea typeface="+mn-ea"/>
                <a:cs typeface="+mn-cs"/>
              </a:rPr>
              <a:t>Les pièces les plus équipées en nombre d’appareils sont :</a:t>
            </a:r>
          </a:p>
          <a:p>
            <a:pPr lvl="0"/>
            <a:r>
              <a:rPr lang="fr-BE" sz="1200" kern="1200" dirty="0">
                <a:solidFill>
                  <a:schemeClr val="tx1"/>
                </a:solidFill>
                <a:effectLst/>
                <a:latin typeface="+mn-lt"/>
                <a:ea typeface="+mn-ea"/>
                <a:cs typeface="+mn-cs"/>
              </a:rPr>
              <a:t>Le salon, avec 24 appareils, suivi de près par les chambres avec 22 appareils, devant la cuisine, le bureau/bibliothèque, la salle de jeux et le garage.</a:t>
            </a:r>
          </a:p>
          <a:p>
            <a:pPr lvl="0"/>
            <a:r>
              <a:rPr lang="fr-BE" sz="1200" kern="1200" dirty="0">
                <a:solidFill>
                  <a:schemeClr val="tx1"/>
                </a:solidFill>
                <a:effectLst/>
                <a:latin typeface="+mn-lt"/>
                <a:ea typeface="+mn-ea"/>
                <a:cs typeface="+mn-cs"/>
              </a:rPr>
              <a:t>La cave, la salle de bains et d’autres pièces annexes (buanderie, dressing, débarras...) avec une dizaine d’équipements recensés.</a:t>
            </a:r>
          </a:p>
          <a:p>
            <a:pPr lvl="0"/>
            <a:r>
              <a:rPr lang="fr-BE" sz="1200" kern="1200" dirty="0">
                <a:solidFill>
                  <a:schemeClr val="tx1"/>
                </a:solidFill>
                <a:effectLst/>
                <a:latin typeface="+mn-lt"/>
                <a:ea typeface="+mn-ea"/>
                <a:cs typeface="+mn-cs"/>
              </a:rPr>
              <a:t>Le grenier (avec 6 appareils) et le jardin/terrasse/balcon (avec 3 appareils).</a:t>
            </a:r>
          </a:p>
          <a:p>
            <a:r>
              <a:rPr lang="fr-BE" sz="1200" kern="1200" dirty="0">
                <a:solidFill>
                  <a:schemeClr val="tx1"/>
                </a:solidFill>
                <a:effectLst/>
                <a:latin typeface="+mn-lt"/>
                <a:ea typeface="+mn-ea"/>
                <a:cs typeface="+mn-cs"/>
              </a:rPr>
              <a:t>En moyenne, chaque foyer déclare garder 6 appareils inutilisés (5 en appartement contre 11 dans une maison).</a:t>
            </a:r>
          </a:p>
          <a:p>
            <a:r>
              <a:rPr lang="fr-BE" sz="1200" kern="1200" dirty="0">
                <a:solidFill>
                  <a:schemeClr val="tx1"/>
                </a:solidFill>
                <a:effectLst/>
                <a:latin typeface="+mn-lt"/>
                <a:ea typeface="+mn-ea"/>
                <a:cs typeface="+mn-cs"/>
              </a:rPr>
              <a:t> </a:t>
            </a:r>
          </a:p>
          <a:p>
            <a:r>
              <a:rPr lang="fr-BE" sz="1200" kern="1200" dirty="0">
                <a:solidFill>
                  <a:schemeClr val="tx1"/>
                </a:solidFill>
                <a:effectLst/>
                <a:latin typeface="+mn-lt"/>
                <a:ea typeface="+mn-ea"/>
                <a:cs typeface="+mn-cs"/>
              </a:rPr>
              <a:t>Quels types appareils électriques ?</a:t>
            </a:r>
          </a:p>
          <a:p>
            <a:r>
              <a:rPr lang="fr-BE" sz="1200" kern="1200" dirty="0">
                <a:solidFill>
                  <a:schemeClr val="tx1"/>
                </a:solidFill>
                <a:effectLst/>
                <a:latin typeface="+mn-lt"/>
                <a:ea typeface="+mn-ea"/>
                <a:cs typeface="+mn-cs"/>
              </a:rPr>
              <a:t>A l’exception des luminaires (présents dans toutes les pièces, avec en moyenne 24 équipements par foyer), les familles d’appareils les plus représentées en nombre sont :</a:t>
            </a:r>
          </a:p>
          <a:p>
            <a:pPr lvl="0"/>
            <a:r>
              <a:rPr lang="fr-BE" sz="1200" kern="1200" dirty="0">
                <a:solidFill>
                  <a:schemeClr val="tx1"/>
                </a:solidFill>
                <a:effectLst/>
                <a:latin typeface="+mn-lt"/>
                <a:ea typeface="+mn-ea"/>
                <a:cs typeface="+mn-cs"/>
              </a:rPr>
              <a:t>Les petits appareils ménagers (15)</a:t>
            </a:r>
          </a:p>
          <a:p>
            <a:pPr lvl="0"/>
            <a:r>
              <a:rPr lang="fr-BE" sz="1200" kern="1200" dirty="0">
                <a:solidFill>
                  <a:schemeClr val="tx1"/>
                </a:solidFill>
                <a:effectLst/>
                <a:latin typeface="+mn-lt"/>
                <a:ea typeface="+mn-ea"/>
                <a:cs typeface="+mn-cs"/>
              </a:rPr>
              <a:t>Les équipements audio/vidéo/photo (12)</a:t>
            </a:r>
          </a:p>
          <a:p>
            <a:pPr lvl="0"/>
            <a:r>
              <a:rPr lang="fr-BE" sz="1200" kern="1200" dirty="0">
                <a:solidFill>
                  <a:schemeClr val="tx1"/>
                </a:solidFill>
                <a:effectLst/>
                <a:latin typeface="+mn-lt"/>
                <a:ea typeface="+mn-ea"/>
                <a:cs typeface="+mn-cs"/>
              </a:rPr>
              <a:t>L’informatique (7)</a:t>
            </a:r>
          </a:p>
          <a:p>
            <a:pPr lvl="0"/>
            <a:r>
              <a:rPr lang="fr-BE" sz="1200" kern="1200" dirty="0">
                <a:solidFill>
                  <a:schemeClr val="tx1"/>
                </a:solidFill>
                <a:effectLst/>
                <a:latin typeface="+mn-lt"/>
                <a:ea typeface="+mn-ea"/>
                <a:cs typeface="+mn-cs"/>
              </a:rPr>
              <a:t>Le gros électroménager (7 dont 2 équipements produisant du « froid »)</a:t>
            </a:r>
          </a:p>
          <a:p>
            <a:pPr lvl="0"/>
            <a:r>
              <a:rPr lang="fr-BE" sz="1200" kern="1200" dirty="0">
                <a:solidFill>
                  <a:schemeClr val="tx1"/>
                </a:solidFill>
                <a:effectLst/>
                <a:latin typeface="+mn-lt"/>
                <a:ea typeface="+mn-ea"/>
                <a:cs typeface="+mn-cs"/>
              </a:rPr>
              <a:t>Le chauffage et la climatisation (6)</a:t>
            </a:r>
          </a:p>
          <a:p>
            <a:pPr lvl="0"/>
            <a:r>
              <a:rPr lang="fr-BE" sz="1200" kern="1200" dirty="0">
                <a:solidFill>
                  <a:schemeClr val="tx1"/>
                </a:solidFill>
                <a:effectLst/>
                <a:latin typeface="+mn-lt"/>
                <a:ea typeface="+mn-ea"/>
                <a:cs typeface="+mn-cs"/>
              </a:rPr>
              <a:t>L’outillage de bricolage ou de jardin (5)</a:t>
            </a:r>
          </a:p>
          <a:p>
            <a:pPr lvl="0"/>
            <a:r>
              <a:rPr lang="fr-BE" sz="1200" kern="1200" dirty="0">
                <a:solidFill>
                  <a:schemeClr val="tx1"/>
                </a:solidFill>
                <a:effectLst/>
                <a:latin typeface="+mn-lt"/>
                <a:ea typeface="+mn-ea"/>
                <a:cs typeface="+mn-cs"/>
              </a:rPr>
              <a:t>Les équipements de sports et/ou de loisirs (5)</a:t>
            </a:r>
          </a:p>
          <a:p>
            <a:pPr lvl="0"/>
            <a:r>
              <a:rPr lang="fr-BE" sz="1200" kern="1200" dirty="0">
                <a:solidFill>
                  <a:schemeClr val="tx1"/>
                </a:solidFill>
                <a:effectLst/>
                <a:latin typeface="+mn-lt"/>
                <a:ea typeface="+mn-ea"/>
                <a:cs typeface="+mn-cs"/>
              </a:rPr>
              <a:t>La téléphonie (4)</a:t>
            </a:r>
          </a:p>
          <a:p>
            <a:r>
              <a:rPr lang="fr-BE" sz="1200" b="1" kern="1200" dirty="0">
                <a:solidFill>
                  <a:schemeClr val="tx1"/>
                </a:solidFill>
                <a:effectLst/>
                <a:latin typeface="+mn-lt"/>
                <a:ea typeface="+mn-ea"/>
                <a:cs typeface="+mn-cs"/>
              </a:rPr>
              <a:t> </a:t>
            </a:r>
            <a:endParaRPr lang="fr-BE" sz="1200" kern="1200" dirty="0">
              <a:solidFill>
                <a:schemeClr val="tx1"/>
              </a:solidFill>
              <a:effectLst/>
              <a:latin typeface="+mn-lt"/>
              <a:ea typeface="+mn-ea"/>
              <a:cs typeface="+mn-cs"/>
            </a:endParaRPr>
          </a:p>
          <a:p>
            <a:r>
              <a:rPr lang="fr-BE" sz="1200" kern="1200" dirty="0">
                <a:solidFill>
                  <a:schemeClr val="tx1"/>
                </a:solidFill>
                <a:effectLst/>
                <a:latin typeface="+mn-lt"/>
                <a:ea typeface="+mn-ea"/>
                <a:cs typeface="+mn-cs"/>
              </a:rPr>
              <a:t>Quelques statistiques :</a:t>
            </a:r>
          </a:p>
          <a:p>
            <a:pPr lvl="0"/>
            <a:r>
              <a:rPr lang="fr-BE" sz="1200" kern="1200" dirty="0">
                <a:solidFill>
                  <a:schemeClr val="tx1"/>
                </a:solidFill>
                <a:effectLst/>
                <a:latin typeface="+mn-lt"/>
                <a:ea typeface="+mn-ea"/>
                <a:cs typeface="+mn-cs"/>
              </a:rPr>
              <a:t>98% des foyers sont équipés d’un réfrigérateur,</a:t>
            </a:r>
          </a:p>
          <a:p>
            <a:pPr lvl="0"/>
            <a:r>
              <a:rPr lang="fr-BE" sz="1200" kern="1200" dirty="0">
                <a:solidFill>
                  <a:schemeClr val="tx1"/>
                </a:solidFill>
                <a:effectLst/>
                <a:latin typeface="+mn-lt"/>
                <a:ea typeface="+mn-ea"/>
                <a:cs typeface="+mn-cs"/>
              </a:rPr>
              <a:t>93% possèdent une machine à laver,</a:t>
            </a:r>
          </a:p>
          <a:p>
            <a:pPr lvl="0"/>
            <a:r>
              <a:rPr lang="fr-BE" sz="1200" kern="1200" dirty="0">
                <a:solidFill>
                  <a:schemeClr val="tx1"/>
                </a:solidFill>
                <a:effectLst/>
                <a:latin typeface="+mn-lt"/>
                <a:ea typeface="+mn-ea"/>
                <a:cs typeface="+mn-cs"/>
              </a:rPr>
              <a:t>92% disposent d’un téléphone portable ou un smartphone,</a:t>
            </a:r>
          </a:p>
          <a:p>
            <a:pPr lvl="0"/>
            <a:r>
              <a:rPr lang="fr-BE" sz="1200" kern="1200" dirty="0">
                <a:solidFill>
                  <a:schemeClr val="tx1"/>
                </a:solidFill>
                <a:effectLst/>
                <a:latin typeface="+mn-lt"/>
                <a:ea typeface="+mn-ea"/>
                <a:cs typeface="+mn-cs"/>
              </a:rPr>
              <a:t>89% des foyers possèdent un téléviseur à écran plat,</a:t>
            </a:r>
          </a:p>
          <a:p>
            <a:pPr lvl="0"/>
            <a:r>
              <a:rPr lang="fr-BE" sz="1200" kern="1200" dirty="0">
                <a:solidFill>
                  <a:schemeClr val="tx1"/>
                </a:solidFill>
                <a:effectLst/>
                <a:latin typeface="+mn-lt"/>
                <a:ea typeface="+mn-ea"/>
                <a:cs typeface="+mn-cs"/>
              </a:rPr>
              <a:t>88% un four à micro-ondes,</a:t>
            </a:r>
          </a:p>
          <a:p>
            <a:pPr lvl="0"/>
            <a:r>
              <a:rPr lang="fr-BE" sz="1200" kern="1200" dirty="0">
                <a:solidFill>
                  <a:schemeClr val="tx1"/>
                </a:solidFill>
                <a:effectLst/>
                <a:latin typeface="+mn-lt"/>
                <a:ea typeface="+mn-ea"/>
                <a:cs typeface="+mn-cs"/>
              </a:rPr>
              <a:t>81% ont un téléphone fixe, un four, une cuisinière ou un aspirateur,</a:t>
            </a:r>
          </a:p>
          <a:p>
            <a:pPr lvl="0"/>
            <a:r>
              <a:rPr lang="fr-BE" sz="1200" kern="1200" dirty="0">
                <a:solidFill>
                  <a:schemeClr val="tx1"/>
                </a:solidFill>
                <a:effectLst/>
                <a:latin typeface="+mn-lt"/>
                <a:ea typeface="+mn-ea"/>
                <a:cs typeface="+mn-cs"/>
              </a:rPr>
              <a:t>Plus de 70% ont un sèche-cheveux, une cafetière ou une machine à café, des outils,</a:t>
            </a:r>
          </a:p>
          <a:p>
            <a:pPr lvl="0"/>
            <a:r>
              <a:rPr lang="fr-BE" sz="1200" kern="1200" dirty="0">
                <a:solidFill>
                  <a:schemeClr val="tx1"/>
                </a:solidFill>
                <a:effectLst/>
                <a:latin typeface="+mn-lt"/>
                <a:ea typeface="+mn-ea"/>
                <a:cs typeface="+mn-cs"/>
              </a:rPr>
              <a:t>Plus de 60% possèdent un grille-pain, un ordinateur portable, une imprimante, une chaine Hi-fi ou un ventilateur.</a:t>
            </a:r>
          </a:p>
          <a:p>
            <a:r>
              <a:rPr lang="fr-BE" sz="1200" kern="1200" dirty="0">
                <a:solidFill>
                  <a:schemeClr val="tx1"/>
                </a:solidFill>
                <a:effectLst/>
                <a:latin typeface="+mn-lt"/>
                <a:ea typeface="+mn-ea"/>
                <a:cs typeface="+mn-cs"/>
              </a:rPr>
              <a:t> </a:t>
            </a:r>
          </a:p>
          <a:p>
            <a:r>
              <a:rPr lang="fr-BE" sz="1200" kern="1200" dirty="0">
                <a:solidFill>
                  <a:schemeClr val="tx1"/>
                </a:solidFill>
                <a:effectLst/>
                <a:latin typeface="+mn-lt"/>
                <a:ea typeface="+mn-ea"/>
                <a:cs typeface="+mn-cs"/>
              </a:rPr>
              <a:t>Source : </a:t>
            </a:r>
            <a:r>
              <a:rPr lang="fr-BE" sz="1200" u="sng" kern="1200" dirty="0">
                <a:solidFill>
                  <a:schemeClr val="tx1"/>
                </a:solidFill>
                <a:effectLst/>
                <a:latin typeface="+mn-lt"/>
                <a:ea typeface="+mn-ea"/>
                <a:cs typeface="+mn-cs"/>
                <a:hlinkClick r:id="rId3"/>
              </a:rPr>
              <a:t>www.ademe.fr</a:t>
            </a:r>
            <a:endParaRPr lang="fr-BE" sz="1200" kern="1200" dirty="0">
              <a:solidFill>
                <a:schemeClr val="tx1"/>
              </a:solidFill>
              <a:effectLst/>
              <a:latin typeface="+mn-lt"/>
              <a:ea typeface="+mn-ea"/>
              <a:cs typeface="+mn-cs"/>
            </a:endParaRPr>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90222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429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Un produit durable a une durée de vie plus longue que la moyenne : </a:t>
            </a:r>
          </a:p>
          <a:p>
            <a:r>
              <a:rPr lang="fr-FR" b="0" dirty="0"/>
              <a:t>En économie des biens à longue durée de vie sont appelés « biens durables »</a:t>
            </a:r>
          </a:p>
          <a:p>
            <a:endParaRPr lang="fr-FR" b="0" dirty="0"/>
          </a:p>
          <a:p>
            <a:r>
              <a:rPr lang="fr-FR" b="1" dirty="0"/>
              <a:t>Un produit durable prend en compte les impacts sur l’environnement tout au long de son existence</a:t>
            </a:r>
          </a:p>
          <a:p>
            <a:r>
              <a:rPr lang="fr-BE" sz="1200" b="1" u="sng" kern="1200" dirty="0">
                <a:solidFill>
                  <a:schemeClr val="tx1"/>
                </a:solidFill>
                <a:effectLst/>
                <a:latin typeface="+mn-lt"/>
                <a:ea typeface="+mn-ea"/>
                <a:cs typeface="+mn-cs"/>
              </a:rPr>
              <a:t>L’analyse du cycle de vie </a:t>
            </a:r>
          </a:p>
          <a:p>
            <a:r>
              <a:rPr lang="fr-BE" sz="1200" b="0" i="0" kern="1200" dirty="0">
                <a:solidFill>
                  <a:schemeClr val="tx1"/>
                </a:solidFill>
                <a:effectLst/>
                <a:latin typeface="+mn-lt"/>
                <a:ea typeface="+mn-ea"/>
                <a:cs typeface="+mn-cs"/>
              </a:rPr>
              <a:t>Le concept d’« Analyse du Cycle de Vie » (ACV), consiste à comptabiliser les impacts d’un produit, d’un service, et ce tout au long de son existence. L’</a:t>
            </a:r>
            <a:r>
              <a:rPr lang="fr-BE" sz="1200" b="0" i="0" kern="1200" dirty="0" err="1">
                <a:solidFill>
                  <a:schemeClr val="tx1"/>
                </a:solidFill>
                <a:effectLst/>
                <a:latin typeface="+mn-lt"/>
                <a:ea typeface="+mn-ea"/>
                <a:cs typeface="+mn-cs"/>
              </a:rPr>
              <a:t>éco-conception</a:t>
            </a:r>
            <a:r>
              <a:rPr lang="fr-BE" sz="1200" b="0" i="0" kern="1200" dirty="0">
                <a:solidFill>
                  <a:schemeClr val="tx1"/>
                </a:solidFill>
                <a:effectLst/>
                <a:latin typeface="+mn-lt"/>
                <a:ea typeface="+mn-ea"/>
                <a:cs typeface="+mn-cs"/>
              </a:rPr>
              <a:t> prend la forme d’une liste de questions qu’il faut se poser à chaque étape, lors de la conception (le produit répond-il bien à un besoin et à une fonction ? </a:t>
            </a:r>
          </a:p>
          <a:p>
            <a:r>
              <a:rPr lang="fr-BE" sz="1200" b="0" i="0" kern="1200" dirty="0">
                <a:solidFill>
                  <a:schemeClr val="tx1"/>
                </a:solidFill>
                <a:effectLst/>
                <a:latin typeface="+mn-lt"/>
                <a:ea typeface="+mn-ea"/>
                <a:cs typeface="+mn-cs"/>
              </a:rPr>
              <a:t>Quelle quantité d’énergie est utilisée pour produire les matériaux et quels types de matériaux sont choisis ?) ; de la fabrication (quels types de procédés sont utilisés et quels sont leurs impacts ?) ; du transport (quel emballage et quels moyens de transport sont requis ?) ; </a:t>
            </a:r>
          </a:p>
          <a:p>
            <a:r>
              <a:rPr lang="fr-BE" sz="1200" b="0" i="0" kern="1200" dirty="0">
                <a:solidFill>
                  <a:schemeClr val="tx1"/>
                </a:solidFill>
                <a:effectLst/>
                <a:latin typeface="+mn-lt"/>
                <a:ea typeface="+mn-ea"/>
                <a:cs typeface="+mn-cs"/>
              </a:rPr>
              <a:t>de l’utilisation (quelle quantité d’énergie et de consommable nécessitera la consommation du produit et sa maintenance ?) ; et de la fin de vie (que devient le produit ?). </a:t>
            </a:r>
          </a:p>
          <a:p>
            <a:r>
              <a:rPr lang="fr-BE" sz="1200" b="0" i="0" kern="1200" dirty="0">
                <a:solidFill>
                  <a:schemeClr val="tx1"/>
                </a:solidFill>
                <a:effectLst/>
                <a:latin typeface="+mn-lt"/>
                <a:ea typeface="+mn-ea"/>
                <a:cs typeface="+mn-cs"/>
              </a:rPr>
              <a:t>Avant d’aborder l’application concrète de cette notion dans la conception et la réalisation des expositions, il est nécessaire de comprendre la pertinence d’appliquer l’</a:t>
            </a:r>
            <a:r>
              <a:rPr lang="fr-BE" sz="1200" b="0" i="0" kern="1200" dirty="0" err="1">
                <a:solidFill>
                  <a:schemeClr val="tx1"/>
                </a:solidFill>
                <a:effectLst/>
                <a:latin typeface="+mn-lt"/>
                <a:ea typeface="+mn-ea"/>
                <a:cs typeface="+mn-cs"/>
              </a:rPr>
              <a:t>éco-conception</a:t>
            </a:r>
            <a:r>
              <a:rPr lang="fr-BE" sz="1200" b="0" i="0" kern="1200" dirty="0">
                <a:solidFill>
                  <a:schemeClr val="tx1"/>
                </a:solidFill>
                <a:effectLst/>
                <a:latin typeface="+mn-lt"/>
                <a:ea typeface="+mn-ea"/>
                <a:cs typeface="+mn-cs"/>
              </a:rPr>
              <a:t> au secteur culturel</a:t>
            </a:r>
            <a:endParaRPr lang="fr-BE" sz="1200" kern="1200" dirty="0">
              <a:solidFill>
                <a:schemeClr val="tx1"/>
              </a:solidFill>
              <a:effectLst/>
              <a:latin typeface="+mn-lt"/>
              <a:ea typeface="+mn-ea"/>
              <a:cs typeface="+mn-cs"/>
            </a:endParaRPr>
          </a:p>
          <a:p>
            <a:r>
              <a:rPr lang="fr-BE" sz="1200" kern="1200" dirty="0">
                <a:solidFill>
                  <a:schemeClr val="tx1"/>
                </a:solidFill>
                <a:effectLst/>
                <a:latin typeface="+mn-lt"/>
                <a:ea typeface="+mn-ea"/>
                <a:cs typeface="+mn-cs"/>
              </a:rPr>
              <a:t>L’analyse du cycle de vie (ACV) d’un produit vise à évaluer systématiquement les effets environnementaux de la vie d’un produit « du berceau à la tombe », </a:t>
            </a:r>
          </a:p>
          <a:p>
            <a:r>
              <a:rPr lang="fr-BE" sz="1200" kern="1200" dirty="0">
                <a:solidFill>
                  <a:schemeClr val="tx1"/>
                </a:solidFill>
                <a:effectLst/>
                <a:latin typeface="+mn-lt"/>
                <a:ea typeface="+mn-ea"/>
                <a:cs typeface="+mn-cs"/>
              </a:rPr>
              <a:t>c’est-à-dire évaluer les flux (de matières ou d'énergie) entrants et sortants à chaque étape de la vie d'un produit, depuis l'extraction des matières premières jusqu'aux déchets ultimes.</a:t>
            </a:r>
          </a:p>
          <a:p>
            <a:r>
              <a:rPr lang="fr-BE" sz="1200" kern="1200" dirty="0">
                <a:solidFill>
                  <a:schemeClr val="tx1"/>
                </a:solidFill>
                <a:effectLst/>
                <a:latin typeface="+mn-lt"/>
                <a:ea typeface="+mn-ea"/>
                <a:cs typeface="+mn-cs"/>
              </a:rPr>
              <a:t>Les ACV sont normalisées, notamment par les normes internationales ISO 14040 à 14043.</a:t>
            </a:r>
          </a:p>
          <a:p>
            <a:r>
              <a:rPr lang="fr-BE" sz="1200" kern="1200" dirty="0">
                <a:solidFill>
                  <a:schemeClr val="tx1"/>
                </a:solidFill>
                <a:effectLst/>
                <a:latin typeface="+mn-lt"/>
                <a:ea typeface="+mn-ea"/>
                <a:cs typeface="+mn-cs"/>
              </a:rPr>
              <a:t>L’analyse du cycle de vie permet d’établir qu’un produit ou une technologie de production réduiront ou non leurs impacts sur l’environnement.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Concept complémentaire : éco-design : penser au recyclage du produit en amont</a:t>
            </a:r>
          </a:p>
          <a:p>
            <a:endParaRPr lang="fr-FR" dirty="0"/>
          </a:p>
          <a:p>
            <a:r>
              <a:rPr lang="fr-FR" b="1" dirty="0"/>
              <a:t>C’est un produit qui est facilement réparable</a:t>
            </a:r>
          </a:p>
          <a:p>
            <a:endParaRPr lang="fr-FR" b="0" dirty="0"/>
          </a:p>
          <a:p>
            <a:r>
              <a:rPr lang="fr-FR" b="0" dirty="0"/>
              <a:t>Combien de fois avez-vous entendu dire : oh, cela ne vaut pas le coup, il vaut mieux racheter un nouveau modèle?</a:t>
            </a:r>
          </a:p>
          <a:p>
            <a:r>
              <a:rPr lang="fr-FR" b="0" dirty="0"/>
              <a:t>Ce sont des habitudes qui contribuent à un gaspillage monstrueux.</a:t>
            </a:r>
          </a:p>
          <a:p>
            <a:endParaRPr lang="fr-FR" b="1" dirty="0"/>
          </a:p>
          <a:p>
            <a:r>
              <a:rPr lang="fr-FR" b="1" dirty="0"/>
              <a:t>Quelques exemples de produits durables: </a:t>
            </a:r>
          </a:p>
          <a:p>
            <a:endParaRPr lang="fr-FR" b="1" dirty="0"/>
          </a:p>
          <a:p>
            <a:r>
              <a:rPr lang="fr-FR" b="0" dirty="0"/>
              <a:t>Platine de type « </a:t>
            </a:r>
            <a:r>
              <a:rPr lang="fr-FR" b="0" dirty="0" err="1"/>
              <a:t>Technics</a:t>
            </a:r>
            <a:r>
              <a:rPr lang="fr-FR" b="0" dirty="0"/>
              <a:t> » qui fonctionne depuis les années 70</a:t>
            </a:r>
          </a:p>
          <a:p>
            <a:endParaRPr lang="fr-FR" b="0" dirty="0"/>
          </a:p>
          <a:p>
            <a:r>
              <a:rPr lang="fr-FR" b="0" dirty="0"/>
              <a:t>Début du bas nylon : </a:t>
            </a:r>
          </a:p>
          <a:p>
            <a:r>
              <a:rPr lang="fr-FR" b="0" dirty="0"/>
              <a:t>Après la seconde guerre mondiale les bas nylon font rage, c’est moderne, pratique, à la mode.</a:t>
            </a:r>
          </a:p>
          <a:p>
            <a:r>
              <a:rPr lang="fr-FR" b="0" dirty="0"/>
              <a:t>Mais après une période de vente démentielle, les ventes baissent fortement : en effet les bas sont très solides et facilement réparables : on « remaillait » avec des petits crochets.  </a:t>
            </a:r>
          </a:p>
          <a:p>
            <a:r>
              <a:rPr lang="fr-FR" b="0" dirty="0"/>
              <a:t>C’est ainsi que la société Dupont de Nemours décida de dégrader son propre produit : l’épaisseur de la fibre est réduite, les quantités d’additifs protégeant le tissu sont réduits…Les bas filent plus vite et il devient impossible de la remailler.</a:t>
            </a:r>
          </a:p>
          <a:p>
            <a:r>
              <a:rPr lang="fr-FR" b="0" dirty="0"/>
              <a:t>Référence : https://</a:t>
            </a:r>
            <a:r>
              <a:rPr lang="fr-FR" b="0" dirty="0" err="1"/>
              <a:t>savoirsdhistoire.wordpress.com</a:t>
            </a:r>
            <a:r>
              <a:rPr lang="fr-FR" b="0" dirty="0"/>
              <a:t>/2017/01/30/la-conspiration-des-bas-nylon/</a:t>
            </a:r>
          </a:p>
          <a:p>
            <a:endParaRPr lang="fr-FR" b="1" dirty="0"/>
          </a:p>
          <a:p>
            <a:r>
              <a:rPr lang="fr-FR" b="0" dirty="0"/>
              <a:t>La machine à lessiver « l’increvable » :https://</a:t>
            </a:r>
            <a:r>
              <a:rPr lang="fr-FR" b="0" dirty="0" err="1"/>
              <a:t>www.lincrevable.com</a:t>
            </a:r>
            <a:r>
              <a:rPr lang="fr-FR" b="0" dirty="0"/>
              <a:t>/</a:t>
            </a:r>
            <a:r>
              <a:rPr lang="fr-FR" b="0" dirty="0" err="1"/>
              <a:t>fr</a:t>
            </a:r>
            <a:r>
              <a:rPr lang="fr-FR" b="0" dirty="0"/>
              <a:t>/</a:t>
            </a:r>
          </a:p>
          <a:p>
            <a:r>
              <a:rPr lang="fr-FR" b="0" dirty="0"/>
              <a:t>Conçue par deux jeunes ingénieurs français : elle a une durée de vie de 50 ans au lieu de 10 ans en moyenne elle est donc </a:t>
            </a:r>
            <a:r>
              <a:rPr lang="fr-FR" b="1" dirty="0"/>
              <a:t>durable, réparable : </a:t>
            </a:r>
            <a:r>
              <a:rPr lang="fr-FR" b="0" dirty="0"/>
              <a:t>la façade avant peut être enlevée sans outil spécifique </a:t>
            </a:r>
            <a:r>
              <a:rPr lang="fr-FR" b="1" dirty="0"/>
              <a:t>évolutive : </a:t>
            </a:r>
            <a:r>
              <a:rPr lang="fr-FR" b="0" dirty="0"/>
              <a:t>bandeau de commandes, pompe, moteur peuvent être remplacés facilement, </a:t>
            </a:r>
            <a:r>
              <a:rPr lang="fr-FR" b="1" dirty="0"/>
              <a:t>unique </a:t>
            </a:r>
            <a:r>
              <a:rPr lang="fr-FR" b="0" dirty="0"/>
              <a:t>sa façade est personnalisable</a:t>
            </a:r>
          </a:p>
          <a:p>
            <a:endParaRPr lang="fr-FR" b="0"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sz="1200" b="0" i="0" kern="1200" dirty="0">
                <a:solidFill>
                  <a:schemeClr val="tx1"/>
                </a:solidFill>
                <a:effectLst/>
                <a:latin typeface="+mn-lt"/>
                <a:ea typeface="+mn-ea"/>
                <a:cs typeface="+mn-cs"/>
              </a:rPr>
              <a:t>Une ampoule électrique est allumée dans une caserne de pompiers de Californie... depuis 1901.</a:t>
            </a:r>
          </a:p>
          <a:p>
            <a:endParaRPr lang="fr-FR" b="1" dirty="0"/>
          </a:p>
          <a:p>
            <a:r>
              <a:rPr lang="fr-FR" b="1" dirty="0"/>
              <a:t>Une voiture électrique, c’est durable? Référence : https://</a:t>
            </a:r>
            <a:r>
              <a:rPr lang="fr-FR" b="1" dirty="0" err="1"/>
              <a:t>www.bilan.ch</a:t>
            </a:r>
            <a:r>
              <a:rPr lang="fr-FR" b="1" dirty="0"/>
              <a:t>/entreprises/tesla_une_fausse_promesse_ecologique_-1 </a:t>
            </a:r>
          </a:p>
          <a:p>
            <a:endParaRPr lang="fr-FR" b="1" dirty="0"/>
          </a:p>
          <a:p>
            <a:r>
              <a:rPr lang="fr-FR" b="0" dirty="0"/>
              <a:t>Plusieurs éléments à prendre en considération : </a:t>
            </a:r>
          </a:p>
          <a:p>
            <a:endParaRPr lang="fr-FR" b="0" dirty="0"/>
          </a:p>
          <a:p>
            <a:r>
              <a:rPr lang="fr-FR" b="0" dirty="0"/>
              <a:t>L’utilisation de la voiture par les usagers est moins polluante « là où on l’utilise », ainsi la qualité de l’air des villes sera meilleur (on sait que la mauvaise qualité de l’air est responsable de maladies respiratoires - smog)</a:t>
            </a:r>
          </a:p>
          <a:p>
            <a:endParaRPr lang="fr-FR" b="0" dirty="0"/>
          </a:p>
          <a:p>
            <a:r>
              <a:rPr lang="fr-FR" b="0" dirty="0"/>
              <a:t>La production d’électricité : tout dépend du mix énergétique qui va produire l’électricité : aux USA : 2/3 thermique (source de CO2), 1/3 nucléaire – En Europe : moitié thermique – un quart nucléaire – un quart renouvelable</a:t>
            </a:r>
          </a:p>
          <a:p>
            <a:r>
              <a:rPr lang="fr-FR" b="0" dirty="0"/>
              <a:t>En chine : l’électricité est produite par du charbon</a:t>
            </a:r>
          </a:p>
          <a:p>
            <a:endParaRPr lang="fr-FR" b="0" dirty="0"/>
          </a:p>
          <a:p>
            <a:r>
              <a:rPr lang="fr-FR" b="0" dirty="0"/>
              <a:t>La production des batteries est très énergivore, elles sont lourdes : « il faut donc de la batterie pour transporter de la batterie »</a:t>
            </a:r>
          </a:p>
          <a:p>
            <a:endParaRPr lang="fr-FR" b="0" dirty="0"/>
          </a:p>
          <a:p>
            <a:r>
              <a:rPr lang="fr-FR" b="0" dirty="0"/>
              <a:t>Recyclage de la voiture électrique : https://</a:t>
            </a:r>
            <a:r>
              <a:rPr lang="fr-FR" b="0" dirty="0" err="1"/>
              <a:t>www.automobile-propre.com</a:t>
            </a:r>
            <a:r>
              <a:rPr lang="fr-FR" b="0" dirty="0"/>
              <a:t>/dossiers/batterie-voiture-</a:t>
            </a:r>
            <a:r>
              <a:rPr lang="fr-FR" b="0" dirty="0" err="1"/>
              <a:t>electrique</a:t>
            </a:r>
            <a:r>
              <a:rPr lang="fr-FR" b="0" dirty="0"/>
              <a:t>-est-elle-recyclable/</a:t>
            </a:r>
          </a:p>
          <a:p>
            <a:endParaRPr lang="fr-FR" b="0" dirty="0"/>
          </a:p>
          <a:p>
            <a:r>
              <a:rPr lang="fr-FR" b="0" dirty="0"/>
              <a:t>Le recyclage des batteries est obligatoire en Europe (directive de 2006)</a:t>
            </a:r>
          </a:p>
          <a:p>
            <a:r>
              <a:rPr lang="fr-FR" b="0" dirty="0"/>
              <a:t>Très lourd et volumineux – centre de recyclage : démontage – filières – cellules broyées : poudres récupérées avec différents métaux  : Li Cu Sn Co AL  - vendus en lingots purs. – serait possible de valoriser de 70 à 90% du poids de la batterie</a:t>
            </a:r>
          </a:p>
          <a:p>
            <a:r>
              <a:rPr lang="fr-FR" b="0" dirty="0"/>
              <a:t>Reste des déchets de plastique mis en fûts</a:t>
            </a:r>
          </a:p>
          <a:p>
            <a:r>
              <a:rPr lang="fr-FR" b="0" dirty="0"/>
              <a:t>Vidéos intéressantes sur automobile-</a:t>
            </a:r>
            <a:r>
              <a:rPr lang="fr-FR" b="0" dirty="0" err="1"/>
              <a:t>propre.com</a:t>
            </a:r>
            <a:endParaRPr lang="fr-FR" b="0" dirty="0"/>
          </a:p>
          <a:p>
            <a:endParaRPr lang="fr-FR" b="0" dirty="0"/>
          </a:p>
          <a:p>
            <a:r>
              <a:rPr lang="fr-FR" b="0" dirty="0"/>
              <a:t>Une éolienne est un produit durable?</a:t>
            </a:r>
          </a:p>
          <a:p>
            <a:endParaRPr lang="fr-FR" dirty="0"/>
          </a:p>
        </p:txBody>
      </p:sp>
      <p:sp>
        <p:nvSpPr>
          <p:cNvPr id="4" name="Espace réservé du numéro de diapositive 3"/>
          <p:cNvSpPr>
            <a:spLocks noGrp="1"/>
          </p:cNvSpPr>
          <p:nvPr>
            <p:ph type="sldNum" sz="quarter" idx="5"/>
          </p:nvPr>
        </p:nvSpPr>
        <p:spPr/>
        <p:txBody>
          <a:bodyPr/>
          <a:lstStyle/>
          <a:p>
            <a:fld id="{225E73FF-897C-2F49-836B-2C6D3FA7132D}" type="slidenum">
              <a:rPr lang="fr-FR" smtClean="0"/>
              <a:t>7</a:t>
            </a:fld>
            <a:endParaRPr lang="fr-FR"/>
          </a:p>
        </p:txBody>
      </p:sp>
    </p:spTree>
    <p:extLst>
      <p:ext uri="{BB962C8B-B14F-4D97-AF65-F5344CB8AC3E}">
        <p14:creationId xmlns:p14="http://schemas.microsoft.com/office/powerpoint/2010/main" val="12654558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la consommation d’électricité,</a:t>
            </a:r>
            <a:r>
              <a:rPr lang="fr-FR" baseline="0" dirty="0"/>
              <a:t> de </a:t>
            </a:r>
            <a:r>
              <a:rPr lang="fr-FR" dirty="0"/>
              <a:t> papier ou d’encre propre à l’impression des photos est partiellement impactée par le numérique.  Le stockage et le partage de fichier numérique est particulièrement énergivore. Avant d’arriver</a:t>
            </a:r>
            <a:r>
              <a:rPr lang="fr-FR" baseline="0" dirty="0"/>
              <a:t> à son destinataire, u</a:t>
            </a:r>
            <a:r>
              <a:rPr lang="fr-FR" dirty="0"/>
              <a:t>n fichier numérique parcourt des milliers de kilomètres via des câbles souterrains et sous-marins sous tensions électriques.  Le</a:t>
            </a:r>
            <a:r>
              <a:rPr lang="fr-FR" baseline="0" dirty="0"/>
              <a:t> fichier conservé dans le cloud se retrouve stocké dans un data center branché et refroidi 24h/24 !  Pour la transmission vers d’autres smartphones, il est également indispensable de construire des antennes relais.  Tout cela demande bcp d’énergie.</a:t>
            </a:r>
          </a:p>
          <a:p>
            <a:endParaRPr lang="fr-FR" baseline="0" dirty="0"/>
          </a:p>
          <a:p>
            <a:r>
              <a:rPr lang="fr-FR" baseline="0" dirty="0"/>
              <a:t>Aujourd’hui le numérique représente 10% de la consommation électrique (qui rappelons-le fonctionne encore largement aux énergies fossiles).</a:t>
            </a:r>
          </a:p>
          <a:p>
            <a:endParaRPr lang="fr-FR" baseline="0" dirty="0"/>
          </a:p>
          <a:p>
            <a:r>
              <a:rPr lang="fr-BE" dirty="0"/>
              <a:t>La part des émissions de CO</a:t>
            </a:r>
            <a:r>
              <a:rPr lang="fr-BE" baseline="30000" dirty="0"/>
              <a:t>2</a:t>
            </a:r>
            <a:r>
              <a:rPr lang="fr-BE" dirty="0"/>
              <a:t>  du numérique représentera 7,6% en 2025 (à titre de comparaison, le trafic aérien représente aujourd’hui ‘,5%  des émissions totales de gaz à effet</a:t>
            </a:r>
            <a:r>
              <a:rPr lang="fr-BE" baseline="0" dirty="0"/>
              <a:t> de serre)</a:t>
            </a:r>
            <a:r>
              <a:rPr lang="fr-BE" dirty="0"/>
              <a:t>.  Cette évolution est notamment à mettre au crédit</a:t>
            </a:r>
            <a:r>
              <a:rPr lang="fr-BE" baseline="0" dirty="0"/>
              <a:t> du nombre important d’usager qui vont avoir de plus en plus accès à Internet et qui ne l’on pas encore pleinement aujourd’hui -&gt; environ 1 milliard de nouveaux usagers (en Chine et en Inde, essentiellement). </a:t>
            </a:r>
          </a:p>
          <a:p>
            <a:r>
              <a:rPr lang="fr-BE" sz="1200" dirty="0"/>
              <a:t>La consommation énergétique du numérique se répartit quasi à part égale entre production d’équipement (45%) et leur utilisation (55%)</a:t>
            </a:r>
          </a:p>
          <a:p>
            <a:r>
              <a:rPr lang="fr-BE" sz="1200" baseline="0" dirty="0"/>
              <a:t>Si effectivement, il n’est pas nécessaire d’emprunter sa voiture ou les transports en commun pour regarder YouTube sur son smartphone, cette activité est néanmoins responsable de 1% des émissions de gaz à effet de serre ! (The shift </a:t>
            </a:r>
            <a:r>
              <a:rPr lang="fr-BE" sz="1200" baseline="0" dirty="0" err="1"/>
              <a:t>project</a:t>
            </a:r>
            <a:r>
              <a:rPr lang="fr-BE" sz="1200" baseline="0" dirty="0"/>
              <a:t>)</a:t>
            </a:r>
          </a:p>
          <a:p>
            <a:r>
              <a:rPr lang="fr-BE" sz="1200" baseline="0" dirty="0"/>
              <a:t>Oui 4 opérateurs pour 50% du transit !</a:t>
            </a:r>
            <a:endParaRPr lang="fr-FR" baseline="0" dirty="0"/>
          </a:p>
          <a:p>
            <a:endParaRPr lang="fr-FR" baseline="0"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6604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la consommation d’électricité,</a:t>
            </a:r>
            <a:r>
              <a:rPr lang="fr-FR" baseline="0" dirty="0"/>
              <a:t> de </a:t>
            </a:r>
            <a:r>
              <a:rPr lang="fr-FR" dirty="0"/>
              <a:t> papier ou d’encre propre à l’impression des photos est partiellement impactée par le numérique.  Le stockage et le partage de fichier numérique est particulièrement énergivore. Avant d’arriver</a:t>
            </a:r>
            <a:r>
              <a:rPr lang="fr-FR" baseline="0" dirty="0"/>
              <a:t> à son destinataire, u</a:t>
            </a:r>
            <a:r>
              <a:rPr lang="fr-FR" dirty="0"/>
              <a:t>n fichier numérique parcourt des milliers de kilomètres via des câbles souterrains et sous-marins sous tensions électriques.  Le</a:t>
            </a:r>
            <a:r>
              <a:rPr lang="fr-FR" baseline="0" dirty="0"/>
              <a:t> fichier conservé dans le cloud se retrouve stocké dans un data center branché et refroidi 24h/24 !  Pour la transmission vers d’autres smartphones, il est également indispensable de construire des antennes relais.  Tout cela demande bcp d’énergie.</a:t>
            </a:r>
          </a:p>
          <a:p>
            <a:endParaRPr lang="fr-FR" baseline="0" dirty="0"/>
          </a:p>
          <a:p>
            <a:r>
              <a:rPr lang="fr-FR" baseline="0" dirty="0"/>
              <a:t>Aujourd’hui le numérique représente 10% de la consommation électrique (qui rappelons-le fonctionne encore largement aux énergies fossiles).</a:t>
            </a:r>
          </a:p>
          <a:p>
            <a:endParaRPr lang="fr-FR" baseline="0" dirty="0"/>
          </a:p>
          <a:p>
            <a:r>
              <a:rPr lang="fr-BE" dirty="0"/>
              <a:t>La part des émissions de CO</a:t>
            </a:r>
            <a:r>
              <a:rPr lang="fr-BE" baseline="30000" dirty="0"/>
              <a:t>2</a:t>
            </a:r>
            <a:r>
              <a:rPr lang="fr-BE" dirty="0"/>
              <a:t>  du numérique représentera 7,6% en 2025 (à titre de comparaison, le trafic aérien représente aujourd’hui ‘,5%  des émissions totales de gaz à effet</a:t>
            </a:r>
            <a:r>
              <a:rPr lang="fr-BE" baseline="0" dirty="0"/>
              <a:t> de serre)</a:t>
            </a:r>
            <a:r>
              <a:rPr lang="fr-BE" dirty="0"/>
              <a:t>.  Cette évolution est notamment à mettre au crédit</a:t>
            </a:r>
            <a:r>
              <a:rPr lang="fr-BE" baseline="0" dirty="0"/>
              <a:t> du nombre important d’usager qui vont avoir de plus en plus accès à Internet et qui ne l’on pas encore pleinement aujourd’hui -&gt; environ 1 milliard de nouveaux usagers (en Chine et en Inde, essentiellement). </a:t>
            </a:r>
          </a:p>
          <a:p>
            <a:r>
              <a:rPr lang="fr-BE" sz="1200" dirty="0"/>
              <a:t>La consommation énergétique du numérique se répartit quasi à part égale entre production d’équipement (45%) et leur utilisation (55%)</a:t>
            </a:r>
          </a:p>
          <a:p>
            <a:r>
              <a:rPr lang="fr-BE" sz="1200" baseline="0" dirty="0"/>
              <a:t>Si effectivement, il n’est pas nécessaire d’emprunter sa voiture ou les transports en commun pour regarder YouTube sur son smartphone, cette activité est néanmoins responsable de 1% des émissions de gaz à effet de serre ! (The shift </a:t>
            </a:r>
            <a:r>
              <a:rPr lang="fr-BE" sz="1200" baseline="0" dirty="0" err="1"/>
              <a:t>project</a:t>
            </a:r>
            <a:r>
              <a:rPr lang="fr-BE" sz="1200" baseline="0" dirty="0"/>
              <a:t>)</a:t>
            </a:r>
          </a:p>
          <a:p>
            <a:r>
              <a:rPr lang="fr-BE" sz="1200" baseline="0" dirty="0"/>
              <a:t>Oui 4 opérateurs pour 50% du transit !</a:t>
            </a:r>
            <a:endParaRPr lang="fr-FR" baseline="0" dirty="0"/>
          </a:p>
          <a:p>
            <a:endParaRPr lang="fr-FR" baseline="0"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4878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Présentation CRISP PACKET </a:t>
            </a:r>
          </a:p>
          <a:p>
            <a:endParaRPr lang="fr-BE" dirty="0"/>
          </a:p>
          <a:p>
            <a:r>
              <a:rPr lang="fr-FR" dirty="0"/>
              <a:t>https://www.youtube.com/watch?v=2bfhwRwghVA</a:t>
            </a:r>
          </a:p>
          <a:p>
            <a:endParaRPr lang="fr-BE" dirty="0"/>
          </a:p>
          <a:p>
            <a:r>
              <a:rPr lang="fr-BE" dirty="0"/>
              <a:t>Et même</a:t>
            </a:r>
            <a:r>
              <a:rPr lang="fr-BE" baseline="0" dirty="0"/>
              <a:t> projet à </a:t>
            </a:r>
            <a:r>
              <a:rPr lang="fr-BE" baseline="0" dirty="0" err="1"/>
              <a:t>Ghlin</a:t>
            </a:r>
            <a:r>
              <a:rPr lang="fr-BE" baseline="0" dirty="0"/>
              <a:t> : </a:t>
            </a:r>
          </a:p>
          <a:p>
            <a:endParaRPr lang="fr-BE" baseline="0" dirty="0"/>
          </a:p>
          <a:p>
            <a:r>
              <a:rPr lang="fr-FR" dirty="0"/>
              <a:t>https://www.rtbf.be/info/regions/detail_ghlin-ils-fabriquent-des-couvertures-avec-des-sachets-de-chips?id=10726672</a:t>
            </a:r>
          </a:p>
          <a:p>
            <a:endParaRPr lang="fr-BE" dirty="0"/>
          </a:p>
          <a:p>
            <a:r>
              <a:rPr lang="fr-BE" dirty="0"/>
              <a:t>7</a:t>
            </a:r>
            <a:r>
              <a:rPr lang="fr-BE" baseline="0" dirty="0"/>
              <a:t> PLIS : présentation concept Lunettes de skateboard </a:t>
            </a:r>
          </a:p>
          <a:p>
            <a:endParaRPr lang="fr-BE" baseline="0" dirty="0"/>
          </a:p>
          <a:p>
            <a:r>
              <a:rPr lang="fr-FR" dirty="0"/>
              <a:t>https://www.youtube.com/watch?v=mZlZx_5PdpI</a:t>
            </a:r>
          </a:p>
          <a:p>
            <a:endParaRPr lang="fr-BE" dirty="0"/>
          </a:p>
          <a:p>
            <a:endParaRPr lang="fr-FR" dirty="0"/>
          </a:p>
          <a:p>
            <a:endParaRPr lang="fr-BE" dirty="0"/>
          </a:p>
          <a:p>
            <a:endParaRPr lang="fr-FR" dirty="0"/>
          </a:p>
          <a:p>
            <a:endParaRPr lang="fr-BE" dirty="0"/>
          </a:p>
          <a:p>
            <a:endParaRPr lang="fr-FR"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74</a:t>
            </a:fld>
            <a:endParaRPr lang="fr-FR"/>
          </a:p>
        </p:txBody>
      </p:sp>
    </p:spTree>
    <p:extLst>
      <p:ext uri="{BB962C8B-B14F-4D97-AF65-F5344CB8AC3E}">
        <p14:creationId xmlns:p14="http://schemas.microsoft.com/office/powerpoint/2010/main" val="35567240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669616-7E92-B043-8CEB-1349779813E7}" type="slidenum">
              <a:rPr lang="fr-FR" smtClean="0"/>
              <a:t>75</a:t>
            </a:fld>
            <a:endParaRPr lang="fr-FR"/>
          </a:p>
        </p:txBody>
      </p:sp>
    </p:spTree>
    <p:extLst>
      <p:ext uri="{BB962C8B-B14F-4D97-AF65-F5344CB8AC3E}">
        <p14:creationId xmlns:p14="http://schemas.microsoft.com/office/powerpoint/2010/main" val="12949594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indent="-228600">
              <a:buFont typeface="Arial" panose="020B0604020202020204" pitchFamily="34" charset="0"/>
              <a:buChar char="•"/>
            </a:pPr>
            <a:r>
              <a:rPr lang="en-US" sz="2800" dirty="0"/>
              <a:t>Une distance </a:t>
            </a:r>
            <a:r>
              <a:rPr lang="en-US" sz="2800" dirty="0" err="1"/>
              <a:t>importante</a:t>
            </a:r>
            <a:r>
              <a:rPr lang="en-US" sz="2800" dirty="0"/>
              <a:t> (</a:t>
            </a:r>
            <a:r>
              <a:rPr lang="en-US" sz="2800" dirty="0" err="1"/>
              <a:t>ici</a:t>
            </a:r>
            <a:r>
              <a:rPr lang="en-US" sz="2800" dirty="0"/>
              <a:t> 1,5 </a:t>
            </a:r>
            <a:r>
              <a:rPr lang="en-US" sz="2800" dirty="0" err="1"/>
              <a:t>fois</a:t>
            </a:r>
            <a:r>
              <a:rPr lang="en-US" sz="2800" dirty="0"/>
              <a:t> le tour de la Terre!) entre le lieu de production et de </a:t>
            </a:r>
            <a:r>
              <a:rPr lang="en-US" sz="2800" dirty="0" err="1"/>
              <a:t>consommation</a:t>
            </a:r>
            <a:r>
              <a:rPr lang="en-US" sz="2800" dirty="0"/>
              <a:t> </a:t>
            </a:r>
            <a:r>
              <a:rPr lang="en-US" sz="2800" dirty="0" err="1"/>
              <a:t>peut</a:t>
            </a:r>
            <a:r>
              <a:rPr lang="en-US" sz="2800" dirty="0"/>
              <a:t> </a:t>
            </a:r>
            <a:r>
              <a:rPr lang="en-US" sz="2800" dirty="0" err="1"/>
              <a:t>avoir</a:t>
            </a:r>
            <a:r>
              <a:rPr lang="en-US" sz="2800" dirty="0"/>
              <a:t> des </a:t>
            </a:r>
            <a:r>
              <a:rPr lang="en-US" sz="2800" dirty="0" err="1"/>
              <a:t>conséquences</a:t>
            </a:r>
            <a:r>
              <a:rPr lang="en-US" sz="2800" dirty="0"/>
              <a:t> </a:t>
            </a:r>
            <a:r>
              <a:rPr lang="en-US" sz="2800" dirty="0" err="1"/>
              <a:t>néfastes</a:t>
            </a:r>
            <a:r>
              <a:rPr lang="en-US" sz="2800" dirty="0"/>
              <a:t> : </a:t>
            </a:r>
          </a:p>
          <a:p>
            <a:pPr lvl="1" indent="-228600">
              <a:buFont typeface="Arial" panose="020B0604020202020204" pitchFamily="34" charset="0"/>
              <a:buChar char="•"/>
            </a:pPr>
            <a:r>
              <a:rPr lang="en-US" sz="2800" dirty="0"/>
              <a:t>Au </a:t>
            </a:r>
            <a:r>
              <a:rPr lang="en-US" sz="2800" dirty="0" err="1"/>
              <a:t>niveau</a:t>
            </a:r>
            <a:r>
              <a:rPr lang="en-US" sz="2800" dirty="0"/>
              <a:t> </a:t>
            </a:r>
            <a:r>
              <a:rPr lang="en-US" sz="2800" dirty="0" err="1"/>
              <a:t>environnemental</a:t>
            </a:r>
            <a:r>
              <a:rPr lang="en-US" sz="2800" dirty="0"/>
              <a:t> </a:t>
            </a:r>
          </a:p>
          <a:p>
            <a:pPr lvl="1" indent="-228600">
              <a:buFont typeface="Arial" panose="020B0604020202020204" pitchFamily="34" charset="0"/>
              <a:buChar char="•"/>
            </a:pPr>
            <a:r>
              <a:rPr lang="en-US" sz="2800" dirty="0"/>
              <a:t>Au </a:t>
            </a:r>
            <a:r>
              <a:rPr lang="en-US" sz="2800" dirty="0" err="1"/>
              <a:t>niveau</a:t>
            </a:r>
            <a:r>
              <a:rPr lang="en-US" sz="2800" dirty="0"/>
              <a:t> </a:t>
            </a:r>
            <a:r>
              <a:rPr lang="en-US" sz="2800" dirty="0" err="1"/>
              <a:t>sociétal</a:t>
            </a:r>
            <a:r>
              <a:rPr lang="en-US" sz="2800" dirty="0"/>
              <a:t> : rappel de la </a:t>
            </a:r>
            <a:r>
              <a:rPr lang="en-US" sz="2800" dirty="0" err="1"/>
              <a:t>pénurie</a:t>
            </a:r>
            <a:r>
              <a:rPr lang="en-US" sz="2800" dirty="0"/>
              <a:t> de masques au début de la crise sanitaire corona</a:t>
            </a:r>
          </a:p>
          <a:p>
            <a:pPr marL="0" marR="0" lvl="0" indent="0" algn="l" defTabSz="914400" rtl="0" eaLnBrk="1" fontAlgn="auto" latinLnBrk="0" hangingPunct="1">
              <a:lnSpc>
                <a:spcPct val="100000"/>
              </a:lnSpc>
              <a:spcBef>
                <a:spcPts val="0"/>
              </a:spcBef>
              <a:spcAft>
                <a:spcPts val="0"/>
              </a:spcAft>
              <a:buClrTx/>
              <a:buSzTx/>
              <a:buFontTx/>
              <a:buNone/>
              <a:tabLst/>
              <a:defRPr/>
            </a:pPr>
            <a:r>
              <a:rPr lang="fr-BE" sz="1200" kern="1200" dirty="0">
                <a:solidFill>
                  <a:schemeClr val="tx1"/>
                </a:solidFill>
                <a:effectLst/>
                <a:latin typeface="+mn-lt"/>
                <a:ea typeface="+mn-ea"/>
                <a:cs typeface="+mn-cs"/>
              </a:rPr>
              <a:t>La quantité de kilomètres parcourus par nos vêtements entre le lieu de production et nos placards est impressionnante.  En effet, un t-shirt, un jeans, font en moyenne une fois et demi le tour du monde avant d’arriver dans nos dressings. Une grande distance entre le lieu de production et de consommation peut avoir des conséquences néfastes.  Nous l’avons appris à nos dépens avec la pénurie de masques lors de la crise du corona virus mettant en exergue notre dépendance industrielle à des pays lointains.  Non seulement c’est néfaste au niveau environnemental mais cela peut devenir une question de survie quand ces articles sont de première nécessité.</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0669616-7E92-B043-8CEB-1349779813E7}" type="slidenum">
              <a:rPr lang="fr-FR" smtClean="0"/>
              <a:t>76</a:t>
            </a:fld>
            <a:endParaRPr lang="fr-FR"/>
          </a:p>
        </p:txBody>
      </p:sp>
    </p:spTree>
    <p:extLst>
      <p:ext uri="{BB962C8B-B14F-4D97-AF65-F5344CB8AC3E}">
        <p14:creationId xmlns:p14="http://schemas.microsoft.com/office/powerpoint/2010/main" val="33016343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77</a:t>
            </a:fld>
            <a:endParaRPr lang="fr-FR"/>
          </a:p>
        </p:txBody>
      </p:sp>
    </p:spTree>
    <p:extLst>
      <p:ext uri="{BB962C8B-B14F-4D97-AF65-F5344CB8AC3E}">
        <p14:creationId xmlns:p14="http://schemas.microsoft.com/office/powerpoint/2010/main" val="12458598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indent="-228600">
              <a:buFont typeface="Arial" panose="020B0604020202020204" pitchFamily="34" charset="0"/>
              <a:buChar char="•"/>
            </a:pPr>
            <a:r>
              <a:rPr lang="en-US" sz="1200" b="1" dirty="0"/>
              <a:t>R : 68 kg</a:t>
            </a:r>
          </a:p>
          <a:p>
            <a:pPr indent="-228600">
              <a:buFont typeface="Arial" panose="020B0604020202020204" pitchFamily="34" charset="0"/>
              <a:buChar char="•"/>
            </a:pPr>
            <a:r>
              <a:rPr lang="en-US" sz="1200" dirty="0" err="1"/>
              <a:t>Poids</a:t>
            </a:r>
            <a:r>
              <a:rPr lang="en-US" sz="1200" dirty="0"/>
              <a:t> important par rapport au </a:t>
            </a:r>
            <a:r>
              <a:rPr lang="en-US" sz="1200" dirty="0" err="1"/>
              <a:t>produit</a:t>
            </a:r>
            <a:endParaRPr lang="en-US" sz="1200" dirty="0"/>
          </a:p>
          <a:p>
            <a:pPr indent="-228600">
              <a:buFont typeface="Arial" panose="020B0604020202020204" pitchFamily="34" charset="0"/>
              <a:buChar char="•"/>
            </a:pPr>
            <a:r>
              <a:rPr lang="en-US" sz="1200" dirty="0" err="1"/>
              <a:t>Consommation</a:t>
            </a:r>
            <a:r>
              <a:rPr lang="en-US" sz="1200" dirty="0"/>
              <a:t> </a:t>
            </a:r>
            <a:r>
              <a:rPr lang="en-US" sz="1200" dirty="0" err="1"/>
              <a:t>énergie</a:t>
            </a:r>
            <a:r>
              <a:rPr lang="en-US" sz="1200" dirty="0"/>
              <a:t> : 4 </a:t>
            </a:r>
            <a:r>
              <a:rPr lang="en-US" sz="1200" dirty="0" err="1"/>
              <a:t>à</a:t>
            </a:r>
            <a:r>
              <a:rPr lang="en-US" sz="1200" dirty="0"/>
              <a:t> 5kWh/an pour </a:t>
            </a:r>
            <a:r>
              <a:rPr lang="en-US" sz="1200" dirty="0" err="1"/>
              <a:t>fonctionnement</a:t>
            </a:r>
            <a:r>
              <a:rPr lang="en-US" sz="1200" dirty="0"/>
              <a:t> et 136 kWh </a:t>
            </a:r>
            <a:r>
              <a:rPr lang="en-US" sz="1200" dirty="0" err="1"/>
              <a:t>en</a:t>
            </a:r>
            <a:r>
              <a:rPr lang="en-US" sz="1200" dirty="0"/>
              <a:t> </a:t>
            </a:r>
            <a:r>
              <a:rPr lang="en-US" sz="1200" dirty="0" err="1"/>
              <a:t>moyenne</a:t>
            </a:r>
            <a:r>
              <a:rPr lang="en-US" sz="1200" dirty="0"/>
              <a:t> pour </a:t>
            </a:r>
            <a:r>
              <a:rPr lang="en-US" sz="1200" dirty="0" err="1"/>
              <a:t>sa</a:t>
            </a:r>
            <a:r>
              <a:rPr lang="en-US" sz="1200" dirty="0"/>
              <a:t> production</a:t>
            </a:r>
          </a:p>
          <a:p>
            <a:pPr indent="-228600">
              <a:buFont typeface="Arial" panose="020B0604020202020204" pitchFamily="34" charset="0"/>
              <a:buChar char="•"/>
            </a:pPr>
            <a:r>
              <a:rPr lang="en-US" sz="1200" dirty="0" err="1"/>
              <a:t>Empreinte</a:t>
            </a:r>
            <a:r>
              <a:rPr lang="en-US" sz="1200" dirty="0"/>
              <a:t> </a:t>
            </a:r>
            <a:r>
              <a:rPr lang="en-US" sz="1200" dirty="0" err="1"/>
              <a:t>sociale</a:t>
            </a:r>
            <a:r>
              <a:rPr lang="en-US" sz="1200" dirty="0"/>
              <a:t> et </a:t>
            </a:r>
            <a:r>
              <a:rPr lang="en-US" sz="1200" dirty="0" err="1"/>
              <a:t>environnementale</a:t>
            </a:r>
            <a:r>
              <a:rPr lang="en-US" sz="1200" dirty="0"/>
              <a:t> </a:t>
            </a:r>
            <a:r>
              <a:rPr lang="en-US" sz="1200" dirty="0" err="1"/>
              <a:t>importante</a:t>
            </a:r>
            <a:r>
              <a:rPr lang="en-US" sz="1200" dirty="0"/>
              <a:t> : </a:t>
            </a:r>
            <a:r>
              <a:rPr lang="en-US" sz="1200" dirty="0" err="1"/>
              <a:t>Asie</a:t>
            </a:r>
            <a:r>
              <a:rPr lang="en-US" sz="1200" dirty="0"/>
              <a:t>, </a:t>
            </a:r>
            <a:r>
              <a:rPr lang="en-US" sz="1200" dirty="0" err="1"/>
              <a:t>électricité</a:t>
            </a:r>
            <a:r>
              <a:rPr lang="en-US" sz="1200" dirty="0"/>
              <a:t> </a:t>
            </a:r>
            <a:r>
              <a:rPr lang="en-US" sz="1200" dirty="0" err="1"/>
              <a:t>produite</a:t>
            </a:r>
            <a:r>
              <a:rPr lang="en-US" sz="1200" dirty="0"/>
              <a:t> par </a:t>
            </a:r>
            <a:r>
              <a:rPr lang="en-US" sz="1200" dirty="0" err="1"/>
              <a:t>centrales</a:t>
            </a:r>
            <a:r>
              <a:rPr lang="en-US" sz="1200" dirty="0"/>
              <a:t> </a:t>
            </a:r>
            <a:r>
              <a:rPr lang="en-US" sz="1200" dirty="0" err="1"/>
              <a:t>charbon</a:t>
            </a:r>
            <a:r>
              <a:rPr lang="en-US" sz="1200" dirty="0"/>
              <a:t>, travail des enfants,…</a:t>
            </a:r>
          </a:p>
          <a:p>
            <a:endParaRPr lang="fr-BE"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78</a:t>
            </a:fld>
            <a:endParaRPr lang="fr-FR"/>
          </a:p>
        </p:txBody>
      </p:sp>
    </p:spTree>
    <p:extLst>
      <p:ext uri="{BB962C8B-B14F-4D97-AF65-F5344CB8AC3E}">
        <p14:creationId xmlns:p14="http://schemas.microsoft.com/office/powerpoint/2010/main" val="31908533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79</a:t>
            </a:fld>
            <a:endParaRPr lang="fr-FR"/>
          </a:p>
        </p:txBody>
      </p:sp>
    </p:spTree>
    <p:extLst>
      <p:ext uri="{BB962C8B-B14F-4D97-AF65-F5344CB8AC3E}">
        <p14:creationId xmlns:p14="http://schemas.microsoft.com/office/powerpoint/2010/main" val="5998796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200" b="1" i="0" u="non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Quand le produit mis sur le marché est moins nocif pour l’environnement</a:t>
            </a:r>
          </a:p>
          <a:p>
            <a:endParaRPr lang="fr-BE" dirty="0"/>
          </a:p>
          <a:p>
            <a:r>
              <a:rPr lang="fr-BE" dirty="0"/>
              <a:t>Au consommateur de vérifier que le produit est réellement plus écologique,</a:t>
            </a:r>
            <a:r>
              <a:rPr lang="fr-BE" baseline="0" dirty="0"/>
              <a:t> des sites existent comme </a:t>
            </a:r>
            <a:r>
              <a:rPr lang="fr-BE" dirty="0"/>
              <a:t> </a:t>
            </a:r>
            <a:r>
              <a:rPr lang="fr-BE" dirty="0" err="1"/>
              <a:t>www.eco-conso.be</a:t>
            </a:r>
            <a:r>
              <a:rPr lang="fr-BE" dirty="0"/>
              <a:t> </a:t>
            </a:r>
          </a:p>
          <a:p>
            <a:endParaRPr lang="fr-BE" dirty="0"/>
          </a:p>
          <a:p>
            <a:r>
              <a:rPr kumimoji="0" lang="fr-BE" sz="1200" b="1" i="0" u="none" strike="noStrike" kern="1200" cap="none" spc="0" normalizeH="0" baseline="0" noProof="0" dirty="0">
                <a:ln>
                  <a:noFill/>
                </a:ln>
                <a:solidFill>
                  <a:schemeClr val="accent6"/>
                </a:solidFill>
                <a:effectLst/>
                <a:uLnTx/>
                <a:uFillTx/>
                <a:latin typeface="Calibri" panose="020F0502020204030204" pitchFamily="34" charset="0"/>
                <a:cs typeface="Calibri" panose="020F0502020204030204" pitchFamily="34" charset="0"/>
              </a:rPr>
              <a:t>Quand une entreprise applique un logo « écologique </a:t>
            </a:r>
            <a:r>
              <a:rPr lang="fr-BE" sz="1200" b="1" dirty="0">
                <a:solidFill>
                  <a:schemeClr val="accent6"/>
                </a:solidFill>
                <a:latin typeface="Calibri" panose="020F0502020204030204" pitchFamily="34" charset="0"/>
                <a:cs typeface="Calibri" panose="020F0502020204030204" pitchFamily="34" charset="0"/>
              </a:rPr>
              <a:t>» qu’elle a inventé de toute part</a:t>
            </a:r>
            <a:r>
              <a:rPr kumimoji="0" lang="fr-BE" sz="1200" b="1" i="0" u="none" strike="noStrike" kern="1200" cap="none" spc="0" normalizeH="0" baseline="0" noProof="0" dirty="0">
                <a:ln>
                  <a:noFill/>
                </a:ln>
                <a:solidFill>
                  <a:schemeClr val="accent6"/>
                </a:solidFill>
                <a:effectLst/>
                <a:uLnTx/>
                <a:uFillTx/>
                <a:latin typeface="Calibri" panose="020F0502020204030204" pitchFamily="34" charset="0"/>
                <a:cs typeface="Calibri" panose="020F0502020204030204" pitchFamily="34" charset="0"/>
              </a:rPr>
              <a:t> sur un de ses produits</a:t>
            </a:r>
          </a:p>
          <a:p>
            <a:endParaRPr kumimoji="0" lang="fr-BE" sz="1200" b="1" i="0" u="none" strike="noStrike" kern="1200" cap="none" spc="0" normalizeH="0" baseline="0" noProof="0" dirty="0">
              <a:ln>
                <a:noFill/>
              </a:ln>
              <a:solidFill>
                <a:schemeClr val="accent6"/>
              </a:solidFill>
              <a:effectLst/>
              <a:uLnTx/>
              <a:uFillTx/>
              <a:latin typeface="Calibri" panose="020F0502020204030204" pitchFamily="34" charset="0"/>
              <a:cs typeface="Calibri" panose="020F0502020204030204" pitchFamily="34" charset="0"/>
            </a:endParaRPr>
          </a:p>
          <a:p>
            <a:r>
              <a:rPr lang="fr-BE" sz="1200" b="0" i="0" kern="1200" dirty="0">
                <a:solidFill>
                  <a:schemeClr val="tx1"/>
                </a:solidFill>
                <a:effectLst/>
                <a:latin typeface="+mn-lt"/>
                <a:ea typeface="+mn-ea"/>
                <a:cs typeface="+mn-cs"/>
              </a:rPr>
              <a:t>Le faux label, par Intermarché</a:t>
            </a:r>
          </a:p>
          <a:p>
            <a:endParaRPr lang="fr-BE" sz="1200" b="0" i="0" kern="1200" dirty="0">
              <a:solidFill>
                <a:schemeClr val="tx1"/>
              </a:solidFill>
              <a:effectLst/>
              <a:latin typeface="+mn-lt"/>
              <a:ea typeface="+mn-ea"/>
              <a:cs typeface="+mn-cs"/>
            </a:endParaRPr>
          </a:p>
          <a:p>
            <a:r>
              <a:rPr lang="fr-BE" sz="1200" b="0" i="0" kern="1200" dirty="0">
                <a:solidFill>
                  <a:schemeClr val="tx1"/>
                </a:solidFill>
                <a:effectLst/>
                <a:latin typeface="+mn-lt"/>
                <a:ea typeface="+mn-ea"/>
                <a:cs typeface="+mn-cs"/>
              </a:rPr>
              <a:t>Ici, on ne voit pas trop comment</a:t>
            </a:r>
            <a:r>
              <a:rPr lang="fr-BE" sz="1200" b="1" i="0" kern="1200" dirty="0">
                <a:solidFill>
                  <a:schemeClr val="tx1"/>
                </a:solidFill>
                <a:effectLst/>
                <a:latin typeface="+mn-lt"/>
                <a:ea typeface="+mn-ea"/>
                <a:cs typeface="+mn-cs"/>
              </a:rPr>
              <a:t> </a:t>
            </a:r>
            <a:r>
              <a:rPr lang="fr-BE" sz="1200" b="0" i="0" kern="1200" dirty="0">
                <a:solidFill>
                  <a:schemeClr val="tx1"/>
                </a:solidFill>
                <a:effectLst/>
                <a:latin typeface="+mn-lt"/>
                <a:ea typeface="+mn-ea"/>
                <a:cs typeface="+mn-cs"/>
              </a:rPr>
              <a:t>Intermarché a pu croire que ça passerait 🤦‍♀️ Cette campagne fait partie des exemples connus de </a:t>
            </a:r>
            <a:r>
              <a:rPr lang="fr-BE" sz="1200" b="0" i="0" kern="1200" dirty="0" err="1">
                <a:solidFill>
                  <a:schemeClr val="tx1"/>
                </a:solidFill>
                <a:effectLst/>
                <a:latin typeface="+mn-lt"/>
                <a:ea typeface="+mn-ea"/>
                <a:cs typeface="+mn-cs"/>
              </a:rPr>
              <a:t>greenwashing</a:t>
            </a:r>
            <a:r>
              <a:rPr lang="fr-BE" sz="1200" b="0" i="0" kern="1200" dirty="0">
                <a:solidFill>
                  <a:schemeClr val="tx1"/>
                </a:solidFill>
                <a:effectLst/>
                <a:latin typeface="+mn-lt"/>
                <a:ea typeface="+mn-ea"/>
                <a:cs typeface="+mn-cs"/>
              </a:rPr>
              <a:t>. L’enseigne de distribution a lancé</a:t>
            </a:r>
            <a:r>
              <a:rPr lang="fr-BE" sz="1200" b="1" i="0" kern="1200" dirty="0">
                <a:solidFill>
                  <a:schemeClr val="tx1"/>
                </a:solidFill>
                <a:effectLst/>
                <a:latin typeface="+mn-lt"/>
                <a:ea typeface="+mn-ea"/>
                <a:cs typeface="+mn-cs"/>
              </a:rPr>
              <a:t> </a:t>
            </a:r>
            <a:r>
              <a:rPr lang="fr-BE" sz="1200" b="0" i="0" kern="1200" dirty="0">
                <a:solidFill>
                  <a:schemeClr val="tx1"/>
                </a:solidFill>
                <a:effectLst/>
                <a:latin typeface="+mn-lt"/>
                <a:ea typeface="+mn-ea"/>
                <a:cs typeface="+mn-cs"/>
              </a:rPr>
              <a:t>une campagne fin 2011 pour montrer son </a:t>
            </a:r>
            <a:r>
              <a:rPr lang="fr-BE" sz="1200" b="1" i="0" kern="1200" dirty="0">
                <a:solidFill>
                  <a:schemeClr val="tx1"/>
                </a:solidFill>
                <a:effectLst/>
                <a:latin typeface="+mn-lt"/>
                <a:ea typeface="+mn-ea"/>
                <a:cs typeface="+mn-cs"/>
              </a:rPr>
              <a:t>engagement écolo dans le secteur de la pêche</a:t>
            </a:r>
            <a:r>
              <a:rPr lang="fr-BE" sz="1200" b="0" i="0" kern="1200" dirty="0">
                <a:solidFill>
                  <a:schemeClr val="tx1"/>
                </a:solidFill>
                <a:effectLst/>
                <a:latin typeface="+mn-lt"/>
                <a:ea typeface="+mn-ea"/>
                <a:cs typeface="+mn-cs"/>
              </a:rPr>
              <a:t>. On pouvait ainsi retrouver le « label pêche responsable » sur certains de leurs produits. Or, le seul </a:t>
            </a:r>
            <a:r>
              <a:rPr lang="fr-BE" sz="1200" b="0" i="0" kern="1200" dirty="0" err="1">
                <a:solidFill>
                  <a:schemeClr val="tx1"/>
                </a:solidFill>
                <a:effectLst/>
                <a:latin typeface="+mn-lt"/>
                <a:ea typeface="+mn-ea"/>
                <a:cs typeface="+mn-cs"/>
              </a:rPr>
              <a:t>éco-label</a:t>
            </a:r>
            <a:r>
              <a:rPr lang="fr-BE" sz="1200" b="0" i="0" kern="1200" dirty="0">
                <a:solidFill>
                  <a:schemeClr val="tx1"/>
                </a:solidFill>
                <a:effectLst/>
                <a:latin typeface="+mn-lt"/>
                <a:ea typeface="+mn-ea"/>
                <a:cs typeface="+mn-cs"/>
              </a:rPr>
              <a:t> qui existe en France pour la pêche </a:t>
            </a:r>
            <a:r>
              <a:rPr lang="fr-BE" sz="1200" b="0" i="0" kern="1200" dirty="0" err="1">
                <a:solidFill>
                  <a:schemeClr val="tx1"/>
                </a:solidFill>
                <a:effectLst/>
                <a:latin typeface="+mn-lt"/>
                <a:ea typeface="+mn-ea"/>
                <a:cs typeface="+mn-cs"/>
              </a:rPr>
              <a:t>éco-responsable</a:t>
            </a:r>
            <a:r>
              <a:rPr lang="fr-BE" sz="1200" b="0" i="0" kern="1200" dirty="0">
                <a:solidFill>
                  <a:schemeClr val="tx1"/>
                </a:solidFill>
                <a:effectLst/>
                <a:latin typeface="+mn-lt"/>
                <a:ea typeface="+mn-ea"/>
                <a:cs typeface="+mn-cs"/>
              </a:rPr>
              <a:t> est celui du</a:t>
            </a:r>
            <a:r>
              <a:rPr lang="fr-BE" sz="1200" b="1" i="0" kern="1200" dirty="0">
                <a:solidFill>
                  <a:schemeClr val="tx1"/>
                </a:solidFill>
                <a:effectLst/>
                <a:latin typeface="+mn-lt"/>
                <a:ea typeface="+mn-ea"/>
                <a:cs typeface="+mn-cs"/>
              </a:rPr>
              <a:t> </a:t>
            </a:r>
            <a:r>
              <a:rPr lang="fr-BE" sz="1200" b="0" i="0" kern="1200" dirty="0">
                <a:solidFill>
                  <a:schemeClr val="tx1"/>
                </a:solidFill>
                <a:effectLst/>
                <a:latin typeface="+mn-lt"/>
                <a:ea typeface="+mn-ea"/>
                <a:cs typeface="+mn-cs"/>
              </a:rPr>
              <a:t>Marine </a:t>
            </a:r>
            <a:r>
              <a:rPr lang="fr-BE" sz="1200" b="0" i="0" kern="1200" dirty="0" err="1">
                <a:solidFill>
                  <a:schemeClr val="tx1"/>
                </a:solidFill>
                <a:effectLst/>
                <a:latin typeface="+mn-lt"/>
                <a:ea typeface="+mn-ea"/>
                <a:cs typeface="+mn-cs"/>
              </a:rPr>
              <a:t>Stewardship</a:t>
            </a:r>
            <a:r>
              <a:rPr lang="fr-BE" sz="1200" b="0" i="0" kern="1200" dirty="0">
                <a:solidFill>
                  <a:schemeClr val="tx1"/>
                </a:solidFill>
                <a:effectLst/>
                <a:latin typeface="+mn-lt"/>
                <a:ea typeface="+mn-ea"/>
                <a:cs typeface="+mn-cs"/>
              </a:rPr>
              <a:t> Council (</a:t>
            </a:r>
            <a:r>
              <a:rPr lang="fr-BE" sz="1200" b="1" i="0" u="none" strike="noStrike" kern="1200" dirty="0">
                <a:solidFill>
                  <a:schemeClr val="tx1"/>
                </a:solidFill>
                <a:effectLst/>
                <a:latin typeface="+mn-lt"/>
                <a:ea typeface="+mn-ea"/>
                <a:cs typeface="+mn-cs"/>
                <a:hlinkClick r:id="rId3"/>
              </a:rPr>
              <a:t>MSC</a:t>
            </a:r>
            <a:r>
              <a:rPr lang="fr-BE" sz="1200" b="0" i="0" kern="1200" dirty="0">
                <a:solidFill>
                  <a:schemeClr val="tx1"/>
                </a:solidFill>
                <a:effectLst/>
                <a:latin typeface="+mn-lt"/>
                <a:ea typeface="+mn-ea"/>
                <a:cs typeface="+mn-cs"/>
              </a:rPr>
              <a:t>). Et il se trouve que le label utilisé par Intermarché ressemble étrangement à celui du MSC… De plus, la pêche profonde industrielle (le type de pêche effectué par Intermarché) </a:t>
            </a:r>
            <a:r>
              <a:rPr lang="fr-BE" sz="1200" b="1" i="0" kern="1200" dirty="0">
                <a:solidFill>
                  <a:schemeClr val="tx1"/>
                </a:solidFill>
                <a:effectLst/>
                <a:latin typeface="+mn-lt"/>
                <a:ea typeface="+mn-ea"/>
                <a:cs typeface="+mn-cs"/>
              </a:rPr>
              <a:t>ne peut être considérée comme durable</a:t>
            </a:r>
            <a:r>
              <a:rPr lang="fr-BE" sz="1200" b="0" i="0" kern="1200" dirty="0">
                <a:solidFill>
                  <a:schemeClr val="tx1"/>
                </a:solidFill>
                <a:effectLst/>
                <a:latin typeface="+mn-lt"/>
                <a:ea typeface="+mn-ea"/>
                <a:cs typeface="+mn-cs"/>
              </a:rPr>
              <a:t>. L’ARRP a demandé à la marque de ne pas renouveler cette pub.</a:t>
            </a:r>
          </a:p>
          <a:p>
            <a:endParaRPr kumimoji="0" lang="fr-BE" sz="1200" b="1" i="0" u="none" strike="noStrike" kern="1200" cap="none" spc="0" normalizeH="0" baseline="0" noProof="0" dirty="0">
              <a:ln>
                <a:noFill/>
              </a:ln>
              <a:solidFill>
                <a:schemeClr val="accent6"/>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200" b="1" i="0" u="none" strike="noStrike" kern="1200" cap="none" spc="0" normalizeH="0" baseline="0" noProof="0" dirty="0">
                <a:ln>
                  <a:noFill/>
                </a:ln>
                <a:solidFill>
                  <a:schemeClr val="accent6"/>
                </a:solidFill>
                <a:effectLst/>
                <a:uLnTx/>
                <a:uFillTx/>
                <a:latin typeface="Calibri" panose="020F0502020204030204" pitchFamily="34" charset="0"/>
                <a:cs typeface="Calibri" panose="020F0502020204030204" pitchFamily="34" charset="0"/>
              </a:rPr>
              <a:t>Quand une entreprise fait croire qu’elle s’investit à fond dans le durable alors que c’est uniquement pour redorer son blason</a:t>
            </a:r>
          </a:p>
          <a:p>
            <a:endParaRPr lang="fr-BE" b="0" dirty="0"/>
          </a:p>
          <a:p>
            <a:r>
              <a:rPr lang="fr-BE" sz="1200" b="0" i="0" kern="1200" dirty="0">
                <a:solidFill>
                  <a:schemeClr val="tx1"/>
                </a:solidFill>
                <a:effectLst/>
                <a:latin typeface="+mn-lt"/>
                <a:ea typeface="+mn-ea"/>
                <a:cs typeface="+mn-cs"/>
              </a:rPr>
              <a:t>Le détournement d’attention, par H&amp;M</a:t>
            </a:r>
          </a:p>
          <a:p>
            <a:endParaRPr lang="fr-BE" sz="1200" b="0" i="0" kern="1200" dirty="0">
              <a:solidFill>
                <a:schemeClr val="tx1"/>
              </a:solidFill>
              <a:effectLst/>
              <a:latin typeface="+mn-lt"/>
              <a:ea typeface="+mn-ea"/>
              <a:cs typeface="+mn-cs"/>
            </a:endParaRPr>
          </a:p>
          <a:p>
            <a:r>
              <a:rPr lang="fr-BE" sz="1200" b="0" i="0" kern="1200" dirty="0">
                <a:solidFill>
                  <a:schemeClr val="tx1"/>
                </a:solidFill>
                <a:effectLst/>
                <a:latin typeface="+mn-lt"/>
                <a:ea typeface="+mn-ea"/>
                <a:cs typeface="+mn-cs"/>
              </a:rPr>
              <a:t>Le cas H&amp;M constitue un des exemples les plus flagrants en matière de </a:t>
            </a:r>
            <a:r>
              <a:rPr lang="fr-BE" sz="1200" b="0" i="0" kern="1200" dirty="0" err="1">
                <a:solidFill>
                  <a:schemeClr val="tx1"/>
                </a:solidFill>
                <a:effectLst/>
                <a:latin typeface="+mn-lt"/>
                <a:ea typeface="+mn-ea"/>
                <a:cs typeface="+mn-cs"/>
              </a:rPr>
              <a:t>greenwashing</a:t>
            </a:r>
            <a:r>
              <a:rPr lang="fr-BE" sz="1200" b="0" i="0" kern="1200" dirty="0">
                <a:solidFill>
                  <a:schemeClr val="tx1"/>
                </a:solidFill>
                <a:effectLst/>
                <a:latin typeface="+mn-lt"/>
                <a:ea typeface="+mn-ea"/>
                <a:cs typeface="+mn-cs"/>
              </a:rPr>
              <a:t>. En 2011, l’entreprise lance</a:t>
            </a:r>
            <a:r>
              <a:rPr lang="fr-BE" sz="1200" b="1" i="0" kern="1200" dirty="0">
                <a:solidFill>
                  <a:schemeClr val="tx1"/>
                </a:solidFill>
                <a:effectLst/>
                <a:latin typeface="+mn-lt"/>
                <a:ea typeface="+mn-ea"/>
                <a:cs typeface="+mn-cs"/>
              </a:rPr>
              <a:t> </a:t>
            </a:r>
            <a:r>
              <a:rPr lang="fr-BE" sz="1200" b="0" i="0" kern="1200" dirty="0">
                <a:solidFill>
                  <a:schemeClr val="tx1"/>
                </a:solidFill>
                <a:effectLst/>
                <a:latin typeface="+mn-lt"/>
                <a:ea typeface="+mn-ea"/>
                <a:cs typeface="+mn-cs"/>
              </a:rPr>
              <a:t>sa collection « </a:t>
            </a:r>
            <a:r>
              <a:rPr lang="fr-BE" sz="1200" b="0" i="0" kern="1200" dirty="0" err="1">
                <a:solidFill>
                  <a:schemeClr val="tx1"/>
                </a:solidFill>
                <a:effectLst/>
                <a:latin typeface="+mn-lt"/>
                <a:ea typeface="+mn-ea"/>
                <a:cs typeface="+mn-cs"/>
              </a:rPr>
              <a:t>Conscious</a:t>
            </a:r>
            <a:r>
              <a:rPr lang="fr-BE" sz="1200" b="0" i="0" kern="1200" dirty="0">
                <a:solidFill>
                  <a:schemeClr val="tx1"/>
                </a:solidFill>
                <a:effectLst/>
                <a:latin typeface="+mn-lt"/>
                <a:ea typeface="+mn-ea"/>
                <a:cs typeface="+mn-cs"/>
              </a:rPr>
              <a:t> » pour prôner ses valeurs écologiques </a:t>
            </a:r>
            <a:r>
              <a:rPr lang="fr-BE" sz="1200" b="1" i="0" kern="1200" dirty="0">
                <a:solidFill>
                  <a:schemeClr val="tx1"/>
                </a:solidFill>
                <a:effectLst/>
                <a:latin typeface="+mn-lt"/>
                <a:ea typeface="+mn-ea"/>
                <a:cs typeface="+mn-cs"/>
              </a:rPr>
              <a:t>et un style « </a:t>
            </a:r>
            <a:r>
              <a:rPr lang="fr-BE" sz="1200" b="1" i="0" kern="1200" dirty="0" err="1">
                <a:solidFill>
                  <a:schemeClr val="tx1"/>
                </a:solidFill>
                <a:effectLst/>
                <a:latin typeface="+mn-lt"/>
                <a:ea typeface="+mn-ea"/>
                <a:cs typeface="+mn-cs"/>
              </a:rPr>
              <a:t>éco-responsable</a:t>
            </a:r>
            <a:r>
              <a:rPr lang="fr-BE" sz="1200" b="1" i="0" kern="1200" dirty="0">
                <a:solidFill>
                  <a:schemeClr val="tx1"/>
                </a:solidFill>
                <a:effectLst/>
                <a:latin typeface="+mn-lt"/>
                <a:ea typeface="+mn-ea"/>
                <a:cs typeface="+mn-cs"/>
              </a:rPr>
              <a:t> »</a:t>
            </a:r>
            <a:r>
              <a:rPr lang="fr-BE" sz="1200" b="0" i="0" kern="1200" dirty="0">
                <a:solidFill>
                  <a:schemeClr val="tx1"/>
                </a:solidFill>
                <a:effectLst/>
                <a:latin typeface="+mn-lt"/>
                <a:ea typeface="+mn-ea"/>
                <a:cs typeface="+mn-cs"/>
              </a:rPr>
              <a:t>. Selon la marque de </a:t>
            </a:r>
            <a:r>
              <a:rPr lang="fr-BE" sz="1200" b="1" i="0" u="none" strike="noStrike" kern="1200" dirty="0">
                <a:solidFill>
                  <a:schemeClr val="tx1"/>
                </a:solidFill>
                <a:effectLst/>
                <a:latin typeface="+mn-lt"/>
                <a:ea typeface="+mn-ea"/>
                <a:cs typeface="+mn-cs"/>
                <a:hlinkClick r:id="rId4"/>
              </a:rPr>
              <a:t>fast-fashion</a:t>
            </a:r>
            <a:r>
              <a:rPr lang="fr-BE" sz="1200" b="0" i="0" kern="1200" dirty="0">
                <a:solidFill>
                  <a:schemeClr val="tx1"/>
                </a:solidFill>
                <a:effectLst/>
                <a:latin typeface="+mn-lt"/>
                <a:ea typeface="+mn-ea"/>
                <a:cs typeface="+mn-cs"/>
              </a:rPr>
              <a:t>, les vêtements de cette nouvelle collection sont composés</a:t>
            </a:r>
            <a:r>
              <a:rPr lang="fr-BE" sz="1200" b="1" i="0" kern="1200" dirty="0">
                <a:solidFill>
                  <a:schemeClr val="tx1"/>
                </a:solidFill>
                <a:effectLst/>
                <a:latin typeface="+mn-lt"/>
                <a:ea typeface="+mn-ea"/>
                <a:cs typeface="+mn-cs"/>
              </a:rPr>
              <a:t> </a:t>
            </a:r>
            <a:r>
              <a:rPr lang="fr-BE" sz="1200" b="0" i="0" kern="1200" dirty="0">
                <a:solidFill>
                  <a:schemeClr val="tx1"/>
                </a:solidFill>
                <a:effectLst/>
                <a:latin typeface="+mn-lt"/>
                <a:ea typeface="+mn-ea"/>
                <a:cs typeface="+mn-cs"/>
              </a:rPr>
              <a:t>de</a:t>
            </a:r>
            <a:r>
              <a:rPr lang="fr-BE" sz="1200" b="1" i="0" kern="1200" dirty="0">
                <a:solidFill>
                  <a:schemeClr val="tx1"/>
                </a:solidFill>
                <a:effectLst/>
                <a:latin typeface="+mn-lt"/>
                <a:ea typeface="+mn-ea"/>
                <a:cs typeface="+mn-cs"/>
              </a:rPr>
              <a:t> matières plus respectueuses de l'environnement</a:t>
            </a:r>
            <a:r>
              <a:rPr lang="fr-BE" sz="1200" b="0" i="0" kern="1200" dirty="0">
                <a:solidFill>
                  <a:schemeClr val="tx1"/>
                </a:solidFill>
                <a:effectLst/>
                <a:latin typeface="+mn-lt"/>
                <a:ea typeface="+mn-ea"/>
                <a:cs typeface="+mn-cs"/>
              </a:rPr>
              <a:t> comme l’</a:t>
            </a:r>
            <a:r>
              <a:rPr lang="fr-BE" sz="1200" b="0" i="0" kern="1200" dirty="0" err="1">
                <a:solidFill>
                  <a:schemeClr val="tx1"/>
                </a:solidFill>
                <a:effectLst/>
                <a:latin typeface="+mn-lt"/>
                <a:ea typeface="+mn-ea"/>
                <a:cs typeface="+mn-cs"/>
              </a:rPr>
              <a:t>Econyl</a:t>
            </a:r>
            <a:r>
              <a:rPr lang="fr-BE" sz="1200" b="0" i="0" kern="1200" dirty="0">
                <a:solidFill>
                  <a:schemeClr val="tx1"/>
                </a:solidFill>
                <a:effectLst/>
                <a:latin typeface="+mn-lt"/>
                <a:ea typeface="+mn-ea"/>
                <a:cs typeface="+mn-cs"/>
              </a:rPr>
              <a:t> (Nylon 100% recyclé) ou encore le coton bio. Le problème ? H&amp;M met en place des opérations de marketing pour valoriser des engagements environnementaux et des actions </a:t>
            </a:r>
            <a:r>
              <a:rPr lang="fr-BE" sz="1200" b="1" i="0" kern="1200" dirty="0">
                <a:solidFill>
                  <a:schemeClr val="tx1"/>
                </a:solidFill>
                <a:effectLst/>
                <a:latin typeface="+mn-lt"/>
                <a:ea typeface="+mn-ea"/>
                <a:cs typeface="+mn-cs"/>
              </a:rPr>
              <a:t>qui ne sont pas à la hauteur de cette communication.</a:t>
            </a:r>
            <a:endParaRPr lang="fr-BE" sz="1200" b="0" i="0" kern="1200" dirty="0">
              <a:solidFill>
                <a:schemeClr val="tx1"/>
              </a:solidFill>
              <a:effectLst/>
              <a:latin typeface="+mn-lt"/>
              <a:ea typeface="+mn-ea"/>
              <a:cs typeface="+mn-cs"/>
            </a:endParaRPr>
          </a:p>
          <a:p>
            <a:r>
              <a:rPr lang="fr-BE" sz="1200" b="0" i="0" kern="1200" dirty="0">
                <a:solidFill>
                  <a:schemeClr val="tx1"/>
                </a:solidFill>
                <a:effectLst/>
                <a:latin typeface="+mn-lt"/>
                <a:ea typeface="+mn-ea"/>
                <a:cs typeface="+mn-cs"/>
              </a:rPr>
              <a:t>La marque de prêt à porter </a:t>
            </a:r>
            <a:r>
              <a:rPr lang="fr-BE" sz="1200" b="1" i="0" kern="1200" dirty="0">
                <a:solidFill>
                  <a:schemeClr val="tx1"/>
                </a:solidFill>
                <a:effectLst/>
                <a:latin typeface="+mn-lt"/>
                <a:ea typeface="+mn-ea"/>
                <a:cs typeface="+mn-cs"/>
              </a:rPr>
              <a:t>détourne ainsi l’attention sur ses mauvaises pratiques</a:t>
            </a:r>
            <a:r>
              <a:rPr lang="fr-BE" sz="1200" b="0" i="0" kern="1200" dirty="0">
                <a:solidFill>
                  <a:schemeClr val="tx1"/>
                </a:solidFill>
                <a:effectLst/>
                <a:latin typeface="+mn-lt"/>
                <a:ea typeface="+mn-ea"/>
                <a:cs typeface="+mn-cs"/>
              </a:rPr>
              <a:t>. Mais ce n’est pas avec quelques collections soit disant écologiques que la marque peut devenir une vraie </a:t>
            </a:r>
            <a:r>
              <a:rPr lang="fr-BE" sz="1200" b="1" i="0" u="none" strike="noStrike" kern="1200" dirty="0">
                <a:solidFill>
                  <a:schemeClr val="tx1"/>
                </a:solidFill>
                <a:effectLst/>
                <a:latin typeface="+mn-lt"/>
                <a:ea typeface="+mn-ea"/>
                <a:cs typeface="+mn-cs"/>
                <a:hlinkClick r:id="rId5"/>
              </a:rPr>
              <a:t>entreprise éco-responsable</a:t>
            </a:r>
            <a:r>
              <a:rPr lang="fr-BE" sz="1200" b="0" i="0" kern="1200" dirty="0">
                <a:solidFill>
                  <a:schemeClr val="tx1"/>
                </a:solidFill>
                <a:effectLst/>
                <a:latin typeface="+mn-lt"/>
                <a:ea typeface="+mn-ea"/>
                <a:cs typeface="+mn-cs"/>
              </a:rPr>
              <a:t> et réduire son </a:t>
            </a:r>
            <a:r>
              <a:rPr lang="fr-BE" sz="1200" b="1" i="0" u="none" strike="noStrike" kern="1200" dirty="0">
                <a:solidFill>
                  <a:schemeClr val="tx1"/>
                </a:solidFill>
                <a:effectLst/>
                <a:latin typeface="+mn-lt"/>
                <a:ea typeface="+mn-ea"/>
                <a:cs typeface="+mn-cs"/>
                <a:hlinkClick r:id="rId6"/>
              </a:rPr>
              <a:t>empreinte carbone</a:t>
            </a:r>
            <a:r>
              <a:rPr lang="fr-BE" sz="1200" b="0" i="0" kern="1200" dirty="0">
                <a:solidFill>
                  <a:schemeClr val="tx1"/>
                </a:solidFill>
                <a:effectLst/>
                <a:latin typeface="+mn-lt"/>
                <a:ea typeface="+mn-ea"/>
                <a:cs typeface="+mn-cs"/>
              </a:rPr>
              <a:t>. On remarque d’ailleurs </a:t>
            </a:r>
            <a:r>
              <a:rPr lang="fr-BE" sz="1200" b="1" i="0" kern="1200" dirty="0">
                <a:solidFill>
                  <a:schemeClr val="tx1"/>
                </a:solidFill>
                <a:effectLst/>
                <a:latin typeface="+mn-lt"/>
                <a:ea typeface="+mn-ea"/>
                <a:cs typeface="+mn-cs"/>
              </a:rPr>
              <a:t>une très faible présence d’informations</a:t>
            </a:r>
            <a:r>
              <a:rPr lang="fr-BE" sz="1200" b="0" i="0" kern="1200" dirty="0">
                <a:solidFill>
                  <a:schemeClr val="tx1"/>
                </a:solidFill>
                <a:effectLst/>
                <a:latin typeface="+mn-lt"/>
                <a:ea typeface="+mn-ea"/>
                <a:cs typeface="+mn-cs"/>
              </a:rPr>
              <a:t> concernant la ligne « </a:t>
            </a:r>
            <a:r>
              <a:rPr lang="fr-BE" sz="1200" b="0" i="0" kern="1200" dirty="0" err="1">
                <a:solidFill>
                  <a:schemeClr val="tx1"/>
                </a:solidFill>
                <a:effectLst/>
                <a:latin typeface="+mn-lt"/>
                <a:ea typeface="+mn-ea"/>
                <a:cs typeface="+mn-cs"/>
              </a:rPr>
              <a:t>Conscious</a:t>
            </a:r>
            <a:r>
              <a:rPr lang="fr-BE" sz="1200" b="0" i="0" kern="1200" dirty="0">
                <a:solidFill>
                  <a:schemeClr val="tx1"/>
                </a:solidFill>
                <a:effectLst/>
                <a:latin typeface="+mn-lt"/>
                <a:ea typeface="+mn-ea"/>
                <a:cs typeface="+mn-cs"/>
              </a:rPr>
              <a:t> ». Le pourcentage de coton bio recyclé utilisé pour un jean de la collection n’est par exemple pas précisé👖 .</a:t>
            </a:r>
          </a:p>
          <a:p>
            <a:r>
              <a:rPr lang="fr-BE" sz="1200" b="0" i="0" kern="1200" dirty="0">
                <a:solidFill>
                  <a:schemeClr val="tx1"/>
                </a:solidFill>
                <a:effectLst/>
                <a:latin typeface="+mn-lt"/>
                <a:ea typeface="+mn-ea"/>
                <a:cs typeface="+mn-cs"/>
              </a:rPr>
              <a:t>Il y a quand-même une bonne nouvelle : H&amp;M vous propose de </a:t>
            </a:r>
            <a:r>
              <a:rPr lang="fr-BE" sz="1200" b="1" i="0" kern="1200" dirty="0">
                <a:solidFill>
                  <a:schemeClr val="tx1"/>
                </a:solidFill>
                <a:effectLst/>
                <a:latin typeface="+mn-lt"/>
                <a:ea typeface="+mn-ea"/>
                <a:cs typeface="+mn-cs"/>
              </a:rPr>
              <a:t>rapporter vos vieux vêtements pour les recycler</a:t>
            </a:r>
            <a:r>
              <a:rPr lang="fr-BE" sz="1200" b="0" i="0" kern="1200" dirty="0">
                <a:solidFill>
                  <a:schemeClr val="tx1"/>
                </a:solidFill>
                <a:effectLst/>
                <a:latin typeface="+mn-lt"/>
                <a:ea typeface="+mn-ea"/>
                <a:cs typeface="+mn-cs"/>
              </a:rPr>
              <a:t>. En échange, vous obtenez un bon de réduction de 5€ pour acheter des vêtements neufs et donc polluants dans le magasin... Le terme « détournement d’attention » prend ici tout son sens 😑</a:t>
            </a:r>
          </a:p>
          <a:p>
            <a:endParaRPr lang="fr-BE"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200" b="1" i="0" u="none" strike="noStrike" kern="1200" cap="none" spc="0" normalizeH="0" baseline="0" noProof="0" dirty="0">
                <a:ln>
                  <a:noFill/>
                </a:ln>
                <a:solidFill>
                  <a:schemeClr val="accent6"/>
                </a:solidFill>
                <a:effectLst/>
                <a:uLnTx/>
                <a:uFillTx/>
                <a:latin typeface="Calibri" panose="020F0502020204030204" pitchFamily="34" charset="0"/>
                <a:cs typeface="Calibri" panose="020F0502020204030204" pitchFamily="34" charset="0"/>
              </a:rPr>
              <a:t>Quand on a changé le packaging d’un produit en lui donnant une connotation plus écologique alors que le produit en lui-même n’a pas changé</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200" b="1" i="0" u="none" strike="noStrike" kern="1200" cap="none" spc="0" normalizeH="0" baseline="0" noProof="0" dirty="0">
              <a:ln>
                <a:noFill/>
              </a:ln>
              <a:solidFill>
                <a:schemeClr val="accent6"/>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BE" sz="1200" b="0" i="0" kern="1200" dirty="0">
                <a:solidFill>
                  <a:schemeClr val="tx1"/>
                </a:solidFill>
                <a:effectLst/>
                <a:latin typeface="+mn-lt"/>
                <a:ea typeface="+mn-ea"/>
                <a:cs typeface="+mn-cs"/>
              </a:rPr>
              <a:t>On retrouve (trop) souvent cette pratique parmi les exemples de </a:t>
            </a:r>
            <a:r>
              <a:rPr lang="fr-BE" sz="1200" b="0" i="0" kern="1200" dirty="0" err="1">
                <a:solidFill>
                  <a:schemeClr val="tx1"/>
                </a:solidFill>
                <a:effectLst/>
                <a:latin typeface="+mn-lt"/>
                <a:ea typeface="+mn-ea"/>
                <a:cs typeface="+mn-cs"/>
              </a:rPr>
              <a:t>greenwashing</a:t>
            </a:r>
            <a:r>
              <a:rPr lang="fr-BE" sz="1200" b="0" i="0" kern="1200" dirty="0">
                <a:solidFill>
                  <a:schemeClr val="tx1"/>
                </a:solidFill>
                <a:effectLst/>
                <a:latin typeface="+mn-lt"/>
                <a:ea typeface="+mn-ea"/>
                <a:cs typeface="+mn-cs"/>
              </a:rPr>
              <a:t>. Cette couleur est évidemment associée au naturel, à l’environnement et les marques comme</a:t>
            </a:r>
            <a:r>
              <a:rPr lang="fr-BE" sz="1200" b="1" i="0" kern="1200" dirty="0">
                <a:solidFill>
                  <a:schemeClr val="tx1"/>
                </a:solidFill>
                <a:effectLst/>
                <a:latin typeface="+mn-lt"/>
                <a:ea typeface="+mn-ea"/>
                <a:cs typeface="+mn-cs"/>
              </a:rPr>
              <a:t> Ajax, McDo ou encore Coca-Cola</a:t>
            </a:r>
            <a:r>
              <a:rPr lang="fr-BE" sz="1200" b="0" i="0" kern="1200" dirty="0">
                <a:solidFill>
                  <a:schemeClr val="tx1"/>
                </a:solidFill>
                <a:effectLst/>
                <a:latin typeface="+mn-lt"/>
                <a:ea typeface="+mn-ea"/>
                <a:cs typeface="+mn-cs"/>
              </a:rPr>
              <a:t> se font un malin plaisir à en abuser pour verdir leur image. Notons que</a:t>
            </a:r>
            <a:r>
              <a:rPr lang="fr-BE" sz="1200" b="1" i="0" kern="1200" dirty="0">
                <a:solidFill>
                  <a:schemeClr val="tx1"/>
                </a:solidFill>
                <a:effectLst/>
                <a:latin typeface="+mn-lt"/>
                <a:ea typeface="+mn-ea"/>
                <a:cs typeface="+mn-cs"/>
              </a:rPr>
              <a:t> la composition des produits</a:t>
            </a:r>
            <a:r>
              <a:rPr lang="fr-BE" sz="1200" b="0" i="0" kern="1200" dirty="0">
                <a:solidFill>
                  <a:schemeClr val="tx1"/>
                </a:solidFill>
                <a:effectLst/>
                <a:latin typeface="+mn-lt"/>
                <a:ea typeface="+mn-ea"/>
                <a:cs typeface="+mn-cs"/>
              </a:rPr>
              <a:t> reste, la plupart du temps, inchangée.</a:t>
            </a:r>
            <a:endParaRPr kumimoji="0" lang="fr-BE" sz="1200" b="0" i="0" u="none" strike="noStrike" kern="1200" cap="none" spc="0" normalizeH="0" baseline="0" noProof="0" dirty="0">
              <a:ln>
                <a:noFill/>
              </a:ln>
              <a:solidFill>
                <a:schemeClr val="accent6"/>
              </a:solidFill>
              <a:effectLst/>
              <a:uLnTx/>
              <a:uFillTx/>
              <a:latin typeface="Calibri" panose="020F0502020204030204" pitchFamily="34" charset="0"/>
              <a:cs typeface="Calibri" panose="020F0502020204030204" pitchFamily="34" charset="0"/>
            </a:endParaRPr>
          </a:p>
          <a:p>
            <a:endParaRPr lang="fr-BE" sz="1200" b="0" i="0" kern="1200" dirty="0">
              <a:solidFill>
                <a:schemeClr val="tx1"/>
              </a:solidFill>
              <a:effectLst/>
              <a:latin typeface="+mn-lt"/>
              <a:ea typeface="+mn-ea"/>
              <a:cs typeface="+mn-cs"/>
            </a:endParaRPr>
          </a:p>
          <a:p>
            <a:endParaRPr lang="fr-BE" dirty="0"/>
          </a:p>
          <a:p>
            <a:endParaRPr lang="fr-BE"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80</a:t>
            </a:fld>
            <a:endParaRPr lang="fr-FR"/>
          </a:p>
        </p:txBody>
      </p:sp>
    </p:spTree>
    <p:extLst>
      <p:ext uri="{BB962C8B-B14F-4D97-AF65-F5344CB8AC3E}">
        <p14:creationId xmlns:p14="http://schemas.microsoft.com/office/powerpoint/2010/main" val="3736870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547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0697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En 2018, 686.459 nouveaux frigos et congélateurs ont été vendus en Belgique. La plupart en remplacement d’un ancien appareil. Un petit pourcentage d’entre eux ont eu droit à une seconde vie. Mais seulement 425.612 ont été correctement recyclés. Et on a perdu la trace des 226.524 autres frigos et congélateurs…</a:t>
            </a:r>
          </a:p>
          <a:p>
            <a:endParaRPr lang="fr-BE" sz="1200" kern="1200" dirty="0">
              <a:solidFill>
                <a:schemeClr val="tx1"/>
              </a:solidFill>
              <a:effectLst/>
              <a:latin typeface="+mn-lt"/>
              <a:ea typeface="+mn-ea"/>
              <a:cs typeface="+mn-cs"/>
            </a:endParaRPr>
          </a:p>
          <a:p>
            <a:r>
              <a:rPr lang="fr-BE" sz="1200" kern="1200" dirty="0">
                <a:solidFill>
                  <a:schemeClr val="tx1"/>
                </a:solidFill>
                <a:effectLst/>
                <a:latin typeface="+mn-lt"/>
                <a:ea typeface="+mn-ea"/>
                <a:cs typeface="+mn-cs"/>
              </a:rPr>
              <a:t>Chaque appareil qui n’est pas correctement recyclé représente une réelle menace pour l’environnement. Un vieux frigo contient des gaz nocifs. S’il est traité et démonté de façon incorrecte, il libère ces gaz dans l’atmosphère. L’impact d’un frigo mal recyclé sur l’effet de serre est aussi élevé que l’impact d’un trajet en voiture de 7.500 km. Jusqu’à 98% des composants de votre frigo ou congélateur usagés sont réutilisables. De plus, en les recyclant correctement, vous ne répandez pas de substances polluantes dans la nature.</a:t>
            </a:r>
          </a:p>
          <a:p>
            <a:pPr marL="0" marR="0" lvl="0" indent="0" algn="l" defTabSz="914400" rtl="0" eaLnBrk="1" fontAlgn="auto" latinLnBrk="0" hangingPunct="1">
              <a:lnSpc>
                <a:spcPct val="100000"/>
              </a:lnSpc>
              <a:spcBef>
                <a:spcPts val="0"/>
              </a:spcBef>
              <a:spcAft>
                <a:spcPts val="0"/>
              </a:spcAft>
              <a:buClrTx/>
              <a:buSzTx/>
              <a:buFontTx/>
              <a:buNone/>
              <a:tabLst/>
              <a:defRPr/>
            </a:pPr>
            <a:r>
              <a:rPr lang="fr-BE" sz="1200" kern="1200" dirty="0">
                <a:solidFill>
                  <a:schemeClr val="tx1"/>
                </a:solidFill>
                <a:effectLst/>
                <a:latin typeface="+mn-lt"/>
                <a:ea typeface="+mn-ea"/>
                <a:cs typeface="+mn-cs"/>
              </a:rPr>
              <a:t>Source : </a:t>
            </a:r>
            <a:r>
              <a:rPr lang="fr-BE" sz="1200" u="sng" kern="1200" dirty="0">
                <a:solidFill>
                  <a:schemeClr val="tx1"/>
                </a:solidFill>
                <a:effectLst/>
                <a:latin typeface="+mn-lt"/>
                <a:ea typeface="+mn-ea"/>
                <a:cs typeface="+mn-cs"/>
                <a:hlinkClick r:id="rId3"/>
              </a:rPr>
              <a:t>www.recupel.be</a:t>
            </a:r>
            <a:endParaRPr lang="fr-BE"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9365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83</a:t>
            </a:fld>
            <a:endParaRPr lang="fr-FR"/>
          </a:p>
        </p:txBody>
      </p:sp>
    </p:spTree>
    <p:extLst>
      <p:ext uri="{BB962C8B-B14F-4D97-AF65-F5344CB8AC3E}">
        <p14:creationId xmlns:p14="http://schemas.microsoft.com/office/powerpoint/2010/main" val="18415640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E</a:t>
            </a:r>
          </a:p>
          <a:p>
            <a:r>
              <a:rPr lang="fr-BE" sz="1200" kern="1200" dirty="0">
                <a:solidFill>
                  <a:schemeClr val="tx1"/>
                </a:solidFill>
                <a:effectLst/>
                <a:latin typeface="+mn-lt"/>
                <a:ea typeface="+mn-ea"/>
                <a:cs typeface="+mn-cs"/>
              </a:rPr>
              <a:t>Dia 32 : c’est 6,8% des emplois qui seraient circulaires en Wallonie : </a:t>
            </a:r>
            <a:r>
              <a:rPr lang="fr-BE" sz="1200" u="sng" kern="1200" dirty="0">
                <a:solidFill>
                  <a:schemeClr val="tx1"/>
                </a:solidFill>
                <a:effectLst/>
                <a:latin typeface="+mn-lt"/>
                <a:ea typeface="+mn-ea"/>
                <a:cs typeface="+mn-cs"/>
                <a:hlinkClick r:id="rId3"/>
              </a:rPr>
              <a:t>file:///C:/Users/WW0LGAUD/Downloads/Lemploi%20circulaire%20en%20Belgique%20(9).pdf</a:t>
            </a:r>
            <a:endParaRPr lang="fr-BE" sz="1200" kern="1200" dirty="0">
              <a:solidFill>
                <a:schemeClr val="tx1"/>
              </a:solidFill>
              <a:effectLst/>
              <a:latin typeface="+mn-lt"/>
              <a:ea typeface="+mn-ea"/>
              <a:cs typeface="+mn-cs"/>
            </a:endParaRPr>
          </a:p>
          <a:p>
            <a:r>
              <a:rPr lang="fr-BE" sz="1200" kern="1200" dirty="0">
                <a:solidFill>
                  <a:schemeClr val="tx1"/>
                </a:solidFill>
                <a:effectLst/>
                <a:latin typeface="+mn-lt"/>
                <a:ea typeface="+mn-ea"/>
                <a:cs typeface="+mn-cs"/>
              </a:rPr>
              <a:t> </a:t>
            </a:r>
          </a:p>
          <a:p>
            <a:r>
              <a:rPr lang="fr-BE" sz="1200" kern="1200" dirty="0">
                <a:solidFill>
                  <a:schemeClr val="tx1"/>
                </a:solidFill>
                <a:effectLst/>
                <a:latin typeface="+mn-lt"/>
                <a:ea typeface="+mn-ea"/>
                <a:cs typeface="+mn-cs"/>
              </a:rPr>
              <a:t> </a:t>
            </a:r>
          </a:p>
          <a:p>
            <a:r>
              <a:rPr lang="fr-BE" sz="1200" kern="1200" dirty="0">
                <a:solidFill>
                  <a:schemeClr val="tx1"/>
                </a:solidFill>
                <a:effectLst/>
                <a:latin typeface="+mn-lt"/>
                <a:ea typeface="+mn-ea"/>
                <a:cs typeface="+mn-cs"/>
              </a:rPr>
              <a:t>Dia 56 : </a:t>
            </a:r>
          </a:p>
          <a:p>
            <a:r>
              <a:rPr lang="fr-BE" sz="1200" u="sng" kern="1200" dirty="0">
                <a:solidFill>
                  <a:schemeClr val="tx1"/>
                </a:solidFill>
                <a:effectLst/>
                <a:latin typeface="+mn-lt"/>
                <a:ea typeface="+mn-ea"/>
                <a:cs typeface="+mn-cs"/>
                <a:hlinkClick r:id="rId4"/>
              </a:rPr>
              <a:t>http://www.carbone4.com/publication-faire-sa-part/</a:t>
            </a:r>
            <a:endParaRPr lang="fr-BE" sz="1200" kern="1200" dirty="0">
              <a:solidFill>
                <a:schemeClr val="tx1"/>
              </a:solidFill>
              <a:effectLst/>
              <a:latin typeface="+mn-lt"/>
              <a:ea typeface="+mn-ea"/>
              <a:cs typeface="+mn-cs"/>
            </a:endParaRPr>
          </a:p>
          <a:p>
            <a:r>
              <a:rPr lang="fr-BE" dirty="0"/>
              <a:t>Explication emploi</a:t>
            </a:r>
            <a:r>
              <a:rPr lang="fr-BE" baseline="0" dirty="0"/>
              <a:t> direct , intermédiaire, etc…. (citez exemples)</a:t>
            </a:r>
            <a:endParaRPr lang="fr-BE" dirty="0"/>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1,05 % , ce qui représente un peu plus de 14.000 personnes.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Avec les emplois indirects : 56.000</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La moyenne européenne 1,73 %</a:t>
            </a:r>
          </a:p>
          <a:p>
            <a:endParaRPr lang="fr-BE" dirty="0"/>
          </a:p>
          <a:p>
            <a:r>
              <a:rPr lang="fr-BE" dirty="0"/>
              <a:t>Principalemen</a:t>
            </a:r>
            <a:r>
              <a:rPr lang="fr-BE" baseline="0" dirty="0"/>
              <a:t>t dans le secteur secondaire (recyclage, réparation etc.) mais aussi le design (6000)  et ingénierie (2000) </a:t>
            </a:r>
            <a:endParaRPr lang="fr-BE"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84</a:t>
            </a:fld>
            <a:endParaRPr lang="fr-FR"/>
          </a:p>
        </p:txBody>
      </p:sp>
    </p:spTree>
    <p:extLst>
      <p:ext uri="{BB962C8B-B14F-4D97-AF65-F5344CB8AC3E}">
        <p14:creationId xmlns:p14="http://schemas.microsoft.com/office/powerpoint/2010/main" val="30987966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1, 05 % , ce qui représente un peu plus de 14.000 personnes.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Avec les emplois indirects : 56.000</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La moyenne européenne 1, 73 %</a:t>
            </a:r>
          </a:p>
          <a:p>
            <a:endParaRPr lang="fr-BE" dirty="0"/>
          </a:p>
          <a:p>
            <a:r>
              <a:rPr lang="fr-BE" dirty="0"/>
              <a:t>Principalemen</a:t>
            </a:r>
            <a:r>
              <a:rPr lang="fr-BE" baseline="0" dirty="0"/>
              <a:t>t dans le secteur secondaire (recyclage, réparation </a:t>
            </a:r>
            <a:r>
              <a:rPr lang="fr-BE" baseline="0" dirty="0" err="1"/>
              <a:t>etc</a:t>
            </a:r>
            <a:r>
              <a:rPr lang="fr-BE" baseline="0" dirty="0"/>
              <a:t>) mais aussi le </a:t>
            </a:r>
            <a:r>
              <a:rPr lang="fr-BE" baseline="0" dirty="0" err="1"/>
              <a:t>désign</a:t>
            </a:r>
            <a:r>
              <a:rPr lang="fr-BE" baseline="0" dirty="0"/>
              <a:t> (6000)  et ingénierie (2000) </a:t>
            </a:r>
            <a:endParaRPr lang="fr-BE"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85</a:t>
            </a:fld>
            <a:endParaRPr lang="fr-FR"/>
          </a:p>
        </p:txBody>
      </p:sp>
    </p:spTree>
    <p:extLst>
      <p:ext uri="{BB962C8B-B14F-4D97-AF65-F5344CB8AC3E}">
        <p14:creationId xmlns:p14="http://schemas.microsoft.com/office/powerpoint/2010/main" val="89547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1, 05 % , ce qui représente un peu plus de 14.000 personnes.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Avec les emplois indirects : 56.000</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La moyenne européenne 1, 73 %</a:t>
            </a:r>
          </a:p>
          <a:p>
            <a:endParaRPr lang="fr-BE" dirty="0"/>
          </a:p>
          <a:p>
            <a:r>
              <a:rPr lang="fr-BE" dirty="0"/>
              <a:t>Principalemen</a:t>
            </a:r>
            <a:r>
              <a:rPr lang="fr-BE" baseline="0" dirty="0"/>
              <a:t>t dans le secteur secondaire (recyclage, réparation </a:t>
            </a:r>
            <a:r>
              <a:rPr lang="fr-BE" baseline="0" dirty="0" err="1"/>
              <a:t>etc</a:t>
            </a:r>
            <a:r>
              <a:rPr lang="fr-BE" baseline="0" dirty="0"/>
              <a:t>) mais aussi le </a:t>
            </a:r>
            <a:r>
              <a:rPr lang="fr-BE" baseline="0" dirty="0" err="1"/>
              <a:t>désign</a:t>
            </a:r>
            <a:r>
              <a:rPr lang="fr-BE" baseline="0" dirty="0"/>
              <a:t> (6000)  et ingénierie (2000) </a:t>
            </a:r>
            <a:endParaRPr lang="fr-BE"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86</a:t>
            </a:fld>
            <a:endParaRPr lang="fr-FR"/>
          </a:p>
        </p:txBody>
      </p:sp>
    </p:spTree>
    <p:extLst>
      <p:ext uri="{BB962C8B-B14F-4D97-AF65-F5344CB8AC3E}">
        <p14:creationId xmlns:p14="http://schemas.microsoft.com/office/powerpoint/2010/main" val="18526087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8269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r>
              <a:rPr lang="fr-BE" sz="1200" dirty="0"/>
              <a:t>Le 7 février 2020, Apple a été condamné par la France à 25 millions d’Euros pour le ralentissement de certains de ses téléphones après 2 ans d’enquête en s’appuyant sur les témoignages de 15 000 utilisateurs.</a:t>
            </a:r>
            <a:r>
              <a:rPr lang="fr-BE" i="1" dirty="0"/>
              <a:t> </a:t>
            </a:r>
            <a:r>
              <a:rPr lang="fr-BE" sz="1200" dirty="0"/>
              <a:t>La pratique commerciale trompeuse par omission plutôt que le délit d’obsolescence programmée a été retenue.</a:t>
            </a:r>
          </a:p>
          <a:p>
            <a:pPr algn="just"/>
            <a:endParaRPr lang="fr-BE" sz="1200" dirty="0"/>
          </a:p>
          <a:p>
            <a:pPr algn="just"/>
            <a:r>
              <a:rPr lang="fr-BE" sz="1200" dirty="0"/>
              <a:t>A l’origine des plaintes contre Apple et Epson, l’association HOP (Halte à l’obsolescence programmée).</a:t>
            </a:r>
          </a:p>
          <a:p>
            <a:pPr algn="just"/>
            <a:endParaRPr lang="fr-BE" sz="1200" dirty="0"/>
          </a:p>
          <a:p>
            <a:pPr algn="just"/>
            <a:r>
              <a:rPr lang="fr-BE" sz="1200" dirty="0"/>
              <a:t>Apple a également fait l’objet de plusieurs procès du même type dans d’autres pays pour avoir programmé une durée de vie limitée à ses smartphones pour forcer les clients à remplacer leur iPhone plus tôt que nécessaire</a:t>
            </a:r>
          </a:p>
          <a:p>
            <a:pPr algn="just"/>
            <a:endParaRPr lang="fr-BE" sz="1200" dirty="0"/>
          </a:p>
          <a:p>
            <a:pPr algn="just"/>
            <a:r>
              <a:rPr lang="fr-BE" sz="1200" dirty="0"/>
              <a:t>Au Chili, ce sont plus de 150.000 propriétaires d’iPhone 6, 6 Plus, 7, 7 Plus et SE qui ont poursuivi Apple, affirmant que les performances de leur téléphone avaient chuté après l’installation d’une mise à jour déployée en 2017. Apple avait d’ailleurs avoué avoir bridé les performances de ses téléphones à l’époque, dans le but “d’allonger la durée de vie des téléphones”.</a:t>
            </a:r>
          </a:p>
          <a:p>
            <a:pPr algn="just"/>
            <a:endParaRPr lang="fr-BE" sz="1200" dirty="0"/>
          </a:p>
          <a:p>
            <a:pPr algn="just"/>
            <a:r>
              <a:rPr lang="fr-BE" sz="1200" dirty="0"/>
              <a:t>Aux Etats-Unis, la firme a consenti à dédommager ses clients à hauteur de 25€ et au Chili, Le jugement du procès prévoit une période d’enregistrement pour les clients concernés. Ces derniers devront fournir la preuve que les performances de leur iPhone ont été réduites, afin de pouvoir bénéficier de l’indemnisation maximale de 50$.</a:t>
            </a:r>
          </a:p>
          <a:p>
            <a:pPr algn="just"/>
            <a:r>
              <a:rPr lang="fr-BE" sz="1200" dirty="0"/>
              <a:t>En 2017, HOP avait accusé la société d’électronique japonaise de raccourcir délibérément la durée de vie de ses imprimantes et cartouches d’encre. Sur les 81 millions de cartouches consommées en France, deux tiers d’entre elles sont jetées sans être recyclées. En plus d’endommager sérieusement notre environnement, l’obsolescence prématurée impacte également le pouvoir d’achat des consommateurs qui sont contraints d’acheter davantage de cartouches à un prix au litre toujours plus élevé (plus de 2000 € le litre).</a:t>
            </a:r>
          </a:p>
          <a:p>
            <a:pPr algn="just"/>
            <a:endParaRPr lang="fr-BE" sz="1200" dirty="0"/>
          </a:p>
          <a:p>
            <a:pPr algn="just"/>
            <a:r>
              <a:rPr lang="fr-BE" sz="1200" dirty="0"/>
              <a:t>La plainte de HOP détaille le cas Epson, mais les autres fabricants ne sont pas en reste. Récemment, les associations de défense des consommateurs de </a:t>
            </a:r>
            <a:r>
              <a:rPr lang="fr-BE" sz="1200" dirty="0">
                <a:hlinkClick r:id="rId3"/>
              </a:rPr>
              <a:t>5 pays</a:t>
            </a:r>
            <a:r>
              <a:rPr lang="fr-BE" sz="1200" dirty="0"/>
              <a:t> (Belgique, Espagne, Italie, Portugal et Brésil) ont mis en demeure le fabricant d’imprimantes Hewlett-Packard (HP). Les organisations reprochent à HP d’avoir délibérément bloqué l’utilisation d’autres cartouches d’encres que les siennes via des mises à jour logicielles.</a:t>
            </a:r>
          </a:p>
          <a:p>
            <a:endParaRPr lang="fr-BE" sz="1200" kern="1200" dirty="0">
              <a:solidFill>
                <a:schemeClr val="tx1"/>
              </a:solidFill>
              <a:effectLst/>
              <a:latin typeface="+mn-lt"/>
              <a:ea typeface="+mn-ea"/>
              <a:cs typeface="+mn-cs"/>
            </a:endParaRPr>
          </a:p>
          <a:p>
            <a:endParaRPr lang="fr-BE" sz="1200" kern="1200" dirty="0">
              <a:solidFill>
                <a:schemeClr val="tx1"/>
              </a:solidFill>
              <a:effectLst/>
              <a:latin typeface="+mn-lt"/>
              <a:ea typeface="+mn-ea"/>
              <a:cs typeface="+mn-cs"/>
            </a:endParaRPr>
          </a:p>
          <a:p>
            <a:r>
              <a:rPr lang="fr-BE" sz="1200" dirty="0"/>
              <a:t>En Belgique, il n’y a légalement aucun moyen de sanctionner l’obsolescence programmée. Si depuis plusieurs années, des propositions de loi ont déjà été mises sur la table, cela n’a pour le moment jamais abouti.</a:t>
            </a:r>
          </a:p>
          <a:p>
            <a:endParaRPr lang="fr-BE" sz="1200" dirty="0"/>
          </a:p>
          <a:p>
            <a:r>
              <a:rPr lang="fr-BE" sz="1200" dirty="0"/>
              <a:t>En France, depuis 2015, la loi de transition énergétique punit le délit d’obsolescence programmée. Elle vise les entreprises qui réduisent délibérément la durée de vie d’un produit pour en augmenter le taux de remplacement. L’infraction est passible de deux ans d’emprisonnement et de 300 000 d’amende. </a:t>
            </a:r>
          </a:p>
          <a:p>
            <a:endParaRPr lang="fr-BE" sz="1200" dirty="0"/>
          </a:p>
          <a:p>
            <a:r>
              <a:rPr lang="fr-BE" sz="1200" dirty="0"/>
              <a:t>Cependant la double intentionnalité figurant dans la définition du délit l’obsolescence programmée de l’</a:t>
            </a:r>
            <a:r>
              <a:rPr lang="fr-BE" sz="1200" u="sng" dirty="0">
                <a:hlinkClick r:id="rId4"/>
              </a:rPr>
              <a:t>article L441-2</a:t>
            </a:r>
            <a:r>
              <a:rPr lang="fr-BE" sz="1200" dirty="0"/>
              <a:t> du Code de la consommation était quasiment impossible à démontrer: « </a:t>
            </a:r>
            <a:r>
              <a:rPr lang="fr-BE" sz="1200" i="1" dirty="0"/>
              <a:t>Est interdite la pratique de l’obsolescence programmée qui se définit par le recours à des techniques par lesquelles le responsable de la mise sur le marché d’un produit vise à en réduire délibérément la durée de vie pour en augmenter le taux de remplacement »</a:t>
            </a:r>
            <a:r>
              <a:rPr lang="fr-BE" sz="1200" dirty="0"/>
              <a:t>.</a:t>
            </a:r>
          </a:p>
          <a:p>
            <a:endParaRPr lang="fr-BE" sz="1200" dirty="0"/>
          </a:p>
          <a:p>
            <a:endParaRPr lang="fr-BE" sz="1200" dirty="0"/>
          </a:p>
          <a:p>
            <a:pPr algn="just"/>
            <a:r>
              <a:rPr lang="fr-BE" sz="1200" dirty="0"/>
              <a:t>Cependant, la loi </a:t>
            </a:r>
            <a:r>
              <a:rPr lang="fr-BE" sz="1200" dirty="0">
                <a:hlinkClick r:id="rId5"/>
              </a:rPr>
              <a:t>visant à réduire l’empreinte environnementale du numérique</a:t>
            </a:r>
            <a:r>
              <a:rPr lang="fr-BE" sz="1200" dirty="0"/>
              <a:t> du 15 novembre 2021 supprime la double intentionnalité à démontrer. L’obsolescence programmée devient « </a:t>
            </a:r>
            <a:r>
              <a:rPr lang="fr-BE" sz="1200" i="1" dirty="0"/>
              <a:t>le recours à des techniques par lesquelles le responsable de la mise sur le marché d’un produit vise à en réduire délibérément la durée de vie ».</a:t>
            </a:r>
          </a:p>
          <a:p>
            <a:pPr algn="just"/>
            <a:endParaRPr lang="fr-BE" sz="1200" dirty="0"/>
          </a:p>
          <a:p>
            <a:r>
              <a:rPr lang="fr-BE" sz="1200" dirty="0"/>
              <a:t>L’association HOP espère que l’adoption de cette loi pourra favoriser l’aboutissement de sa plainte contre Epson. </a:t>
            </a:r>
          </a:p>
          <a:p>
            <a:endParaRPr lang="fr-BE" sz="1200" dirty="0"/>
          </a:p>
          <a:p>
            <a:r>
              <a:rPr lang="fr-BE" sz="1200" dirty="0"/>
              <a:t>Depuis 2016, Test-achats a lancé un point de contact « trop vite usé » qui permet aux consommateurs de signaler les appareils devenus inutilisables trop rapidement. Cette initiative a été copiée aux Pays-Bas, en France, en Italie, au Portugal, en Allemagne et en Espagne</a:t>
            </a: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27766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669616-7E92-B043-8CEB-1349779813E7}" type="slidenum">
              <a:rPr lang="fr-FR" smtClean="0"/>
              <a:t>89</a:t>
            </a:fld>
            <a:endParaRPr lang="fr-FR"/>
          </a:p>
        </p:txBody>
      </p:sp>
    </p:spTree>
    <p:extLst>
      <p:ext uri="{BB962C8B-B14F-4D97-AF65-F5344CB8AC3E}">
        <p14:creationId xmlns:p14="http://schemas.microsoft.com/office/powerpoint/2010/main" val="35348980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b="0" i="0" kern="1200" dirty="0">
                <a:solidFill>
                  <a:schemeClr val="tx1"/>
                </a:solidFill>
                <a:effectLst/>
                <a:latin typeface="+mn-lt"/>
                <a:ea typeface="+mn-ea"/>
                <a:cs typeface="+mn-cs"/>
              </a:rPr>
              <a:t>Nos vêtements créent une pollution invisible</a:t>
            </a:r>
          </a:p>
          <a:p>
            <a:r>
              <a:rPr lang="fr-BE" sz="1200" b="0" i="0" kern="1200" dirty="0">
                <a:solidFill>
                  <a:schemeClr val="tx1"/>
                </a:solidFill>
                <a:effectLst/>
                <a:latin typeface="+mn-lt"/>
                <a:ea typeface="+mn-ea"/>
                <a:cs typeface="+mn-cs"/>
              </a:rPr>
              <a:t>« </a:t>
            </a:r>
            <a:r>
              <a:rPr lang="fr-BE" sz="1200" b="0" i="1" kern="1200" dirty="0">
                <a:solidFill>
                  <a:schemeClr val="tx1"/>
                </a:solidFill>
                <a:effectLst/>
                <a:latin typeface="+mn-lt"/>
                <a:ea typeface="+mn-ea"/>
                <a:cs typeface="+mn-cs"/>
              </a:rPr>
              <a:t>La majorité de nos vêtements sont en plastique</a:t>
            </a:r>
            <a:r>
              <a:rPr lang="fr-BE" sz="1200" b="0" i="0" kern="1200" dirty="0">
                <a:solidFill>
                  <a:schemeClr val="tx1"/>
                </a:solidFill>
                <a:effectLst/>
                <a:latin typeface="+mn-lt"/>
                <a:ea typeface="+mn-ea"/>
                <a:cs typeface="+mn-cs"/>
              </a:rPr>
              <a:t> », souligne </a:t>
            </a:r>
            <a:r>
              <a:rPr lang="fr-BE" sz="1200" b="0" i="0" kern="1200" dirty="0" err="1">
                <a:solidFill>
                  <a:schemeClr val="tx1"/>
                </a:solidFill>
                <a:effectLst/>
                <a:latin typeface="+mn-lt"/>
                <a:ea typeface="+mn-ea"/>
                <a:cs typeface="+mn-cs"/>
              </a:rPr>
              <a:t>Imogen</a:t>
            </a:r>
            <a:r>
              <a:rPr lang="fr-BE" sz="1200" b="0" i="0" kern="1200" dirty="0">
                <a:solidFill>
                  <a:schemeClr val="tx1"/>
                </a:solidFill>
                <a:effectLst/>
                <a:latin typeface="+mn-lt"/>
                <a:ea typeface="+mn-ea"/>
                <a:cs typeface="+mn-cs"/>
              </a:rPr>
              <a:t> Napper, chercheuse à l'université de Plymouth. « </a:t>
            </a:r>
            <a:r>
              <a:rPr lang="fr-BE" sz="1200" b="0" i="1" kern="1200" dirty="0">
                <a:solidFill>
                  <a:schemeClr val="tx1"/>
                </a:solidFill>
                <a:effectLst/>
                <a:latin typeface="+mn-lt"/>
                <a:ea typeface="+mn-ea"/>
                <a:cs typeface="+mn-cs"/>
              </a:rPr>
              <a:t>Nous pensons que le lavage de nos vêtements pourrait être une des sources principales de la </a:t>
            </a:r>
            <a:r>
              <a:rPr lang="fr-BE" sz="1200" b="0" i="1" u="none" strike="noStrike" kern="1200" dirty="0">
                <a:solidFill>
                  <a:schemeClr val="tx1"/>
                </a:solidFill>
                <a:effectLst/>
                <a:latin typeface="+mn-lt"/>
                <a:ea typeface="+mn-ea"/>
                <a:cs typeface="+mn-cs"/>
                <a:hlinkClick r:id="rId3" tooltip="La pollution plastique va nous faire manquer d'oxygène"/>
              </a:rPr>
              <a:t>pollution plastique</a:t>
            </a:r>
            <a:r>
              <a:rPr lang="fr-BE" sz="1200" b="0" i="1" kern="1200" dirty="0">
                <a:solidFill>
                  <a:schemeClr val="tx1"/>
                </a:solidFill>
                <a:effectLst/>
                <a:latin typeface="+mn-lt"/>
                <a:ea typeface="+mn-ea"/>
                <a:cs typeface="+mn-cs"/>
              </a:rPr>
              <a:t> dans l'environnement</a:t>
            </a:r>
            <a:r>
              <a:rPr lang="fr-BE" sz="1200" b="0" i="0" kern="1200" dirty="0">
                <a:solidFill>
                  <a:schemeClr val="tx1"/>
                </a:solidFill>
                <a:effectLst/>
                <a:latin typeface="+mn-lt"/>
                <a:ea typeface="+mn-ea"/>
                <a:cs typeface="+mn-cs"/>
              </a:rPr>
              <a:t> », poursuit-elle, qualifiant d'« effrayante » cette pollution « invisible » qui perdurera « au moins de notre vivant ».</a:t>
            </a:r>
          </a:p>
          <a:p>
            <a:r>
              <a:rPr lang="fr-BE" sz="1200" b="0" i="0" kern="1200" dirty="0">
                <a:solidFill>
                  <a:schemeClr val="tx1"/>
                </a:solidFill>
                <a:effectLst/>
                <a:latin typeface="+mn-lt"/>
                <a:ea typeface="+mn-ea"/>
                <a:cs typeface="+mn-cs"/>
              </a:rPr>
              <a:t>Les chiffres varient d'une étude à l'autre et d'un </a:t>
            </a:r>
            <a:r>
              <a:rPr lang="fr-BE" sz="1200" b="0" i="0" u="none" strike="noStrike" kern="1200" dirty="0">
                <a:solidFill>
                  <a:schemeClr val="tx1"/>
                </a:solidFill>
                <a:effectLst/>
                <a:latin typeface="+mn-lt"/>
                <a:ea typeface="+mn-ea"/>
                <a:cs typeface="+mn-cs"/>
                <a:hlinkClick r:id="rId4"/>
              </a:rPr>
              <a:t>matériau</a:t>
            </a:r>
            <a:r>
              <a:rPr lang="fr-BE" sz="1200" b="0" i="0" kern="1200" dirty="0">
                <a:solidFill>
                  <a:schemeClr val="tx1"/>
                </a:solidFill>
                <a:effectLst/>
                <a:latin typeface="+mn-lt"/>
                <a:ea typeface="+mn-ea"/>
                <a:cs typeface="+mn-cs"/>
              </a:rPr>
              <a:t> à l'autre, mais selon les scientifiques, à chaque lavage en machine, des centaines de milliers voire des millions de microfibres partent dans le circuit d'évacuation, dont une partie jusqu'à la mer. La fondation Ellen </a:t>
            </a:r>
            <a:r>
              <a:rPr lang="fr-BE" sz="1200" b="0" i="0" kern="1200" dirty="0" err="1">
                <a:solidFill>
                  <a:schemeClr val="tx1"/>
                </a:solidFill>
                <a:effectLst/>
                <a:latin typeface="+mn-lt"/>
                <a:ea typeface="+mn-ea"/>
                <a:cs typeface="+mn-cs"/>
              </a:rPr>
              <a:t>McArthur</a:t>
            </a:r>
            <a:r>
              <a:rPr lang="fr-BE" sz="1200" b="0" i="0" kern="1200" dirty="0">
                <a:solidFill>
                  <a:schemeClr val="tx1"/>
                </a:solidFill>
                <a:effectLst/>
                <a:latin typeface="+mn-lt"/>
                <a:ea typeface="+mn-ea"/>
                <a:cs typeface="+mn-cs"/>
              </a:rPr>
              <a:t> décrivait en 2015 une fuite de 500.000 tonnes par an de ces fibres minuscules, sur une production de 53 millions de tonnes de textile. Selon une </a:t>
            </a:r>
            <a:r>
              <a:rPr lang="fr-BE" sz="1200" b="0" i="0" u="none" strike="noStrike" kern="1200" dirty="0">
                <a:solidFill>
                  <a:schemeClr val="tx1"/>
                </a:solidFill>
                <a:effectLst/>
                <a:latin typeface="+mn-lt"/>
                <a:ea typeface="+mn-ea"/>
                <a:cs typeface="+mn-cs"/>
                <a:hlinkClick r:id="rId5"/>
              </a:rPr>
              <a:t>étude de l'organisation Ocean Wise</a:t>
            </a:r>
            <a:r>
              <a:rPr lang="fr-BE" sz="1200" b="0" i="0" kern="1200" dirty="0">
                <a:solidFill>
                  <a:schemeClr val="tx1"/>
                </a:solidFill>
                <a:effectLst/>
                <a:latin typeface="+mn-lt"/>
                <a:ea typeface="+mn-ea"/>
                <a:cs typeface="+mn-cs"/>
              </a:rPr>
              <a:t> publiée l'an dernier, un </a:t>
            </a:r>
            <a:r>
              <a:rPr lang="fr-BE" sz="1200" b="0" i="0" u="none" strike="noStrike" kern="1200" dirty="0">
                <a:solidFill>
                  <a:schemeClr val="tx1"/>
                </a:solidFill>
                <a:effectLst/>
                <a:latin typeface="+mn-lt"/>
                <a:ea typeface="+mn-ea"/>
                <a:cs typeface="+mn-cs"/>
                <a:hlinkClick r:id="rId6"/>
              </a:rPr>
              <a:t>foyer</a:t>
            </a:r>
            <a:r>
              <a:rPr lang="fr-BE" sz="1200" b="0" i="0" kern="1200" dirty="0">
                <a:solidFill>
                  <a:schemeClr val="tx1"/>
                </a:solidFill>
                <a:effectLst/>
                <a:latin typeface="+mn-lt"/>
                <a:ea typeface="+mn-ea"/>
                <a:cs typeface="+mn-cs"/>
              </a:rPr>
              <a:t> moyen aux États-Unis et au Canada émet 533 millions de microfibres par an. Et si, dans ces pays, 95 % d'entre elles sont interceptées lors du traitement des eaux usées, 878 tonnes finiraient malgré tout en mer. Alors que les pratiques sont différentes d'un continent à l'autre et que peu de stations d'épuration sont capables de stopper des éléments si petits, il est difficile d'extrapoler un chiffre mondial, note l'un des auteurs, Peter Ross.</a:t>
            </a:r>
          </a:p>
          <a:p>
            <a:endParaRPr lang="fr-FR" dirty="0"/>
          </a:p>
        </p:txBody>
      </p:sp>
      <p:sp>
        <p:nvSpPr>
          <p:cNvPr id="4" name="Espace réservé du numéro de diapositive 3"/>
          <p:cNvSpPr>
            <a:spLocks noGrp="1"/>
          </p:cNvSpPr>
          <p:nvPr>
            <p:ph type="sldNum" sz="quarter" idx="5"/>
          </p:nvPr>
        </p:nvSpPr>
        <p:spPr/>
        <p:txBody>
          <a:bodyPr/>
          <a:lstStyle/>
          <a:p>
            <a:fld id="{30669616-7E92-B043-8CEB-1349779813E7}" type="slidenum">
              <a:rPr lang="fr-FR" smtClean="0"/>
              <a:t>90</a:t>
            </a:fld>
            <a:endParaRPr lang="fr-FR"/>
          </a:p>
        </p:txBody>
      </p:sp>
    </p:spTree>
    <p:extLst>
      <p:ext uri="{BB962C8B-B14F-4D97-AF65-F5344CB8AC3E}">
        <p14:creationId xmlns:p14="http://schemas.microsoft.com/office/powerpoint/2010/main" val="20479370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b="0" i="0" kern="1200" dirty="0">
                <a:solidFill>
                  <a:schemeClr val="tx1"/>
                </a:solidFill>
                <a:effectLst/>
                <a:latin typeface="+mn-lt"/>
                <a:ea typeface="+mn-ea"/>
                <a:cs typeface="+mn-cs"/>
              </a:rPr>
              <a:t>Nos vêtements créent une pollution invisible</a:t>
            </a:r>
          </a:p>
          <a:p>
            <a:r>
              <a:rPr lang="fr-BE" sz="1200" b="0" i="0" kern="1200" dirty="0">
                <a:solidFill>
                  <a:schemeClr val="tx1"/>
                </a:solidFill>
                <a:effectLst/>
                <a:latin typeface="+mn-lt"/>
                <a:ea typeface="+mn-ea"/>
                <a:cs typeface="+mn-cs"/>
              </a:rPr>
              <a:t>« </a:t>
            </a:r>
            <a:r>
              <a:rPr lang="fr-BE" sz="1200" b="0" i="1" kern="1200" dirty="0">
                <a:solidFill>
                  <a:schemeClr val="tx1"/>
                </a:solidFill>
                <a:effectLst/>
                <a:latin typeface="+mn-lt"/>
                <a:ea typeface="+mn-ea"/>
                <a:cs typeface="+mn-cs"/>
              </a:rPr>
              <a:t>La majorité de nos vêtements sont en plastique</a:t>
            </a:r>
            <a:r>
              <a:rPr lang="fr-BE" sz="1200" b="0" i="0" kern="1200" dirty="0">
                <a:solidFill>
                  <a:schemeClr val="tx1"/>
                </a:solidFill>
                <a:effectLst/>
                <a:latin typeface="+mn-lt"/>
                <a:ea typeface="+mn-ea"/>
                <a:cs typeface="+mn-cs"/>
              </a:rPr>
              <a:t> », souligne </a:t>
            </a:r>
            <a:r>
              <a:rPr lang="fr-BE" sz="1200" b="0" i="0" kern="1200" dirty="0" err="1">
                <a:solidFill>
                  <a:schemeClr val="tx1"/>
                </a:solidFill>
                <a:effectLst/>
                <a:latin typeface="+mn-lt"/>
                <a:ea typeface="+mn-ea"/>
                <a:cs typeface="+mn-cs"/>
              </a:rPr>
              <a:t>Imogen</a:t>
            </a:r>
            <a:r>
              <a:rPr lang="fr-BE" sz="1200" b="0" i="0" kern="1200" dirty="0">
                <a:solidFill>
                  <a:schemeClr val="tx1"/>
                </a:solidFill>
                <a:effectLst/>
                <a:latin typeface="+mn-lt"/>
                <a:ea typeface="+mn-ea"/>
                <a:cs typeface="+mn-cs"/>
              </a:rPr>
              <a:t> Napper, chercheuse à l'université de Plymouth. « </a:t>
            </a:r>
            <a:r>
              <a:rPr lang="fr-BE" sz="1200" b="0" i="1" kern="1200" dirty="0">
                <a:solidFill>
                  <a:schemeClr val="tx1"/>
                </a:solidFill>
                <a:effectLst/>
                <a:latin typeface="+mn-lt"/>
                <a:ea typeface="+mn-ea"/>
                <a:cs typeface="+mn-cs"/>
              </a:rPr>
              <a:t>Nous pensons que le lavage de nos vêtements pourrait être une des sources principales de la </a:t>
            </a:r>
            <a:r>
              <a:rPr lang="fr-BE" sz="1200" b="0" i="1" u="none" strike="noStrike" kern="1200" dirty="0">
                <a:solidFill>
                  <a:schemeClr val="tx1"/>
                </a:solidFill>
                <a:effectLst/>
                <a:latin typeface="+mn-lt"/>
                <a:ea typeface="+mn-ea"/>
                <a:cs typeface="+mn-cs"/>
                <a:hlinkClick r:id="rId3" tooltip="La pollution plastique va nous faire manquer d'oxygène"/>
              </a:rPr>
              <a:t>pollution plastique</a:t>
            </a:r>
            <a:r>
              <a:rPr lang="fr-BE" sz="1200" b="0" i="1" kern="1200" dirty="0">
                <a:solidFill>
                  <a:schemeClr val="tx1"/>
                </a:solidFill>
                <a:effectLst/>
                <a:latin typeface="+mn-lt"/>
                <a:ea typeface="+mn-ea"/>
                <a:cs typeface="+mn-cs"/>
              </a:rPr>
              <a:t> dans l'environnement</a:t>
            </a:r>
            <a:r>
              <a:rPr lang="fr-BE" sz="1200" b="0" i="0" kern="1200" dirty="0">
                <a:solidFill>
                  <a:schemeClr val="tx1"/>
                </a:solidFill>
                <a:effectLst/>
                <a:latin typeface="+mn-lt"/>
                <a:ea typeface="+mn-ea"/>
                <a:cs typeface="+mn-cs"/>
              </a:rPr>
              <a:t> », poursuit-elle, qualifiant d'« effrayante » cette pollution « invisible » qui perdurera « au moins de notre vivant ».</a:t>
            </a:r>
          </a:p>
          <a:p>
            <a:r>
              <a:rPr lang="fr-BE" sz="1200" b="0" i="0" kern="1200" dirty="0">
                <a:solidFill>
                  <a:schemeClr val="tx1"/>
                </a:solidFill>
                <a:effectLst/>
                <a:latin typeface="+mn-lt"/>
                <a:ea typeface="+mn-ea"/>
                <a:cs typeface="+mn-cs"/>
              </a:rPr>
              <a:t>Les chiffres varient d'une étude à l'autre et d'un </a:t>
            </a:r>
            <a:r>
              <a:rPr lang="fr-BE" sz="1200" b="0" i="0" u="none" strike="noStrike" kern="1200" dirty="0">
                <a:solidFill>
                  <a:schemeClr val="tx1"/>
                </a:solidFill>
                <a:effectLst/>
                <a:latin typeface="+mn-lt"/>
                <a:ea typeface="+mn-ea"/>
                <a:cs typeface="+mn-cs"/>
                <a:hlinkClick r:id="rId4"/>
              </a:rPr>
              <a:t>matériau</a:t>
            </a:r>
            <a:r>
              <a:rPr lang="fr-BE" sz="1200" b="0" i="0" kern="1200" dirty="0">
                <a:solidFill>
                  <a:schemeClr val="tx1"/>
                </a:solidFill>
                <a:effectLst/>
                <a:latin typeface="+mn-lt"/>
                <a:ea typeface="+mn-ea"/>
                <a:cs typeface="+mn-cs"/>
              </a:rPr>
              <a:t> à l'autre, mais selon les scientifiques, à chaque lavage en machine, des centaines de milliers voire des millions de microfibres partent dans le circuit d'évacuation, dont une partie jusqu'à la mer. La fondation Ellen </a:t>
            </a:r>
            <a:r>
              <a:rPr lang="fr-BE" sz="1200" b="0" i="0" kern="1200" dirty="0" err="1">
                <a:solidFill>
                  <a:schemeClr val="tx1"/>
                </a:solidFill>
                <a:effectLst/>
                <a:latin typeface="+mn-lt"/>
                <a:ea typeface="+mn-ea"/>
                <a:cs typeface="+mn-cs"/>
              </a:rPr>
              <a:t>McArthur</a:t>
            </a:r>
            <a:r>
              <a:rPr lang="fr-BE" sz="1200" b="0" i="0" kern="1200" dirty="0">
                <a:solidFill>
                  <a:schemeClr val="tx1"/>
                </a:solidFill>
                <a:effectLst/>
                <a:latin typeface="+mn-lt"/>
                <a:ea typeface="+mn-ea"/>
                <a:cs typeface="+mn-cs"/>
              </a:rPr>
              <a:t> décrivait en 2015 une fuite de 500.000 tonnes par an de ces fibres minuscules, sur une production de 53 millions de tonnes de textile. Selon une </a:t>
            </a:r>
            <a:r>
              <a:rPr lang="fr-BE" sz="1200" b="0" i="0" u="none" strike="noStrike" kern="1200" dirty="0">
                <a:solidFill>
                  <a:schemeClr val="tx1"/>
                </a:solidFill>
                <a:effectLst/>
                <a:latin typeface="+mn-lt"/>
                <a:ea typeface="+mn-ea"/>
                <a:cs typeface="+mn-cs"/>
                <a:hlinkClick r:id="rId5"/>
              </a:rPr>
              <a:t>étude de l'organisation Ocean Wise</a:t>
            </a:r>
            <a:r>
              <a:rPr lang="fr-BE" sz="1200" b="0" i="0" kern="1200" dirty="0">
                <a:solidFill>
                  <a:schemeClr val="tx1"/>
                </a:solidFill>
                <a:effectLst/>
                <a:latin typeface="+mn-lt"/>
                <a:ea typeface="+mn-ea"/>
                <a:cs typeface="+mn-cs"/>
              </a:rPr>
              <a:t> publiée l'an dernier, un </a:t>
            </a:r>
            <a:r>
              <a:rPr lang="fr-BE" sz="1200" b="0" i="0" u="none" strike="noStrike" kern="1200" dirty="0">
                <a:solidFill>
                  <a:schemeClr val="tx1"/>
                </a:solidFill>
                <a:effectLst/>
                <a:latin typeface="+mn-lt"/>
                <a:ea typeface="+mn-ea"/>
                <a:cs typeface="+mn-cs"/>
                <a:hlinkClick r:id="rId6"/>
              </a:rPr>
              <a:t>foyer</a:t>
            </a:r>
            <a:r>
              <a:rPr lang="fr-BE" sz="1200" b="0" i="0" kern="1200" dirty="0">
                <a:solidFill>
                  <a:schemeClr val="tx1"/>
                </a:solidFill>
                <a:effectLst/>
                <a:latin typeface="+mn-lt"/>
                <a:ea typeface="+mn-ea"/>
                <a:cs typeface="+mn-cs"/>
              </a:rPr>
              <a:t> moyen aux États-Unis et au Canada émet 533 millions de microfibres par an. Et si, dans ces pays, 95 % d'entre elles sont interceptées lors du traitement des eaux usées, 878 tonnes finiraient malgré tout en mer. Alors que les pratiques sont différentes d'un continent à l'autre et que peu de stations d'épuration sont capables de stopper des éléments si petits, il est difficile d'extrapoler un chiffre mondial, note l'un des auteurs, Peter Ross.</a:t>
            </a:r>
          </a:p>
          <a:p>
            <a:endParaRPr lang="fr-FR" dirty="0"/>
          </a:p>
        </p:txBody>
      </p:sp>
      <p:sp>
        <p:nvSpPr>
          <p:cNvPr id="4" name="Espace réservé du numéro de diapositive 3"/>
          <p:cNvSpPr>
            <a:spLocks noGrp="1"/>
          </p:cNvSpPr>
          <p:nvPr>
            <p:ph type="sldNum" sz="quarter" idx="5"/>
          </p:nvPr>
        </p:nvSpPr>
        <p:spPr/>
        <p:txBody>
          <a:bodyPr/>
          <a:lstStyle/>
          <a:p>
            <a:fld id="{30669616-7E92-B043-8CEB-1349779813E7}" type="slidenum">
              <a:rPr lang="fr-FR" smtClean="0"/>
              <a:t>91</a:t>
            </a:fld>
            <a:endParaRPr lang="fr-FR"/>
          </a:p>
        </p:txBody>
      </p:sp>
    </p:spTree>
    <p:extLst>
      <p:ext uri="{BB962C8B-B14F-4D97-AF65-F5344CB8AC3E}">
        <p14:creationId xmlns:p14="http://schemas.microsoft.com/office/powerpoint/2010/main" val="3637610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lvl="0" indent="-342900">
              <a:lnSpc>
                <a:spcPct val="107000"/>
              </a:lnSpc>
              <a:spcAft>
                <a:spcPts val="0"/>
              </a:spcAft>
              <a:buFont typeface="+mj-lt"/>
              <a:buAutoNum type="arabicPeriod"/>
            </a:pPr>
            <a:r>
              <a:rPr lang="fr-BE" dirty="0">
                <a:latin typeface="Calibri" panose="020F0502020204030204" pitchFamily="34" charset="0"/>
                <a:ea typeface="Calibri" panose="020F0502020204030204" pitchFamily="34" charset="0"/>
                <a:cs typeface="Times New Roman" panose="02020603050405020304" pitchFamily="18" charset="0"/>
              </a:rPr>
              <a:t>Consommation des ménages : déchets de préparation, restes de repas jetés, produits périmés 33%.</a:t>
            </a:r>
          </a:p>
          <a:p>
            <a:pPr marL="342900" lvl="0" indent="-342900">
              <a:lnSpc>
                <a:spcPct val="107000"/>
              </a:lnSpc>
              <a:spcAft>
                <a:spcPts val="0"/>
              </a:spcAft>
              <a:buFont typeface="+mj-lt"/>
              <a:buAutoNum type="arabicPeriod"/>
            </a:pPr>
            <a:r>
              <a:rPr lang="fr-BE" dirty="0">
                <a:latin typeface="Calibri" panose="020F0502020204030204" pitchFamily="34" charset="0"/>
                <a:ea typeface="Calibri" panose="020F0502020204030204" pitchFamily="34" charset="0"/>
                <a:cs typeface="Times New Roman" panose="02020603050405020304" pitchFamily="18" charset="0"/>
              </a:rPr>
              <a:t>Production dépassement des quotas de pêche, fruits et légumes moches 32%.</a:t>
            </a:r>
          </a:p>
          <a:p>
            <a:pPr marL="342900" lvl="0" indent="-342900">
              <a:lnSpc>
                <a:spcPct val="107000"/>
              </a:lnSpc>
              <a:spcAft>
                <a:spcPts val="0"/>
              </a:spcAft>
              <a:buFont typeface="+mj-lt"/>
              <a:buAutoNum type="arabicPeriod"/>
            </a:pPr>
            <a:r>
              <a:rPr lang="fr-BE" dirty="0">
                <a:latin typeface="Calibri" panose="020F0502020204030204" pitchFamily="34" charset="0"/>
                <a:ea typeface="Calibri" panose="020F0502020204030204" pitchFamily="34" charset="0"/>
                <a:cs typeface="Times New Roman" panose="02020603050405020304" pitchFamily="18" charset="0"/>
              </a:rPr>
              <a:t>Transport stockage : conditionnement défectueux, rupture de la chaîne du froid 21%.</a:t>
            </a:r>
          </a:p>
          <a:p>
            <a:pPr marL="342900" lvl="0" indent="-342900">
              <a:lnSpc>
                <a:spcPct val="107000"/>
              </a:lnSpc>
              <a:spcAft>
                <a:spcPts val="800"/>
              </a:spcAft>
              <a:buFont typeface="+mj-lt"/>
              <a:buAutoNum type="arabicPeriod"/>
            </a:pPr>
            <a:r>
              <a:rPr lang="fr-BE" dirty="0">
                <a:latin typeface="Calibri" panose="020F0502020204030204" pitchFamily="34" charset="0"/>
                <a:ea typeface="Calibri" panose="020F0502020204030204" pitchFamily="34" charset="0"/>
                <a:cs typeface="Times New Roman" panose="02020603050405020304" pitchFamily="18" charset="0"/>
              </a:rPr>
              <a:t>Distribution : invendus, produits abîmés 14%.</a:t>
            </a: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2697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Ces étiquettes nous donnent des indications sur le  : </a:t>
            </a:r>
          </a:p>
          <a:p>
            <a:r>
              <a:rPr lang="fr-BE" dirty="0"/>
              <a:t>Première étiquette : </a:t>
            </a:r>
          </a:p>
          <a:p>
            <a:r>
              <a:rPr lang="fr-BE" dirty="0"/>
              <a:t>Lavage : meilleure façon d’n prendre soin pour les garder plus longtemps sans les abîmer – et aussi</a:t>
            </a:r>
          </a:p>
          <a:p>
            <a:pPr fontAlgn="base"/>
            <a:endParaRPr lang="fr-BE" sz="1200" b="0" i="0" kern="1200" dirty="0">
              <a:solidFill>
                <a:schemeClr val="tx1"/>
              </a:solidFill>
              <a:effectLst/>
              <a:latin typeface="+mn-lt"/>
              <a:ea typeface="+mn-ea"/>
              <a:cs typeface="+mn-cs"/>
            </a:endParaRPr>
          </a:p>
          <a:p>
            <a:pPr fontAlgn="base"/>
            <a:r>
              <a:rPr lang="fr-BE" dirty="0" err="1"/>
              <a:t>T</a:t>
            </a:r>
            <a:r>
              <a:rPr lang="fr-BE" dirty="0"/>
              <a:t>° max : plus la température utilisée est élevée plus la consommation d’énergie est importante</a:t>
            </a:r>
          </a:p>
          <a:p>
            <a:pPr fontAlgn="base"/>
            <a:r>
              <a:rPr lang="fr-BE" dirty="0"/>
              <a:t>Triangle barré : cet article ne peut être blanchi</a:t>
            </a:r>
          </a:p>
          <a:p>
            <a:pPr fontAlgn="base"/>
            <a:r>
              <a:rPr lang="fr-BE" dirty="0"/>
              <a:t>Petit fer à repasser avec 2 points : on peut repasser à 150°C</a:t>
            </a:r>
          </a:p>
          <a:p>
            <a:pPr fontAlgn="base"/>
            <a:r>
              <a:rPr lang="fr-BE" dirty="0"/>
              <a:t>Rond barré : ne pas nettoyer à sec </a:t>
            </a:r>
          </a:p>
          <a:p>
            <a:pPr fontAlgn="base"/>
            <a:r>
              <a:rPr lang="fr-BE" dirty="0"/>
              <a:t>Rond à l’intérieur d’un carré : ne pas </a:t>
            </a:r>
            <a:r>
              <a:rPr lang="fr-BE" dirty="0" err="1"/>
              <a:t>sècher</a:t>
            </a:r>
            <a:r>
              <a:rPr lang="fr-BE" dirty="0"/>
              <a:t> au sèche-linge : remarque : cela aussi ça utilise de l’énergie </a:t>
            </a:r>
          </a:p>
          <a:p>
            <a:pPr fontAlgn="base"/>
            <a:r>
              <a:rPr lang="fr-BE" dirty="0"/>
              <a:t>Coton : on en a déjà parlé : cela donne des indications : fibres naturelles qui demandent d’utiliser beaucoup d’eau de pesticides…</a:t>
            </a:r>
          </a:p>
          <a:p>
            <a:pPr fontAlgn="base"/>
            <a:r>
              <a:rPr lang="fr-BE" dirty="0"/>
              <a:t>Lavez trois fois séparément</a:t>
            </a:r>
          </a:p>
          <a:p>
            <a:pPr fontAlgn="base"/>
            <a:endParaRPr lang="fr-BE" dirty="0"/>
          </a:p>
          <a:p>
            <a:pPr fontAlgn="base"/>
            <a:r>
              <a:rPr lang="fr-BE" dirty="0"/>
              <a:t>Deuxième étiquette : </a:t>
            </a:r>
          </a:p>
          <a:p>
            <a:pPr fontAlgn="base"/>
            <a:endParaRPr lang="fr-BE" dirty="0"/>
          </a:p>
          <a:p>
            <a:pPr fontAlgn="base"/>
            <a:r>
              <a:rPr lang="fr-BE" dirty="0"/>
              <a:t>Rond avec les deux points dans carré : sèche-linge autorisé à température modérée</a:t>
            </a:r>
          </a:p>
          <a:p>
            <a:pPr fontAlgn="base"/>
            <a:r>
              <a:rPr lang="fr-BE" dirty="0"/>
              <a:t>Rond : nettoyage à sec autorisé</a:t>
            </a:r>
          </a:p>
          <a:p>
            <a:pPr fontAlgn="base"/>
            <a:endParaRPr lang="fr-BE" dirty="0"/>
          </a:p>
          <a:p>
            <a:pPr fontAlgn="base"/>
            <a:r>
              <a:rPr lang="fr-BE" dirty="0"/>
              <a:t>Polyester : on a vu aussi tous les inconvénients du polyester</a:t>
            </a:r>
          </a:p>
          <a:p>
            <a:pPr fontAlgn="base"/>
            <a:endParaRPr lang="fr-BE" dirty="0"/>
          </a:p>
          <a:p>
            <a:pPr fontAlgn="base"/>
            <a:r>
              <a:rPr lang="fr-BE" dirty="0"/>
              <a:t>Troisième étiquette : </a:t>
            </a:r>
          </a:p>
          <a:p>
            <a:pPr fontAlgn="base"/>
            <a:endParaRPr lang="fr-BE" dirty="0"/>
          </a:p>
          <a:p>
            <a:pPr fontAlgn="base"/>
            <a:r>
              <a:rPr lang="fr-BE" dirty="0"/>
              <a:t>Les différents accessoires sont décrits</a:t>
            </a:r>
          </a:p>
          <a:p>
            <a:pPr fontAlgn="base"/>
            <a:endParaRPr lang="fr-BE" dirty="0"/>
          </a:p>
          <a:p>
            <a:pPr fontAlgn="base"/>
            <a:r>
              <a:rPr lang="fr-BE" sz="1200" b="0" i="0" kern="1200" dirty="0">
                <a:solidFill>
                  <a:schemeClr val="tx1"/>
                </a:solidFill>
                <a:effectLst/>
                <a:latin typeface="+mn-lt"/>
                <a:ea typeface="+mn-ea"/>
                <a:cs typeface="+mn-cs"/>
              </a:rPr>
              <a:t>La </a:t>
            </a:r>
            <a:r>
              <a:rPr lang="fr-BE" sz="1200" b="1" i="0" kern="1200" dirty="0">
                <a:solidFill>
                  <a:schemeClr val="tx1"/>
                </a:solidFill>
                <a:effectLst/>
                <a:latin typeface="+mn-lt"/>
                <a:ea typeface="+mn-ea"/>
                <a:cs typeface="+mn-cs"/>
              </a:rPr>
              <a:t>cellulose</a:t>
            </a:r>
            <a:r>
              <a:rPr lang="fr-BE" sz="1200" b="0" i="0" kern="1200" dirty="0">
                <a:solidFill>
                  <a:schemeClr val="tx1"/>
                </a:solidFill>
                <a:effectLst/>
                <a:latin typeface="+mn-lt"/>
                <a:ea typeface="+mn-ea"/>
                <a:cs typeface="+mn-cs"/>
              </a:rPr>
              <a:t> est la molécule organique la plus abondante sur la terre : cet </a:t>
            </a:r>
            <a:r>
              <a:rPr lang="fr-BE" sz="1200" b="0" i="0" kern="1200" dirty="0" err="1">
                <a:solidFill>
                  <a:schemeClr val="tx1"/>
                </a:solidFill>
                <a:effectLst/>
                <a:latin typeface="+mn-lt"/>
                <a:ea typeface="+mn-ea"/>
                <a:cs typeface="+mn-cs"/>
              </a:rPr>
              <a:t>homo-polymère</a:t>
            </a:r>
            <a:r>
              <a:rPr lang="fr-BE" sz="1200" b="0" i="0" kern="1200" dirty="0">
                <a:solidFill>
                  <a:schemeClr val="tx1"/>
                </a:solidFill>
                <a:effectLst/>
                <a:latin typeface="+mn-lt"/>
                <a:ea typeface="+mn-ea"/>
                <a:cs typeface="+mn-cs"/>
              </a:rPr>
              <a:t> naturel est le constituant principal de la paroi cellulaire de nombreux végétaux </a:t>
            </a:r>
          </a:p>
          <a:p>
            <a:pPr fontAlgn="base"/>
            <a:r>
              <a:rPr lang="fr-BE" sz="1200" b="0" i="0" kern="1200" dirty="0">
                <a:solidFill>
                  <a:schemeClr val="tx1"/>
                </a:solidFill>
                <a:effectLst/>
                <a:latin typeface="+mn-lt"/>
                <a:ea typeface="+mn-ea"/>
                <a:cs typeface="+mn-cs"/>
              </a:rPr>
              <a:t>Le </a:t>
            </a:r>
            <a:r>
              <a:rPr lang="fr-BE" sz="1200" b="0" i="0" kern="1200" dirty="0" err="1">
                <a:solidFill>
                  <a:schemeClr val="tx1"/>
                </a:solidFill>
                <a:effectLst/>
                <a:latin typeface="+mn-lt"/>
                <a:ea typeface="+mn-ea"/>
                <a:cs typeface="+mn-cs"/>
              </a:rPr>
              <a:t>Triacétate</a:t>
            </a:r>
            <a:r>
              <a:rPr lang="fr-BE" sz="1200" b="0" i="0" kern="1200" dirty="0">
                <a:solidFill>
                  <a:schemeClr val="tx1"/>
                </a:solidFill>
                <a:effectLst/>
                <a:latin typeface="+mn-lt"/>
                <a:ea typeface="+mn-ea"/>
                <a:cs typeface="+mn-cs"/>
              </a:rPr>
              <a:t> est obtenu à partir de cellulose</a:t>
            </a:r>
          </a:p>
          <a:p>
            <a:pPr fontAlgn="base"/>
            <a:r>
              <a:rPr lang="fr-BE" sz="1200" b="0" i="0" kern="1200" dirty="0">
                <a:solidFill>
                  <a:schemeClr val="tx1"/>
                </a:solidFill>
                <a:effectLst/>
                <a:latin typeface="+mn-lt"/>
                <a:ea typeface="+mn-ea"/>
                <a:cs typeface="+mn-cs"/>
              </a:rPr>
              <a:t>L'acétate et le </a:t>
            </a:r>
            <a:r>
              <a:rPr lang="fr-BE" sz="1200" b="1" i="0" kern="1200" dirty="0" err="1">
                <a:solidFill>
                  <a:schemeClr val="tx1"/>
                </a:solidFill>
                <a:effectLst/>
                <a:latin typeface="+mn-lt"/>
                <a:ea typeface="+mn-ea"/>
                <a:cs typeface="+mn-cs"/>
              </a:rPr>
              <a:t>triacétate</a:t>
            </a:r>
            <a:r>
              <a:rPr lang="fr-BE" sz="1200" b="0" i="0" kern="1200" dirty="0">
                <a:solidFill>
                  <a:schemeClr val="tx1"/>
                </a:solidFill>
                <a:effectLst/>
                <a:latin typeface="+mn-lt"/>
                <a:ea typeface="+mn-ea"/>
                <a:cs typeface="+mn-cs"/>
              </a:rPr>
              <a:t> de cellulose sont considérées comme des « matières plastiques ». Il s'agit de fibres artificielles d'origine végétale, issues de cellulose transformée. Ils sont le résultat d'une réaction chimique entre la cellulose et l'acide acétique</a:t>
            </a:r>
          </a:p>
          <a:p>
            <a:pPr fontAlgn="base"/>
            <a:endParaRPr lang="fr-BE" sz="1200" b="0" i="0" kern="1200" dirty="0">
              <a:solidFill>
                <a:schemeClr val="tx1"/>
              </a:solidFill>
              <a:effectLst/>
              <a:latin typeface="+mn-lt"/>
              <a:ea typeface="+mn-ea"/>
              <a:cs typeface="+mn-cs"/>
            </a:endParaRPr>
          </a:p>
          <a:p>
            <a:pPr fontAlgn="base"/>
            <a:r>
              <a:rPr lang="fr-BE" sz="1200" b="0" i="0" kern="1200" dirty="0">
                <a:solidFill>
                  <a:schemeClr val="tx1"/>
                </a:solidFill>
                <a:effectLst/>
                <a:latin typeface="+mn-lt"/>
                <a:ea typeface="+mn-ea"/>
                <a:cs typeface="+mn-cs"/>
              </a:rPr>
              <a:t>Polyamide : </a:t>
            </a:r>
          </a:p>
          <a:p>
            <a:pPr fontAlgn="base"/>
            <a:endParaRPr lang="fr-BE" sz="1200" b="0" i="0" kern="1200" dirty="0">
              <a:solidFill>
                <a:schemeClr val="tx1"/>
              </a:solidFill>
              <a:effectLst/>
              <a:latin typeface="+mn-lt"/>
              <a:ea typeface="+mn-ea"/>
              <a:cs typeface="+mn-cs"/>
            </a:endParaRPr>
          </a:p>
          <a:p>
            <a:pPr fontAlgn="base"/>
            <a:r>
              <a:rPr lang="fr-BE" sz="1200" b="0" i="0" kern="1200" dirty="0">
                <a:solidFill>
                  <a:schemeClr val="tx1"/>
                </a:solidFill>
                <a:effectLst/>
                <a:latin typeface="+mn-lt"/>
                <a:ea typeface="+mn-ea"/>
                <a:cs typeface="+mn-cs"/>
              </a:rPr>
              <a:t>Le </a:t>
            </a:r>
            <a:r>
              <a:rPr lang="fr-BE" sz="1200" b="1" i="0" kern="1200" dirty="0">
                <a:solidFill>
                  <a:schemeClr val="tx1"/>
                </a:solidFill>
                <a:effectLst/>
                <a:latin typeface="+mn-lt"/>
                <a:ea typeface="+mn-ea"/>
                <a:cs typeface="+mn-cs"/>
              </a:rPr>
              <a:t>polyamide</a:t>
            </a:r>
            <a:r>
              <a:rPr lang="fr-BE" sz="1200" b="0" i="0" kern="1200" dirty="0">
                <a:solidFill>
                  <a:schemeClr val="tx1"/>
                </a:solidFill>
                <a:effectLst/>
                <a:latin typeface="+mn-lt"/>
                <a:ea typeface="+mn-ea"/>
                <a:cs typeface="+mn-cs"/>
              </a:rPr>
              <a:t> est issu de la </a:t>
            </a:r>
            <a:r>
              <a:rPr lang="fr-BE" sz="1200" b="0" i="0" kern="1200" dirty="0" err="1">
                <a:solidFill>
                  <a:schemeClr val="tx1"/>
                </a:solidFill>
                <a:effectLst/>
                <a:latin typeface="+mn-lt"/>
                <a:ea typeface="+mn-ea"/>
                <a:cs typeface="+mn-cs"/>
              </a:rPr>
              <a:t>pétro-chimie</a:t>
            </a:r>
            <a:r>
              <a:rPr lang="fr-BE" sz="1200" b="0" i="0" kern="1200" dirty="0">
                <a:solidFill>
                  <a:schemeClr val="tx1"/>
                </a:solidFill>
                <a:effectLst/>
                <a:latin typeface="+mn-lt"/>
                <a:ea typeface="+mn-ea"/>
                <a:cs typeface="+mn-cs"/>
              </a:rPr>
              <a:t>.  Dans le textile, le </a:t>
            </a:r>
            <a:r>
              <a:rPr lang="fr-BE" sz="1200" b="1" i="0" kern="1200" dirty="0">
                <a:solidFill>
                  <a:schemeClr val="tx1"/>
                </a:solidFill>
                <a:effectLst/>
                <a:latin typeface="+mn-lt"/>
                <a:ea typeface="+mn-ea"/>
                <a:cs typeface="+mn-cs"/>
              </a:rPr>
              <a:t>polyamide</a:t>
            </a:r>
            <a:r>
              <a:rPr lang="fr-BE" sz="1200" b="0" i="0" kern="1200" dirty="0">
                <a:solidFill>
                  <a:schemeClr val="tx1"/>
                </a:solidFill>
                <a:effectLst/>
                <a:latin typeface="+mn-lt"/>
                <a:ea typeface="+mn-ea"/>
                <a:cs typeface="+mn-cs"/>
              </a:rPr>
              <a:t> le plus répandu est le </a:t>
            </a:r>
            <a:r>
              <a:rPr lang="fr-BE" sz="1200" b="1" i="0" kern="1200" dirty="0">
                <a:solidFill>
                  <a:schemeClr val="tx1"/>
                </a:solidFill>
                <a:effectLst/>
                <a:latin typeface="+mn-lt"/>
                <a:ea typeface="+mn-ea"/>
                <a:cs typeface="+mn-cs"/>
              </a:rPr>
              <a:t>polyamide</a:t>
            </a:r>
            <a:r>
              <a:rPr lang="fr-BE" sz="1200" b="0" i="0" kern="1200" dirty="0">
                <a:solidFill>
                  <a:schemeClr val="tx1"/>
                </a:solidFill>
                <a:effectLst/>
                <a:latin typeface="+mn-lt"/>
                <a:ea typeface="+mn-ea"/>
                <a:cs typeface="+mn-cs"/>
              </a:rPr>
              <a:t> 6-6, aussi appelé nylon. Il sert à fabriquer des collants, de la lingerie, des vêtements de sport, des </a:t>
            </a:r>
            <a:r>
              <a:rPr lang="fr-BE" sz="1200" b="0" i="0" kern="1200" dirty="0" err="1">
                <a:solidFill>
                  <a:schemeClr val="tx1"/>
                </a:solidFill>
                <a:effectLst/>
                <a:latin typeface="+mn-lt"/>
                <a:ea typeface="+mn-ea"/>
                <a:cs typeface="+mn-cs"/>
              </a:rPr>
              <a:t>coupe-vents</a:t>
            </a:r>
            <a:r>
              <a:rPr lang="fr-BE" sz="1200" b="0" i="0" kern="1200" dirty="0">
                <a:solidFill>
                  <a:schemeClr val="tx1"/>
                </a:solidFill>
                <a:effectLst/>
                <a:latin typeface="+mn-lt"/>
                <a:ea typeface="+mn-ea"/>
                <a:cs typeface="+mn-cs"/>
              </a:rPr>
              <a:t>...</a:t>
            </a:r>
          </a:p>
          <a:p>
            <a:pPr fontAlgn="base"/>
            <a:endParaRPr lang="fr-BE" sz="1200" b="0" i="0" kern="1200" dirty="0">
              <a:solidFill>
                <a:schemeClr val="tx1"/>
              </a:solidFill>
              <a:effectLst/>
              <a:latin typeface="+mn-lt"/>
              <a:ea typeface="+mn-ea"/>
              <a:cs typeface="+mn-cs"/>
            </a:endParaRPr>
          </a:p>
          <a:p>
            <a:pPr fontAlgn="base"/>
            <a:r>
              <a:rPr lang="fr-BE" sz="1200" b="1" dirty="0">
                <a:solidFill>
                  <a:schemeClr val="bg1"/>
                </a:solidFill>
                <a:latin typeface="Calibri" panose="020F0502020204030204" pitchFamily="34" charset="0"/>
                <a:cs typeface="Calibri" panose="020F0502020204030204" pitchFamily="34" charset="0"/>
              </a:rPr>
              <a:t>Disposez-vous de tous les éléments afin de faire un choix éclairé?</a:t>
            </a:r>
            <a:endParaRPr lang="fr-BE" sz="1200" b="0" i="0" kern="1200" dirty="0">
              <a:solidFill>
                <a:schemeClr val="tx1"/>
              </a:solidFill>
              <a:effectLst/>
              <a:latin typeface="+mn-lt"/>
              <a:ea typeface="+mn-ea"/>
              <a:cs typeface="+mn-cs"/>
            </a:endParaRPr>
          </a:p>
          <a:p>
            <a:pPr fontAlgn="base"/>
            <a:r>
              <a:rPr lang="fr-BE" sz="1200" b="0" i="0" kern="1200" dirty="0">
                <a:solidFill>
                  <a:schemeClr val="tx1"/>
                </a:solidFill>
                <a:effectLst/>
                <a:latin typeface="+mn-lt"/>
                <a:ea typeface="+mn-ea"/>
                <a:cs typeface="+mn-cs"/>
              </a:rPr>
              <a:t>« Fabriqué en … »</a:t>
            </a:r>
          </a:p>
          <a:p>
            <a:pPr fontAlgn="base"/>
            <a:r>
              <a:rPr lang="fr-BE" sz="1200" b="0" i="0" kern="1200" dirty="0">
                <a:solidFill>
                  <a:schemeClr val="tx1"/>
                </a:solidFill>
                <a:effectLst/>
                <a:latin typeface="+mn-lt"/>
                <a:ea typeface="+mn-ea"/>
                <a:cs typeface="+mn-cs"/>
              </a:rPr>
              <a:t>« Made in.. »  ne veut pas dire que tout le vêtement a été fabriqué en Belgique, il y a de fortes chances que ce soient juste les quelques dernières étapes.</a:t>
            </a:r>
          </a:p>
          <a:p>
            <a:pPr fontAlgn="base"/>
            <a:endParaRPr lang="fr-BE" sz="1200" b="0" i="0" kern="1200" dirty="0">
              <a:solidFill>
                <a:schemeClr val="tx1"/>
              </a:solidFill>
              <a:effectLst/>
              <a:latin typeface="+mn-lt"/>
              <a:ea typeface="+mn-ea"/>
              <a:cs typeface="+mn-cs"/>
            </a:endParaRPr>
          </a:p>
          <a:p>
            <a:pPr fontAlgn="base"/>
            <a:r>
              <a:rPr lang="fr-BE" sz="1200" b="0" i="0" kern="1200" dirty="0">
                <a:solidFill>
                  <a:schemeClr val="tx1"/>
                </a:solidFill>
                <a:effectLst/>
                <a:latin typeface="+mn-lt"/>
                <a:ea typeface="+mn-ea"/>
                <a:cs typeface="+mn-cs"/>
              </a:rPr>
              <a:t>Pour en savoir plus : la page d’éco-consommation sur le sujet et un petit film d’information sur You Tube de 2 minutes</a:t>
            </a:r>
          </a:p>
          <a:p>
            <a:pPr fontAlgn="base"/>
            <a:endParaRPr lang="fr-BE" sz="1200" b="0" i="0" kern="1200" dirty="0">
              <a:solidFill>
                <a:schemeClr val="tx1"/>
              </a:solidFill>
              <a:effectLst/>
              <a:latin typeface="+mn-lt"/>
              <a:ea typeface="+mn-ea"/>
              <a:cs typeface="+mn-cs"/>
            </a:endParaRPr>
          </a:p>
          <a:p>
            <a:pPr fontAlgn="base"/>
            <a:r>
              <a:rPr lang="fr-BE" dirty="0"/>
              <a:t>https://</a:t>
            </a:r>
            <a:r>
              <a:rPr lang="fr-BE" dirty="0" err="1"/>
              <a:t>www.ecoconso.be</a:t>
            </a:r>
            <a:r>
              <a:rPr lang="fr-BE" dirty="0"/>
              <a:t>/</a:t>
            </a:r>
            <a:r>
              <a:rPr lang="fr-BE" dirty="0" err="1"/>
              <a:t>fr</a:t>
            </a:r>
            <a:r>
              <a:rPr lang="fr-BE" dirty="0"/>
              <a:t>/content/made-belgium-ou-acheter-un-produit-fait-en-belgique#_Toc58887583</a:t>
            </a:r>
          </a:p>
          <a:p>
            <a:pPr fontAlgn="base"/>
            <a:endParaRPr lang="fr-BE" dirty="0"/>
          </a:p>
          <a:p>
            <a:pPr marL="0" marR="0" lvl="0" indent="0" algn="l" defTabSz="914400" rtl="0" eaLnBrk="1" fontAlgn="base" latinLnBrk="0" hangingPunct="1">
              <a:lnSpc>
                <a:spcPct val="100000"/>
              </a:lnSpc>
              <a:spcBef>
                <a:spcPts val="0"/>
              </a:spcBef>
              <a:spcAft>
                <a:spcPts val="0"/>
              </a:spcAft>
              <a:buClrTx/>
              <a:buSzTx/>
              <a:buFontTx/>
              <a:buNone/>
              <a:tabLst/>
              <a:defRPr/>
            </a:pPr>
            <a:r>
              <a:rPr lang="fr-BE" sz="1200" b="0" i="0" kern="1200" dirty="0">
                <a:solidFill>
                  <a:schemeClr val="tx1"/>
                </a:solidFill>
                <a:effectLst/>
                <a:latin typeface="+mn-lt"/>
                <a:ea typeface="+mn-ea"/>
                <a:cs typeface="+mn-cs"/>
              </a:rPr>
              <a:t>https://</a:t>
            </a:r>
            <a:r>
              <a:rPr lang="fr-BE" sz="1200" b="0" i="0" kern="1200" dirty="0" err="1">
                <a:solidFill>
                  <a:schemeClr val="tx1"/>
                </a:solidFill>
                <a:effectLst/>
                <a:latin typeface="+mn-lt"/>
                <a:ea typeface="+mn-ea"/>
                <a:cs typeface="+mn-cs"/>
              </a:rPr>
              <a:t>youtu.be</a:t>
            </a:r>
            <a:r>
              <a:rPr lang="fr-BE" sz="1200" b="0" i="0" kern="1200" dirty="0">
                <a:solidFill>
                  <a:schemeClr val="tx1"/>
                </a:solidFill>
                <a:effectLst/>
                <a:latin typeface="+mn-lt"/>
                <a:ea typeface="+mn-ea"/>
                <a:cs typeface="+mn-cs"/>
              </a:rPr>
              <a:t>/</a:t>
            </a:r>
            <a:r>
              <a:rPr lang="fr-BE" sz="1200" b="0" i="0" kern="1200" dirty="0" err="1">
                <a:solidFill>
                  <a:schemeClr val="tx1"/>
                </a:solidFill>
                <a:effectLst/>
                <a:latin typeface="+mn-lt"/>
                <a:ea typeface="+mn-ea"/>
                <a:cs typeface="+mn-cs"/>
              </a:rPr>
              <a:t>cRPWirkhTCk</a:t>
            </a:r>
            <a:endParaRPr lang="fr-BE" sz="1200" b="0" i="0" kern="1200" dirty="0">
              <a:solidFill>
                <a:schemeClr val="tx1"/>
              </a:solidFill>
              <a:effectLst/>
              <a:latin typeface="+mn-lt"/>
              <a:ea typeface="+mn-ea"/>
              <a:cs typeface="+mn-cs"/>
            </a:endParaRPr>
          </a:p>
          <a:p>
            <a:pPr fontAlgn="base"/>
            <a:endParaRPr lang="fr-BE" dirty="0"/>
          </a:p>
          <a:p>
            <a:pPr fontAlgn="base"/>
            <a:r>
              <a:rPr lang="fr-BE" dirty="0"/>
              <a:t>Mademoiselle Croisette : aller voir sur le site – dans ce cas tout est réalisé en France (Cannes)</a:t>
            </a:r>
          </a:p>
          <a:p>
            <a:pPr fontAlgn="base"/>
            <a:endParaRPr lang="fr-BE" dirty="0"/>
          </a:p>
          <a:p>
            <a:pPr fontAlgn="base"/>
            <a:r>
              <a:rPr lang="fr-BE" dirty="0"/>
              <a:t>A-t-on tous les éléments pour faire un choix éclairé?</a:t>
            </a:r>
          </a:p>
          <a:p>
            <a:pPr fontAlgn="base"/>
            <a:endParaRPr lang="fr-BE" dirty="0"/>
          </a:p>
          <a:p>
            <a:pPr fontAlgn="base"/>
            <a:r>
              <a:rPr lang="fr-BE" dirty="0"/>
              <a:t>Non, on pourrait en savoir plus sur ce qui a réellement été fait en Belgique  de la conception à la vente</a:t>
            </a:r>
          </a:p>
          <a:p>
            <a:pPr fontAlgn="base"/>
            <a:r>
              <a:rPr lang="fr-BE" dirty="0"/>
              <a:t>On pourrait en savoir plus sur les conditions sociales dans lesquelles ces vêtements ont été fabriqués.</a:t>
            </a:r>
          </a:p>
          <a:p>
            <a:pPr fontAlgn="base"/>
            <a:r>
              <a:rPr lang="fr-BE" dirty="0"/>
              <a:t>On pourrait en savoir plus …</a:t>
            </a:r>
          </a:p>
          <a:p>
            <a:pPr fontAlgn="base"/>
            <a:endParaRPr lang="fr-BE" dirty="0"/>
          </a:p>
          <a:p>
            <a:pPr fontAlgn="base"/>
            <a:endParaRPr lang="fr-BE" dirty="0"/>
          </a:p>
          <a:p>
            <a:pPr fontAlgn="base"/>
            <a:endParaRPr lang="fr-BE" dirty="0"/>
          </a:p>
          <a:p>
            <a:endParaRPr lang="fr-BE" dirty="0"/>
          </a:p>
          <a:p>
            <a:endParaRPr lang="fr-BE"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92</a:t>
            </a:fld>
            <a:endParaRPr lang="fr-FR"/>
          </a:p>
        </p:txBody>
      </p:sp>
    </p:spTree>
    <p:extLst>
      <p:ext uri="{BB962C8B-B14F-4D97-AF65-F5344CB8AC3E}">
        <p14:creationId xmlns:p14="http://schemas.microsoft.com/office/powerpoint/2010/main" val="16799806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Ces étiquettes nous donnent des indications sur le  : </a:t>
            </a:r>
          </a:p>
          <a:p>
            <a:r>
              <a:rPr lang="fr-BE" dirty="0"/>
              <a:t>Première étiquette : </a:t>
            </a:r>
          </a:p>
          <a:p>
            <a:r>
              <a:rPr lang="fr-BE" dirty="0"/>
              <a:t>Lavage : meilleure façon d’n prendre soin pour les garder plus longtemps sans les abîmer – et aussi</a:t>
            </a:r>
          </a:p>
          <a:p>
            <a:pPr fontAlgn="base"/>
            <a:endParaRPr lang="fr-BE" sz="1200" b="0" i="0" kern="1200" dirty="0">
              <a:solidFill>
                <a:schemeClr val="tx1"/>
              </a:solidFill>
              <a:effectLst/>
              <a:latin typeface="+mn-lt"/>
              <a:ea typeface="+mn-ea"/>
              <a:cs typeface="+mn-cs"/>
            </a:endParaRPr>
          </a:p>
          <a:p>
            <a:pPr fontAlgn="base"/>
            <a:r>
              <a:rPr lang="fr-BE" dirty="0" err="1"/>
              <a:t>T</a:t>
            </a:r>
            <a:r>
              <a:rPr lang="fr-BE" dirty="0"/>
              <a:t>° max : plus la température utilisée est élevée plus la consommation d’énergie est importante</a:t>
            </a:r>
          </a:p>
          <a:p>
            <a:pPr fontAlgn="base"/>
            <a:r>
              <a:rPr lang="fr-BE" dirty="0"/>
              <a:t>Triangle barré : cet article ne peut être blanchi</a:t>
            </a:r>
          </a:p>
          <a:p>
            <a:pPr fontAlgn="base"/>
            <a:r>
              <a:rPr lang="fr-BE" dirty="0"/>
              <a:t>Petit fer à repasser avec 2 points : on peut repasser à 150°C</a:t>
            </a:r>
          </a:p>
          <a:p>
            <a:pPr fontAlgn="base"/>
            <a:r>
              <a:rPr lang="fr-BE" dirty="0"/>
              <a:t>Rond barré : ne pas nettoyer à sec </a:t>
            </a:r>
          </a:p>
          <a:p>
            <a:pPr fontAlgn="base"/>
            <a:r>
              <a:rPr lang="fr-BE" dirty="0"/>
              <a:t>Rond à l’intérieur d’un carré : ne pas </a:t>
            </a:r>
            <a:r>
              <a:rPr lang="fr-BE" dirty="0" err="1"/>
              <a:t>sècher</a:t>
            </a:r>
            <a:r>
              <a:rPr lang="fr-BE" dirty="0"/>
              <a:t> au sèche-linge : remarque : cela aussi ça utilise de l’énergie </a:t>
            </a:r>
          </a:p>
          <a:p>
            <a:pPr fontAlgn="base"/>
            <a:r>
              <a:rPr lang="fr-BE" dirty="0"/>
              <a:t>Coton : on en a déjà parlé : cela donne des indications : fibres naturelles qui demandent d’utiliser beaucoup d’eau de pesticides…</a:t>
            </a:r>
          </a:p>
          <a:p>
            <a:pPr fontAlgn="base"/>
            <a:r>
              <a:rPr lang="fr-BE" dirty="0"/>
              <a:t>Lavez trois fois séparément</a:t>
            </a:r>
          </a:p>
          <a:p>
            <a:pPr fontAlgn="base"/>
            <a:endParaRPr lang="fr-BE" dirty="0"/>
          </a:p>
          <a:p>
            <a:pPr fontAlgn="base"/>
            <a:r>
              <a:rPr lang="fr-BE" dirty="0"/>
              <a:t>Deuxième étiquette : </a:t>
            </a:r>
          </a:p>
          <a:p>
            <a:pPr fontAlgn="base"/>
            <a:endParaRPr lang="fr-BE" dirty="0"/>
          </a:p>
          <a:p>
            <a:pPr fontAlgn="base"/>
            <a:r>
              <a:rPr lang="fr-BE" dirty="0"/>
              <a:t>Rond avec les deux points dans carré : sèche-linge autorisé à température modérée</a:t>
            </a:r>
          </a:p>
          <a:p>
            <a:pPr fontAlgn="base"/>
            <a:r>
              <a:rPr lang="fr-BE" dirty="0"/>
              <a:t>Rond : nettoyage à sec autorisé</a:t>
            </a:r>
          </a:p>
          <a:p>
            <a:pPr fontAlgn="base"/>
            <a:endParaRPr lang="fr-BE" dirty="0"/>
          </a:p>
          <a:p>
            <a:pPr fontAlgn="base"/>
            <a:r>
              <a:rPr lang="fr-BE" dirty="0"/>
              <a:t>Polyester : on a vu aussi tous les inconvénients du polyester</a:t>
            </a:r>
          </a:p>
          <a:p>
            <a:pPr fontAlgn="base"/>
            <a:endParaRPr lang="fr-BE" dirty="0"/>
          </a:p>
          <a:p>
            <a:pPr fontAlgn="base"/>
            <a:r>
              <a:rPr lang="fr-BE" dirty="0"/>
              <a:t>Troisième étiquette : </a:t>
            </a:r>
          </a:p>
          <a:p>
            <a:pPr fontAlgn="base"/>
            <a:endParaRPr lang="fr-BE" dirty="0"/>
          </a:p>
          <a:p>
            <a:pPr fontAlgn="base"/>
            <a:r>
              <a:rPr lang="fr-BE" dirty="0"/>
              <a:t>Les différents accessoires sont décrits</a:t>
            </a:r>
          </a:p>
          <a:p>
            <a:pPr fontAlgn="base"/>
            <a:endParaRPr lang="fr-BE" dirty="0"/>
          </a:p>
          <a:p>
            <a:pPr fontAlgn="base"/>
            <a:r>
              <a:rPr lang="fr-BE" sz="1200" b="0" i="0" kern="1200" dirty="0">
                <a:solidFill>
                  <a:schemeClr val="tx1"/>
                </a:solidFill>
                <a:effectLst/>
                <a:latin typeface="+mn-lt"/>
                <a:ea typeface="+mn-ea"/>
                <a:cs typeface="+mn-cs"/>
              </a:rPr>
              <a:t>La </a:t>
            </a:r>
            <a:r>
              <a:rPr lang="fr-BE" sz="1200" b="1" i="0" kern="1200" dirty="0">
                <a:solidFill>
                  <a:schemeClr val="tx1"/>
                </a:solidFill>
                <a:effectLst/>
                <a:latin typeface="+mn-lt"/>
                <a:ea typeface="+mn-ea"/>
                <a:cs typeface="+mn-cs"/>
              </a:rPr>
              <a:t>cellulose</a:t>
            </a:r>
            <a:r>
              <a:rPr lang="fr-BE" sz="1200" b="0" i="0" kern="1200" dirty="0">
                <a:solidFill>
                  <a:schemeClr val="tx1"/>
                </a:solidFill>
                <a:effectLst/>
                <a:latin typeface="+mn-lt"/>
                <a:ea typeface="+mn-ea"/>
                <a:cs typeface="+mn-cs"/>
              </a:rPr>
              <a:t> est la molécule organique la plus abondante sur la terre : cet </a:t>
            </a:r>
            <a:r>
              <a:rPr lang="fr-BE" sz="1200" b="0" i="0" kern="1200" dirty="0" err="1">
                <a:solidFill>
                  <a:schemeClr val="tx1"/>
                </a:solidFill>
                <a:effectLst/>
                <a:latin typeface="+mn-lt"/>
                <a:ea typeface="+mn-ea"/>
                <a:cs typeface="+mn-cs"/>
              </a:rPr>
              <a:t>homo-polymère</a:t>
            </a:r>
            <a:r>
              <a:rPr lang="fr-BE" sz="1200" b="0" i="0" kern="1200" dirty="0">
                <a:solidFill>
                  <a:schemeClr val="tx1"/>
                </a:solidFill>
                <a:effectLst/>
                <a:latin typeface="+mn-lt"/>
                <a:ea typeface="+mn-ea"/>
                <a:cs typeface="+mn-cs"/>
              </a:rPr>
              <a:t> naturel est le constituant principal de la paroi cellulaire de nombreux végétaux </a:t>
            </a:r>
          </a:p>
          <a:p>
            <a:pPr fontAlgn="base"/>
            <a:r>
              <a:rPr lang="fr-BE" sz="1200" b="0" i="0" kern="1200" dirty="0">
                <a:solidFill>
                  <a:schemeClr val="tx1"/>
                </a:solidFill>
                <a:effectLst/>
                <a:latin typeface="+mn-lt"/>
                <a:ea typeface="+mn-ea"/>
                <a:cs typeface="+mn-cs"/>
              </a:rPr>
              <a:t>Le </a:t>
            </a:r>
            <a:r>
              <a:rPr lang="fr-BE" sz="1200" b="0" i="0" kern="1200" dirty="0" err="1">
                <a:solidFill>
                  <a:schemeClr val="tx1"/>
                </a:solidFill>
                <a:effectLst/>
                <a:latin typeface="+mn-lt"/>
                <a:ea typeface="+mn-ea"/>
                <a:cs typeface="+mn-cs"/>
              </a:rPr>
              <a:t>Triacétate</a:t>
            </a:r>
            <a:r>
              <a:rPr lang="fr-BE" sz="1200" b="0" i="0" kern="1200" dirty="0">
                <a:solidFill>
                  <a:schemeClr val="tx1"/>
                </a:solidFill>
                <a:effectLst/>
                <a:latin typeface="+mn-lt"/>
                <a:ea typeface="+mn-ea"/>
                <a:cs typeface="+mn-cs"/>
              </a:rPr>
              <a:t> est obtenu à partir de cellulose</a:t>
            </a:r>
          </a:p>
          <a:p>
            <a:pPr fontAlgn="base"/>
            <a:r>
              <a:rPr lang="fr-BE" sz="1200" b="0" i="0" kern="1200" dirty="0">
                <a:solidFill>
                  <a:schemeClr val="tx1"/>
                </a:solidFill>
                <a:effectLst/>
                <a:latin typeface="+mn-lt"/>
                <a:ea typeface="+mn-ea"/>
                <a:cs typeface="+mn-cs"/>
              </a:rPr>
              <a:t>L'acétate et le </a:t>
            </a:r>
            <a:r>
              <a:rPr lang="fr-BE" sz="1200" b="1" i="0" kern="1200" dirty="0" err="1">
                <a:solidFill>
                  <a:schemeClr val="tx1"/>
                </a:solidFill>
                <a:effectLst/>
                <a:latin typeface="+mn-lt"/>
                <a:ea typeface="+mn-ea"/>
                <a:cs typeface="+mn-cs"/>
              </a:rPr>
              <a:t>triacétate</a:t>
            </a:r>
            <a:r>
              <a:rPr lang="fr-BE" sz="1200" b="0" i="0" kern="1200" dirty="0">
                <a:solidFill>
                  <a:schemeClr val="tx1"/>
                </a:solidFill>
                <a:effectLst/>
                <a:latin typeface="+mn-lt"/>
                <a:ea typeface="+mn-ea"/>
                <a:cs typeface="+mn-cs"/>
              </a:rPr>
              <a:t> de cellulose sont considérées comme des « matières plastiques ». Il s'agit de fibres artificielles d'origine végétale, issues de cellulose transformée. Ils sont le résultat d'une réaction chimique entre la cellulose et l'acide acétique</a:t>
            </a:r>
          </a:p>
          <a:p>
            <a:pPr fontAlgn="base"/>
            <a:endParaRPr lang="fr-BE" sz="1200" b="0" i="0" kern="1200" dirty="0">
              <a:solidFill>
                <a:schemeClr val="tx1"/>
              </a:solidFill>
              <a:effectLst/>
              <a:latin typeface="+mn-lt"/>
              <a:ea typeface="+mn-ea"/>
              <a:cs typeface="+mn-cs"/>
            </a:endParaRPr>
          </a:p>
          <a:p>
            <a:pPr fontAlgn="base"/>
            <a:r>
              <a:rPr lang="fr-BE" sz="1200" b="0" i="0" kern="1200" dirty="0">
                <a:solidFill>
                  <a:schemeClr val="tx1"/>
                </a:solidFill>
                <a:effectLst/>
                <a:latin typeface="+mn-lt"/>
                <a:ea typeface="+mn-ea"/>
                <a:cs typeface="+mn-cs"/>
              </a:rPr>
              <a:t>Polyamide : </a:t>
            </a:r>
          </a:p>
          <a:p>
            <a:pPr fontAlgn="base"/>
            <a:endParaRPr lang="fr-BE" sz="1200" b="0" i="0" kern="1200" dirty="0">
              <a:solidFill>
                <a:schemeClr val="tx1"/>
              </a:solidFill>
              <a:effectLst/>
              <a:latin typeface="+mn-lt"/>
              <a:ea typeface="+mn-ea"/>
              <a:cs typeface="+mn-cs"/>
            </a:endParaRPr>
          </a:p>
          <a:p>
            <a:pPr fontAlgn="base"/>
            <a:r>
              <a:rPr lang="fr-BE" sz="1200" b="0" i="0" kern="1200" dirty="0">
                <a:solidFill>
                  <a:schemeClr val="tx1"/>
                </a:solidFill>
                <a:effectLst/>
                <a:latin typeface="+mn-lt"/>
                <a:ea typeface="+mn-ea"/>
                <a:cs typeface="+mn-cs"/>
              </a:rPr>
              <a:t>Le </a:t>
            </a:r>
            <a:r>
              <a:rPr lang="fr-BE" sz="1200" b="1" i="0" kern="1200" dirty="0">
                <a:solidFill>
                  <a:schemeClr val="tx1"/>
                </a:solidFill>
                <a:effectLst/>
                <a:latin typeface="+mn-lt"/>
                <a:ea typeface="+mn-ea"/>
                <a:cs typeface="+mn-cs"/>
              </a:rPr>
              <a:t>polyamide</a:t>
            </a:r>
            <a:r>
              <a:rPr lang="fr-BE" sz="1200" b="0" i="0" kern="1200" dirty="0">
                <a:solidFill>
                  <a:schemeClr val="tx1"/>
                </a:solidFill>
                <a:effectLst/>
                <a:latin typeface="+mn-lt"/>
                <a:ea typeface="+mn-ea"/>
                <a:cs typeface="+mn-cs"/>
              </a:rPr>
              <a:t> est issu de la </a:t>
            </a:r>
            <a:r>
              <a:rPr lang="fr-BE" sz="1200" b="0" i="0" kern="1200" dirty="0" err="1">
                <a:solidFill>
                  <a:schemeClr val="tx1"/>
                </a:solidFill>
                <a:effectLst/>
                <a:latin typeface="+mn-lt"/>
                <a:ea typeface="+mn-ea"/>
                <a:cs typeface="+mn-cs"/>
              </a:rPr>
              <a:t>pétro-chimie</a:t>
            </a:r>
            <a:r>
              <a:rPr lang="fr-BE" sz="1200" b="0" i="0" kern="1200" dirty="0">
                <a:solidFill>
                  <a:schemeClr val="tx1"/>
                </a:solidFill>
                <a:effectLst/>
                <a:latin typeface="+mn-lt"/>
                <a:ea typeface="+mn-ea"/>
                <a:cs typeface="+mn-cs"/>
              </a:rPr>
              <a:t>.  Dans le textile, le </a:t>
            </a:r>
            <a:r>
              <a:rPr lang="fr-BE" sz="1200" b="1" i="0" kern="1200" dirty="0">
                <a:solidFill>
                  <a:schemeClr val="tx1"/>
                </a:solidFill>
                <a:effectLst/>
                <a:latin typeface="+mn-lt"/>
                <a:ea typeface="+mn-ea"/>
                <a:cs typeface="+mn-cs"/>
              </a:rPr>
              <a:t>polyamide</a:t>
            </a:r>
            <a:r>
              <a:rPr lang="fr-BE" sz="1200" b="0" i="0" kern="1200" dirty="0">
                <a:solidFill>
                  <a:schemeClr val="tx1"/>
                </a:solidFill>
                <a:effectLst/>
                <a:latin typeface="+mn-lt"/>
                <a:ea typeface="+mn-ea"/>
                <a:cs typeface="+mn-cs"/>
              </a:rPr>
              <a:t> le plus répandu est le </a:t>
            </a:r>
            <a:r>
              <a:rPr lang="fr-BE" sz="1200" b="1" i="0" kern="1200" dirty="0">
                <a:solidFill>
                  <a:schemeClr val="tx1"/>
                </a:solidFill>
                <a:effectLst/>
                <a:latin typeface="+mn-lt"/>
                <a:ea typeface="+mn-ea"/>
                <a:cs typeface="+mn-cs"/>
              </a:rPr>
              <a:t>polyamide</a:t>
            </a:r>
            <a:r>
              <a:rPr lang="fr-BE" sz="1200" b="0" i="0" kern="1200" dirty="0">
                <a:solidFill>
                  <a:schemeClr val="tx1"/>
                </a:solidFill>
                <a:effectLst/>
                <a:latin typeface="+mn-lt"/>
                <a:ea typeface="+mn-ea"/>
                <a:cs typeface="+mn-cs"/>
              </a:rPr>
              <a:t> 6-6, aussi appelé nylon. Il sert à fabriquer des collants, de la lingerie, des vêtements de sport, des </a:t>
            </a:r>
            <a:r>
              <a:rPr lang="fr-BE" sz="1200" b="0" i="0" kern="1200" dirty="0" err="1">
                <a:solidFill>
                  <a:schemeClr val="tx1"/>
                </a:solidFill>
                <a:effectLst/>
                <a:latin typeface="+mn-lt"/>
                <a:ea typeface="+mn-ea"/>
                <a:cs typeface="+mn-cs"/>
              </a:rPr>
              <a:t>coupe-vents</a:t>
            </a:r>
            <a:r>
              <a:rPr lang="fr-BE" sz="1200" b="0" i="0" kern="1200" dirty="0">
                <a:solidFill>
                  <a:schemeClr val="tx1"/>
                </a:solidFill>
                <a:effectLst/>
                <a:latin typeface="+mn-lt"/>
                <a:ea typeface="+mn-ea"/>
                <a:cs typeface="+mn-cs"/>
              </a:rPr>
              <a:t>...</a:t>
            </a:r>
          </a:p>
          <a:p>
            <a:pPr fontAlgn="base"/>
            <a:endParaRPr lang="fr-BE" sz="1200" b="0" i="0" kern="1200" dirty="0">
              <a:solidFill>
                <a:schemeClr val="tx1"/>
              </a:solidFill>
              <a:effectLst/>
              <a:latin typeface="+mn-lt"/>
              <a:ea typeface="+mn-ea"/>
              <a:cs typeface="+mn-cs"/>
            </a:endParaRPr>
          </a:p>
          <a:p>
            <a:pPr fontAlgn="base"/>
            <a:r>
              <a:rPr lang="fr-BE" sz="1200" b="1" dirty="0">
                <a:solidFill>
                  <a:schemeClr val="bg1"/>
                </a:solidFill>
                <a:latin typeface="Calibri" panose="020F0502020204030204" pitchFamily="34" charset="0"/>
                <a:cs typeface="Calibri" panose="020F0502020204030204" pitchFamily="34" charset="0"/>
              </a:rPr>
              <a:t>Disposez-vous de tous les éléments afin de faire un choix éclairé?</a:t>
            </a:r>
            <a:endParaRPr lang="fr-BE" sz="1200" b="0" i="0" kern="1200" dirty="0">
              <a:solidFill>
                <a:schemeClr val="tx1"/>
              </a:solidFill>
              <a:effectLst/>
              <a:latin typeface="+mn-lt"/>
              <a:ea typeface="+mn-ea"/>
              <a:cs typeface="+mn-cs"/>
            </a:endParaRPr>
          </a:p>
          <a:p>
            <a:pPr fontAlgn="base"/>
            <a:r>
              <a:rPr lang="fr-BE" sz="1200" b="0" i="0" kern="1200" dirty="0">
                <a:solidFill>
                  <a:schemeClr val="tx1"/>
                </a:solidFill>
                <a:effectLst/>
                <a:latin typeface="+mn-lt"/>
                <a:ea typeface="+mn-ea"/>
                <a:cs typeface="+mn-cs"/>
              </a:rPr>
              <a:t>« Fabriqué en … »</a:t>
            </a:r>
          </a:p>
          <a:p>
            <a:pPr fontAlgn="base"/>
            <a:r>
              <a:rPr lang="fr-BE" sz="1200" b="0" i="0" kern="1200" dirty="0">
                <a:solidFill>
                  <a:schemeClr val="tx1"/>
                </a:solidFill>
                <a:effectLst/>
                <a:latin typeface="+mn-lt"/>
                <a:ea typeface="+mn-ea"/>
                <a:cs typeface="+mn-cs"/>
              </a:rPr>
              <a:t>« Made in.. »  ne veut pas dire que tout le vêtement a été fabriqué en Belgique, il y a de fortes chances que ce soient juste les quelques dernières étapes.</a:t>
            </a:r>
          </a:p>
          <a:p>
            <a:pPr fontAlgn="base"/>
            <a:endParaRPr lang="fr-BE" sz="1200" b="0" i="0" kern="1200" dirty="0">
              <a:solidFill>
                <a:schemeClr val="tx1"/>
              </a:solidFill>
              <a:effectLst/>
              <a:latin typeface="+mn-lt"/>
              <a:ea typeface="+mn-ea"/>
              <a:cs typeface="+mn-cs"/>
            </a:endParaRPr>
          </a:p>
          <a:p>
            <a:pPr fontAlgn="base"/>
            <a:r>
              <a:rPr lang="fr-BE" sz="1200" b="0" i="0" kern="1200" dirty="0">
                <a:solidFill>
                  <a:schemeClr val="tx1"/>
                </a:solidFill>
                <a:effectLst/>
                <a:latin typeface="+mn-lt"/>
                <a:ea typeface="+mn-ea"/>
                <a:cs typeface="+mn-cs"/>
              </a:rPr>
              <a:t>Pour en savoir plus : la page d’éco-consommation sur le sujet et un petit film d’information sur You Tube de 2 minutes</a:t>
            </a:r>
          </a:p>
          <a:p>
            <a:pPr fontAlgn="base"/>
            <a:endParaRPr lang="fr-BE" sz="1200" b="0" i="0" kern="1200" dirty="0">
              <a:solidFill>
                <a:schemeClr val="tx1"/>
              </a:solidFill>
              <a:effectLst/>
              <a:latin typeface="+mn-lt"/>
              <a:ea typeface="+mn-ea"/>
              <a:cs typeface="+mn-cs"/>
            </a:endParaRPr>
          </a:p>
          <a:p>
            <a:pPr fontAlgn="base"/>
            <a:r>
              <a:rPr lang="fr-BE" dirty="0"/>
              <a:t>https://</a:t>
            </a:r>
            <a:r>
              <a:rPr lang="fr-BE" dirty="0" err="1"/>
              <a:t>www.ecoconso.be</a:t>
            </a:r>
            <a:r>
              <a:rPr lang="fr-BE" dirty="0"/>
              <a:t>/</a:t>
            </a:r>
            <a:r>
              <a:rPr lang="fr-BE" dirty="0" err="1"/>
              <a:t>fr</a:t>
            </a:r>
            <a:r>
              <a:rPr lang="fr-BE" dirty="0"/>
              <a:t>/content/made-belgium-ou-acheter-un-produit-fait-en-belgique#_Toc58887583</a:t>
            </a:r>
          </a:p>
          <a:p>
            <a:pPr fontAlgn="base"/>
            <a:endParaRPr lang="fr-BE" dirty="0"/>
          </a:p>
          <a:p>
            <a:pPr marL="0" marR="0" lvl="0" indent="0" algn="l" defTabSz="914400" rtl="0" eaLnBrk="1" fontAlgn="base" latinLnBrk="0" hangingPunct="1">
              <a:lnSpc>
                <a:spcPct val="100000"/>
              </a:lnSpc>
              <a:spcBef>
                <a:spcPts val="0"/>
              </a:spcBef>
              <a:spcAft>
                <a:spcPts val="0"/>
              </a:spcAft>
              <a:buClrTx/>
              <a:buSzTx/>
              <a:buFontTx/>
              <a:buNone/>
              <a:tabLst/>
              <a:defRPr/>
            </a:pPr>
            <a:r>
              <a:rPr lang="fr-BE" sz="1200" b="0" i="0" kern="1200" dirty="0">
                <a:solidFill>
                  <a:schemeClr val="tx1"/>
                </a:solidFill>
                <a:effectLst/>
                <a:latin typeface="+mn-lt"/>
                <a:ea typeface="+mn-ea"/>
                <a:cs typeface="+mn-cs"/>
              </a:rPr>
              <a:t>https://</a:t>
            </a:r>
            <a:r>
              <a:rPr lang="fr-BE" sz="1200" b="0" i="0" kern="1200" dirty="0" err="1">
                <a:solidFill>
                  <a:schemeClr val="tx1"/>
                </a:solidFill>
                <a:effectLst/>
                <a:latin typeface="+mn-lt"/>
                <a:ea typeface="+mn-ea"/>
                <a:cs typeface="+mn-cs"/>
              </a:rPr>
              <a:t>youtu.be</a:t>
            </a:r>
            <a:r>
              <a:rPr lang="fr-BE" sz="1200" b="0" i="0" kern="1200" dirty="0">
                <a:solidFill>
                  <a:schemeClr val="tx1"/>
                </a:solidFill>
                <a:effectLst/>
                <a:latin typeface="+mn-lt"/>
                <a:ea typeface="+mn-ea"/>
                <a:cs typeface="+mn-cs"/>
              </a:rPr>
              <a:t>/</a:t>
            </a:r>
            <a:r>
              <a:rPr lang="fr-BE" sz="1200" b="0" i="0" kern="1200" dirty="0" err="1">
                <a:solidFill>
                  <a:schemeClr val="tx1"/>
                </a:solidFill>
                <a:effectLst/>
                <a:latin typeface="+mn-lt"/>
                <a:ea typeface="+mn-ea"/>
                <a:cs typeface="+mn-cs"/>
              </a:rPr>
              <a:t>cRPWirkhTCk</a:t>
            </a:r>
            <a:endParaRPr lang="fr-BE" sz="1200" b="0" i="0" kern="1200" dirty="0">
              <a:solidFill>
                <a:schemeClr val="tx1"/>
              </a:solidFill>
              <a:effectLst/>
              <a:latin typeface="+mn-lt"/>
              <a:ea typeface="+mn-ea"/>
              <a:cs typeface="+mn-cs"/>
            </a:endParaRPr>
          </a:p>
          <a:p>
            <a:pPr fontAlgn="base"/>
            <a:endParaRPr lang="fr-BE" dirty="0"/>
          </a:p>
          <a:p>
            <a:pPr fontAlgn="base"/>
            <a:r>
              <a:rPr lang="fr-BE" dirty="0"/>
              <a:t>Mademoiselle Croisette : aller voir sur le site – dans ce cas tout est réalisé en France (Cannes)</a:t>
            </a:r>
          </a:p>
          <a:p>
            <a:pPr fontAlgn="base"/>
            <a:endParaRPr lang="fr-BE" dirty="0"/>
          </a:p>
          <a:p>
            <a:pPr fontAlgn="base"/>
            <a:r>
              <a:rPr lang="fr-BE" dirty="0"/>
              <a:t>A-t-on tous les éléments pour faire un choix éclairé?</a:t>
            </a:r>
          </a:p>
          <a:p>
            <a:pPr fontAlgn="base"/>
            <a:endParaRPr lang="fr-BE" dirty="0"/>
          </a:p>
          <a:p>
            <a:pPr fontAlgn="base"/>
            <a:r>
              <a:rPr lang="fr-BE" dirty="0"/>
              <a:t>Non, on pourrait en savoir plus sur ce qui a réellement été fait en Belgique  de la conception à la vente</a:t>
            </a:r>
          </a:p>
          <a:p>
            <a:pPr fontAlgn="base"/>
            <a:r>
              <a:rPr lang="fr-BE" dirty="0"/>
              <a:t>On pourrait en savoir plus sur les conditions sociales dans lesquelles ces vêtements ont été fabriqués.</a:t>
            </a:r>
          </a:p>
          <a:p>
            <a:pPr fontAlgn="base"/>
            <a:r>
              <a:rPr lang="fr-BE" dirty="0"/>
              <a:t>On pourrait en savoir plus …</a:t>
            </a:r>
          </a:p>
          <a:p>
            <a:pPr fontAlgn="base"/>
            <a:endParaRPr lang="fr-BE" dirty="0"/>
          </a:p>
          <a:p>
            <a:pPr fontAlgn="base"/>
            <a:endParaRPr lang="fr-BE" dirty="0"/>
          </a:p>
          <a:p>
            <a:pPr fontAlgn="base"/>
            <a:endParaRPr lang="fr-BE" dirty="0"/>
          </a:p>
          <a:p>
            <a:endParaRPr lang="fr-BE" dirty="0"/>
          </a:p>
          <a:p>
            <a:endParaRPr lang="fr-BE"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93</a:t>
            </a:fld>
            <a:endParaRPr lang="fr-FR"/>
          </a:p>
        </p:txBody>
      </p:sp>
    </p:spTree>
    <p:extLst>
      <p:ext uri="{BB962C8B-B14F-4D97-AF65-F5344CB8AC3E}">
        <p14:creationId xmlns:p14="http://schemas.microsoft.com/office/powerpoint/2010/main" val="21995269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94</a:t>
            </a:fld>
            <a:endParaRPr lang="fr-FR"/>
          </a:p>
        </p:txBody>
      </p:sp>
    </p:spTree>
    <p:extLst>
      <p:ext uri="{BB962C8B-B14F-4D97-AF65-F5344CB8AC3E}">
        <p14:creationId xmlns:p14="http://schemas.microsoft.com/office/powerpoint/2010/main" val="11969617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b="1" dirty="0">
              <a:solidFill>
                <a:srgbClr val="FF0000"/>
              </a:solidFill>
            </a:endParaRPr>
          </a:p>
          <a:p>
            <a:r>
              <a:rPr lang="fr-BE" b="1" dirty="0">
                <a:solidFill>
                  <a:srgbClr val="FF0000"/>
                </a:solidFill>
              </a:rPr>
              <a:t>Soit 666 666 éléphants!</a:t>
            </a:r>
          </a:p>
          <a:p>
            <a:endParaRPr lang="fr-BE" b="1" dirty="0">
              <a:solidFill>
                <a:srgbClr val="FF0000"/>
              </a:solidFill>
            </a:endParaRPr>
          </a:p>
          <a:p>
            <a:r>
              <a:rPr lang="fr-BE" dirty="0"/>
              <a:t> En Belgique : </a:t>
            </a:r>
          </a:p>
          <a:p>
            <a:pPr indent="-228600">
              <a:buFont typeface="Arial" panose="020B0604020202020204" pitchFamily="34" charset="0"/>
              <a:buChar char="•"/>
            </a:pPr>
            <a:r>
              <a:rPr lang="en-US" sz="1200" dirty="0" err="1"/>
              <a:t>Achat</a:t>
            </a:r>
            <a:r>
              <a:rPr lang="en-US" sz="1200" dirty="0"/>
              <a:t> </a:t>
            </a:r>
            <a:r>
              <a:rPr lang="en-US" sz="1200" dirty="0" err="1"/>
              <a:t>d’environ</a:t>
            </a:r>
            <a:r>
              <a:rPr lang="en-US" sz="1200" dirty="0"/>
              <a:t> 30 kg de textiles par an par </a:t>
            </a:r>
            <a:r>
              <a:rPr lang="en-US" sz="1200" dirty="0" err="1"/>
              <a:t>personne</a:t>
            </a:r>
            <a:endParaRPr lang="en-US" sz="1200" dirty="0"/>
          </a:p>
          <a:p>
            <a:pPr indent="-228600">
              <a:buFont typeface="Arial" panose="020B0604020202020204" pitchFamily="34" charset="0"/>
              <a:buChar char="•"/>
            </a:pPr>
            <a:r>
              <a:rPr lang="en-US" sz="1200" dirty="0" err="1"/>
              <a:t>En</a:t>
            </a:r>
            <a:r>
              <a:rPr lang="en-US" sz="1200" dirty="0"/>
              <a:t> Belgique </a:t>
            </a:r>
            <a:r>
              <a:rPr lang="en-US" sz="1200" dirty="0" err="1"/>
              <a:t>déchets</a:t>
            </a:r>
            <a:r>
              <a:rPr lang="en-US" sz="1200" dirty="0"/>
              <a:t> </a:t>
            </a:r>
            <a:r>
              <a:rPr lang="en-US" sz="1200" dirty="0" err="1"/>
              <a:t>générés</a:t>
            </a:r>
            <a:r>
              <a:rPr lang="en-US" sz="1200" dirty="0"/>
              <a:t> par </a:t>
            </a:r>
            <a:r>
              <a:rPr lang="en-US" sz="1200" dirty="0" err="1"/>
              <a:t>personne</a:t>
            </a:r>
            <a:r>
              <a:rPr lang="en-US" sz="1200" dirty="0"/>
              <a:t> et par an : 14,8kg</a:t>
            </a:r>
          </a:p>
          <a:p>
            <a:pPr indent="-228600">
              <a:buFont typeface="Arial" panose="020B0604020202020204" pitchFamily="34" charset="0"/>
              <a:buChar char="•"/>
            </a:pPr>
            <a:r>
              <a:rPr lang="en-US" sz="1200" dirty="0" err="1"/>
              <a:t>Mais</a:t>
            </a:r>
            <a:r>
              <a:rPr lang="en-US" sz="1200" dirty="0"/>
              <a:t> ! : </a:t>
            </a:r>
            <a:r>
              <a:rPr lang="en-US" sz="1200" dirty="0" err="1"/>
              <a:t>en</a:t>
            </a:r>
            <a:r>
              <a:rPr lang="en-US" sz="1200" dirty="0"/>
              <a:t> </a:t>
            </a:r>
            <a:r>
              <a:rPr lang="en-US" sz="1200" dirty="0" err="1"/>
              <a:t>comptant</a:t>
            </a:r>
            <a:r>
              <a:rPr lang="en-US" sz="1200" dirty="0"/>
              <a:t> tout y </a:t>
            </a:r>
            <a:r>
              <a:rPr lang="en-US" sz="1200" dirty="0" err="1"/>
              <a:t>compris</a:t>
            </a:r>
            <a:r>
              <a:rPr lang="en-US" sz="1200" dirty="0"/>
              <a:t> tapis et </a:t>
            </a:r>
            <a:r>
              <a:rPr lang="en-US" sz="1200" dirty="0" err="1"/>
              <a:t>moquettes</a:t>
            </a:r>
            <a:r>
              <a:rPr lang="en-US" sz="1200" dirty="0"/>
              <a:t>, </a:t>
            </a:r>
            <a:r>
              <a:rPr lang="en-US" sz="1200" dirty="0" err="1"/>
              <a:t>industrie</a:t>
            </a:r>
            <a:r>
              <a:rPr lang="en-US" sz="1200" dirty="0"/>
              <a:t> </a:t>
            </a:r>
            <a:r>
              <a:rPr lang="en-US" sz="1200" dirty="0" err="1"/>
              <a:t>importante</a:t>
            </a:r>
            <a:r>
              <a:rPr lang="en-US" sz="1200" dirty="0"/>
              <a:t> </a:t>
            </a:r>
            <a:r>
              <a:rPr lang="en-US" sz="1200" dirty="0" err="1"/>
              <a:t>en</a:t>
            </a:r>
            <a:r>
              <a:rPr lang="en-US" sz="1200" dirty="0"/>
              <a:t> Belgique et qui </a:t>
            </a:r>
            <a:r>
              <a:rPr lang="en-US" sz="1200" dirty="0" err="1"/>
              <a:t>génère</a:t>
            </a:r>
            <a:r>
              <a:rPr lang="en-US" sz="1200" dirty="0"/>
              <a:t> beaucoup de </a:t>
            </a:r>
            <a:r>
              <a:rPr lang="en-US" sz="1200" dirty="0" err="1"/>
              <a:t>déchets</a:t>
            </a:r>
            <a:r>
              <a:rPr lang="en-US" sz="1200" dirty="0"/>
              <a:t> </a:t>
            </a:r>
          </a:p>
          <a:p>
            <a:endParaRPr lang="fr-BE" dirty="0"/>
          </a:p>
          <a:p>
            <a:r>
              <a:rPr lang="fr-BE" sz="1200" kern="1200" dirty="0">
                <a:solidFill>
                  <a:schemeClr val="tx1"/>
                </a:solidFill>
                <a:effectLst/>
                <a:latin typeface="+mn-lt"/>
                <a:ea typeface="+mn-ea"/>
                <a:cs typeface="+mn-cs"/>
              </a:rPr>
              <a:t>Achat d’environ 30 kg de textiles par an par personne.  </a:t>
            </a:r>
          </a:p>
          <a:p>
            <a:r>
              <a:rPr lang="fr-BE" sz="1200" kern="1200" dirty="0">
                <a:solidFill>
                  <a:schemeClr val="tx1"/>
                </a:solidFill>
                <a:effectLst/>
                <a:latin typeface="+mn-lt"/>
                <a:ea typeface="+mn-ea"/>
                <a:cs typeface="+mn-cs"/>
              </a:rPr>
              <a:t>Dans le </a:t>
            </a:r>
            <a:r>
              <a:rPr lang="fr-BE" sz="1200" kern="1200" dirty="0" err="1">
                <a:solidFill>
                  <a:schemeClr val="tx1"/>
                </a:solidFill>
                <a:effectLst/>
                <a:latin typeface="+mn-lt"/>
                <a:ea typeface="+mn-ea"/>
                <a:cs typeface="+mn-cs"/>
              </a:rPr>
              <a:t>Fashion</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Waste</a:t>
            </a:r>
            <a:r>
              <a:rPr lang="fr-BE" sz="1200" kern="1200" dirty="0">
                <a:solidFill>
                  <a:schemeClr val="tx1"/>
                </a:solidFill>
                <a:effectLst/>
                <a:latin typeface="+mn-lt"/>
                <a:ea typeface="+mn-ea"/>
                <a:cs typeface="+mn-cs"/>
              </a:rPr>
              <a:t> Index, sorte de classement du gaspillage vestimentaire en Europe, le Belge est épinglé pour être le plus gros gaspilleur de vêtements en Europe.  Il jetterait à la poubelle environ 15 kilos de vêtements par an.</a:t>
            </a:r>
          </a:p>
          <a:p>
            <a:r>
              <a:rPr lang="fr-BE" sz="1200" kern="1200" dirty="0">
                <a:solidFill>
                  <a:schemeClr val="tx1"/>
                </a:solidFill>
                <a:effectLst/>
                <a:latin typeface="+mn-lt"/>
                <a:ea typeface="+mn-ea"/>
                <a:cs typeface="+mn-cs"/>
              </a:rPr>
              <a:t>Le total des déchets textiles générés chez nous (pour 2016, </a:t>
            </a:r>
            <a:r>
              <a:rPr lang="fr-BE" sz="1200" u="none" strike="noStrike" kern="1200" dirty="0">
                <a:solidFill>
                  <a:schemeClr val="tx1"/>
                </a:solidFill>
                <a:effectLst/>
                <a:latin typeface="+mn-lt"/>
                <a:ea typeface="+mn-ea"/>
                <a:cs typeface="+mn-cs"/>
                <a:hlinkClick r:id="rId3"/>
              </a:rPr>
              <a:t>les derniers chiffres disponibles</a:t>
            </a:r>
            <a:r>
              <a:rPr lang="fr-BE" sz="1200" kern="1200" dirty="0">
                <a:solidFill>
                  <a:schemeClr val="tx1"/>
                </a:solidFill>
                <a:effectLst/>
                <a:latin typeface="+mn-lt"/>
                <a:ea typeface="+mn-ea"/>
                <a:cs typeface="+mn-cs"/>
              </a:rPr>
              <a:t>) s’élève bien à 169.949 tonnes. Et si on divise cette quantité de déchets textile par le nombre de Belges, on arrive effectivement à 14,8 kilos par habitant. </a:t>
            </a:r>
            <a:r>
              <a:rPr lang="fr-BE" sz="1200" u="none" strike="noStrike" kern="1200" dirty="0">
                <a:solidFill>
                  <a:schemeClr val="tx1"/>
                </a:solidFill>
                <a:effectLst/>
                <a:latin typeface="+mn-lt"/>
                <a:ea typeface="+mn-ea"/>
                <a:cs typeface="+mn-cs"/>
                <a:hlinkClick r:id="rId4"/>
              </a:rPr>
              <a:t>Les chiffres et statistiques d'Eurostat</a:t>
            </a:r>
            <a:r>
              <a:rPr lang="fr-BE" sz="1200" kern="1200" dirty="0">
                <a:solidFill>
                  <a:schemeClr val="tx1"/>
                </a:solidFill>
                <a:effectLst/>
                <a:latin typeface="+mn-lt"/>
                <a:ea typeface="+mn-ea"/>
                <a:cs typeface="+mn-cs"/>
              </a:rPr>
              <a:t> sont tout à fait officiels.</a:t>
            </a:r>
          </a:p>
          <a:p>
            <a:r>
              <a:rPr lang="fr-BE" sz="1200" kern="1200" dirty="0">
                <a:solidFill>
                  <a:schemeClr val="tx1"/>
                </a:solidFill>
                <a:effectLst/>
                <a:latin typeface="+mn-lt"/>
                <a:ea typeface="+mn-ea"/>
                <a:cs typeface="+mn-cs"/>
              </a:rPr>
              <a:t>Mais il y a plusieurs confusions à souligner : d’abord, celle entre déchet textile et gaspillage de vêtement. Les vieux matelas, les tentures… Ce ne sont pas des vêtements. Ensuite, entre consommateur et industrie. Les chiffres recouvrent en réalité l’ensemble des déchets textile, générés à la fois par les ménages et l’ensemble des secteurs d’activité économique.  En Belgique, ce qui est beaucoup produit ce sont des tapis et des moquettes et c’est là qu’il y aurait beaucoup de déchets.</a:t>
            </a:r>
          </a:p>
          <a:p>
            <a:r>
              <a:rPr lang="fr-BE" sz="1200" kern="1200" dirty="0">
                <a:solidFill>
                  <a:schemeClr val="tx1"/>
                </a:solidFill>
                <a:effectLst/>
                <a:latin typeface="+mn-lt"/>
                <a:ea typeface="+mn-ea"/>
                <a:cs typeface="+mn-cs"/>
              </a:rPr>
              <a:t>Sources</a:t>
            </a:r>
          </a:p>
          <a:p>
            <a:r>
              <a:rPr lang="fr-BE" sz="1200" kern="1200" dirty="0">
                <a:solidFill>
                  <a:schemeClr val="tx1"/>
                </a:solidFill>
                <a:effectLst/>
                <a:latin typeface="+mn-lt"/>
                <a:ea typeface="+mn-ea"/>
                <a:cs typeface="+mn-cs"/>
              </a:rPr>
              <a:t>France inter février 2018</a:t>
            </a:r>
          </a:p>
          <a:p>
            <a:r>
              <a:rPr lang="fr-BE" sz="1200" u="sng" kern="1200" dirty="0">
                <a:solidFill>
                  <a:schemeClr val="tx1"/>
                </a:solidFill>
                <a:effectLst/>
                <a:latin typeface="+mn-lt"/>
                <a:ea typeface="+mn-ea"/>
                <a:cs typeface="+mn-cs"/>
                <a:hlinkClick r:id="rId5"/>
              </a:rPr>
              <a:t>https://www.rtbf.be/info/economie/detail_le-belge-plus-gros-gaspilleur-de-vetements-en-europe-vraiment?id=10440692#:~:text=Dans%20le%20r%C3%A9cent%20Fashion%20Waste,empressent%20de%20relayer%20plusieurs%20m%C3%A9dias</a:t>
            </a:r>
            <a:r>
              <a:rPr lang="fr-BE" sz="1200" kern="1200" dirty="0">
                <a:solidFill>
                  <a:schemeClr val="tx1"/>
                </a:solidFill>
                <a:effectLst/>
                <a:latin typeface="+mn-lt"/>
                <a:ea typeface="+mn-ea"/>
                <a:cs typeface="+mn-cs"/>
              </a:rPr>
              <a:t>. Consulté le 4 mars 2021.</a:t>
            </a:r>
          </a:p>
          <a:p>
            <a:endParaRPr lang="fr-BE"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95</a:t>
            </a:fld>
            <a:endParaRPr lang="fr-FR"/>
          </a:p>
        </p:txBody>
      </p:sp>
    </p:spTree>
    <p:extLst>
      <p:ext uri="{BB962C8B-B14F-4D97-AF65-F5344CB8AC3E}">
        <p14:creationId xmlns:p14="http://schemas.microsoft.com/office/powerpoint/2010/main" val="18361583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b="1" dirty="0">
              <a:solidFill>
                <a:srgbClr val="FF0000"/>
              </a:solidFill>
            </a:endParaRPr>
          </a:p>
          <a:p>
            <a:r>
              <a:rPr lang="fr-BE" b="1" dirty="0">
                <a:solidFill>
                  <a:srgbClr val="FF0000"/>
                </a:solidFill>
              </a:rPr>
              <a:t>Soit 666 666 éléphants!</a:t>
            </a:r>
          </a:p>
          <a:p>
            <a:endParaRPr lang="fr-BE" b="1" dirty="0">
              <a:solidFill>
                <a:srgbClr val="FF0000"/>
              </a:solidFill>
            </a:endParaRPr>
          </a:p>
          <a:p>
            <a:r>
              <a:rPr lang="fr-BE" dirty="0"/>
              <a:t> En Belgique : </a:t>
            </a:r>
          </a:p>
          <a:p>
            <a:pPr indent="-228600">
              <a:buFont typeface="Arial" panose="020B0604020202020204" pitchFamily="34" charset="0"/>
              <a:buChar char="•"/>
            </a:pPr>
            <a:r>
              <a:rPr lang="en-US" sz="1200" dirty="0" err="1"/>
              <a:t>Achat</a:t>
            </a:r>
            <a:r>
              <a:rPr lang="en-US" sz="1200" dirty="0"/>
              <a:t> </a:t>
            </a:r>
            <a:r>
              <a:rPr lang="en-US" sz="1200" dirty="0" err="1"/>
              <a:t>d’environ</a:t>
            </a:r>
            <a:r>
              <a:rPr lang="en-US" sz="1200" dirty="0"/>
              <a:t> 30 kg de textiles par an par </a:t>
            </a:r>
            <a:r>
              <a:rPr lang="en-US" sz="1200" dirty="0" err="1"/>
              <a:t>personne</a:t>
            </a:r>
            <a:endParaRPr lang="en-US" sz="1200" dirty="0"/>
          </a:p>
          <a:p>
            <a:pPr indent="-228600">
              <a:buFont typeface="Arial" panose="020B0604020202020204" pitchFamily="34" charset="0"/>
              <a:buChar char="•"/>
            </a:pPr>
            <a:r>
              <a:rPr lang="en-US" sz="1200" dirty="0" err="1"/>
              <a:t>En</a:t>
            </a:r>
            <a:r>
              <a:rPr lang="en-US" sz="1200" dirty="0"/>
              <a:t> Belgique </a:t>
            </a:r>
            <a:r>
              <a:rPr lang="en-US" sz="1200" dirty="0" err="1"/>
              <a:t>déchets</a:t>
            </a:r>
            <a:r>
              <a:rPr lang="en-US" sz="1200" dirty="0"/>
              <a:t> </a:t>
            </a:r>
            <a:r>
              <a:rPr lang="en-US" sz="1200" dirty="0" err="1"/>
              <a:t>générés</a:t>
            </a:r>
            <a:r>
              <a:rPr lang="en-US" sz="1200" dirty="0"/>
              <a:t> par </a:t>
            </a:r>
            <a:r>
              <a:rPr lang="en-US" sz="1200" dirty="0" err="1"/>
              <a:t>personne</a:t>
            </a:r>
            <a:r>
              <a:rPr lang="en-US" sz="1200" dirty="0"/>
              <a:t> et par an : 14,8kg</a:t>
            </a:r>
          </a:p>
          <a:p>
            <a:pPr indent="-228600">
              <a:buFont typeface="Arial" panose="020B0604020202020204" pitchFamily="34" charset="0"/>
              <a:buChar char="•"/>
            </a:pPr>
            <a:r>
              <a:rPr lang="en-US" sz="1200" dirty="0" err="1"/>
              <a:t>Mais</a:t>
            </a:r>
            <a:r>
              <a:rPr lang="en-US" sz="1200" dirty="0"/>
              <a:t> ! : </a:t>
            </a:r>
            <a:r>
              <a:rPr lang="en-US" sz="1200" dirty="0" err="1"/>
              <a:t>en</a:t>
            </a:r>
            <a:r>
              <a:rPr lang="en-US" sz="1200" dirty="0"/>
              <a:t> </a:t>
            </a:r>
            <a:r>
              <a:rPr lang="en-US" sz="1200" dirty="0" err="1"/>
              <a:t>comptant</a:t>
            </a:r>
            <a:r>
              <a:rPr lang="en-US" sz="1200" dirty="0"/>
              <a:t> tout y </a:t>
            </a:r>
            <a:r>
              <a:rPr lang="en-US" sz="1200" dirty="0" err="1"/>
              <a:t>compris</a:t>
            </a:r>
            <a:r>
              <a:rPr lang="en-US" sz="1200" dirty="0"/>
              <a:t> tapis et </a:t>
            </a:r>
            <a:r>
              <a:rPr lang="en-US" sz="1200" dirty="0" err="1"/>
              <a:t>moquettes</a:t>
            </a:r>
            <a:r>
              <a:rPr lang="en-US" sz="1200" dirty="0"/>
              <a:t>, </a:t>
            </a:r>
            <a:r>
              <a:rPr lang="en-US" sz="1200" dirty="0" err="1"/>
              <a:t>industrie</a:t>
            </a:r>
            <a:r>
              <a:rPr lang="en-US" sz="1200" dirty="0"/>
              <a:t> </a:t>
            </a:r>
            <a:r>
              <a:rPr lang="en-US" sz="1200" dirty="0" err="1"/>
              <a:t>importante</a:t>
            </a:r>
            <a:r>
              <a:rPr lang="en-US" sz="1200" dirty="0"/>
              <a:t> </a:t>
            </a:r>
            <a:r>
              <a:rPr lang="en-US" sz="1200" dirty="0" err="1"/>
              <a:t>en</a:t>
            </a:r>
            <a:r>
              <a:rPr lang="en-US" sz="1200" dirty="0"/>
              <a:t> Belgique et qui </a:t>
            </a:r>
            <a:r>
              <a:rPr lang="en-US" sz="1200" dirty="0" err="1"/>
              <a:t>génère</a:t>
            </a:r>
            <a:r>
              <a:rPr lang="en-US" sz="1200" dirty="0"/>
              <a:t> beaucoup de </a:t>
            </a:r>
            <a:r>
              <a:rPr lang="en-US" sz="1200" dirty="0" err="1"/>
              <a:t>déchets</a:t>
            </a:r>
            <a:r>
              <a:rPr lang="en-US" sz="1200" dirty="0"/>
              <a:t> </a:t>
            </a:r>
          </a:p>
          <a:p>
            <a:endParaRPr lang="fr-BE" dirty="0"/>
          </a:p>
          <a:p>
            <a:r>
              <a:rPr lang="fr-BE" sz="1200" kern="1200" dirty="0">
                <a:solidFill>
                  <a:schemeClr val="tx1"/>
                </a:solidFill>
                <a:effectLst/>
                <a:latin typeface="+mn-lt"/>
                <a:ea typeface="+mn-ea"/>
                <a:cs typeface="+mn-cs"/>
              </a:rPr>
              <a:t>Achat d’environ 30 kg de textiles par an par personne.  </a:t>
            </a:r>
          </a:p>
          <a:p>
            <a:r>
              <a:rPr lang="fr-BE" sz="1200" kern="1200" dirty="0">
                <a:solidFill>
                  <a:schemeClr val="tx1"/>
                </a:solidFill>
                <a:effectLst/>
                <a:latin typeface="+mn-lt"/>
                <a:ea typeface="+mn-ea"/>
                <a:cs typeface="+mn-cs"/>
              </a:rPr>
              <a:t>Dans le </a:t>
            </a:r>
            <a:r>
              <a:rPr lang="fr-BE" sz="1200" kern="1200" dirty="0" err="1">
                <a:solidFill>
                  <a:schemeClr val="tx1"/>
                </a:solidFill>
                <a:effectLst/>
                <a:latin typeface="+mn-lt"/>
                <a:ea typeface="+mn-ea"/>
                <a:cs typeface="+mn-cs"/>
              </a:rPr>
              <a:t>Fashion</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Waste</a:t>
            </a:r>
            <a:r>
              <a:rPr lang="fr-BE" sz="1200" kern="1200" dirty="0">
                <a:solidFill>
                  <a:schemeClr val="tx1"/>
                </a:solidFill>
                <a:effectLst/>
                <a:latin typeface="+mn-lt"/>
                <a:ea typeface="+mn-ea"/>
                <a:cs typeface="+mn-cs"/>
              </a:rPr>
              <a:t> Index, sorte de classement du gaspillage vestimentaire en Europe, le Belge est épinglé pour être le plus gros gaspilleur de vêtements en Europe.  Il jetterait à la poubelle environ 15 kilos de vêtements par an.</a:t>
            </a:r>
          </a:p>
          <a:p>
            <a:r>
              <a:rPr lang="fr-BE" sz="1200" kern="1200" dirty="0">
                <a:solidFill>
                  <a:schemeClr val="tx1"/>
                </a:solidFill>
                <a:effectLst/>
                <a:latin typeface="+mn-lt"/>
                <a:ea typeface="+mn-ea"/>
                <a:cs typeface="+mn-cs"/>
              </a:rPr>
              <a:t>Le total des déchets textiles générés chez nous (pour 2016, </a:t>
            </a:r>
            <a:r>
              <a:rPr lang="fr-BE" sz="1200" u="none" strike="noStrike" kern="1200" dirty="0">
                <a:solidFill>
                  <a:schemeClr val="tx1"/>
                </a:solidFill>
                <a:effectLst/>
                <a:latin typeface="+mn-lt"/>
                <a:ea typeface="+mn-ea"/>
                <a:cs typeface="+mn-cs"/>
                <a:hlinkClick r:id="rId3"/>
              </a:rPr>
              <a:t>les derniers chiffres disponibles</a:t>
            </a:r>
            <a:r>
              <a:rPr lang="fr-BE" sz="1200" kern="1200" dirty="0">
                <a:solidFill>
                  <a:schemeClr val="tx1"/>
                </a:solidFill>
                <a:effectLst/>
                <a:latin typeface="+mn-lt"/>
                <a:ea typeface="+mn-ea"/>
                <a:cs typeface="+mn-cs"/>
              </a:rPr>
              <a:t>) s’élève bien à 169.949 tonnes. Et si on divise cette quantité de déchets textile par le nombre de Belges, on arrive effectivement à 14,8 kilos par habitant. </a:t>
            </a:r>
            <a:r>
              <a:rPr lang="fr-BE" sz="1200" u="none" strike="noStrike" kern="1200" dirty="0">
                <a:solidFill>
                  <a:schemeClr val="tx1"/>
                </a:solidFill>
                <a:effectLst/>
                <a:latin typeface="+mn-lt"/>
                <a:ea typeface="+mn-ea"/>
                <a:cs typeface="+mn-cs"/>
                <a:hlinkClick r:id="rId4"/>
              </a:rPr>
              <a:t>Les chiffres et statistiques d'Eurostat</a:t>
            </a:r>
            <a:r>
              <a:rPr lang="fr-BE" sz="1200" kern="1200" dirty="0">
                <a:solidFill>
                  <a:schemeClr val="tx1"/>
                </a:solidFill>
                <a:effectLst/>
                <a:latin typeface="+mn-lt"/>
                <a:ea typeface="+mn-ea"/>
                <a:cs typeface="+mn-cs"/>
              </a:rPr>
              <a:t> sont tout à fait officiels.</a:t>
            </a:r>
          </a:p>
          <a:p>
            <a:r>
              <a:rPr lang="fr-BE" sz="1200" kern="1200" dirty="0">
                <a:solidFill>
                  <a:schemeClr val="tx1"/>
                </a:solidFill>
                <a:effectLst/>
                <a:latin typeface="+mn-lt"/>
                <a:ea typeface="+mn-ea"/>
                <a:cs typeface="+mn-cs"/>
              </a:rPr>
              <a:t>Mais il y a plusieurs confusions à souligner : d’abord, celle entre déchet textile et gaspillage de vêtement. Les vieux matelas, les tentures… Ce ne sont pas des vêtements. Ensuite, entre consommateur et industrie. Les chiffres recouvrent en réalité l’ensemble des déchets textile, générés à la fois par les ménages et l’ensemble des secteurs d’activité économique.  En Belgique, ce qui est beaucoup produit ce sont des tapis et des moquettes et c’est là qu’il y aurait beaucoup de déchets.</a:t>
            </a:r>
          </a:p>
          <a:p>
            <a:r>
              <a:rPr lang="fr-BE" sz="1200" kern="1200" dirty="0">
                <a:solidFill>
                  <a:schemeClr val="tx1"/>
                </a:solidFill>
                <a:effectLst/>
                <a:latin typeface="+mn-lt"/>
                <a:ea typeface="+mn-ea"/>
                <a:cs typeface="+mn-cs"/>
              </a:rPr>
              <a:t>Sources</a:t>
            </a:r>
          </a:p>
          <a:p>
            <a:r>
              <a:rPr lang="fr-BE" sz="1200" kern="1200" dirty="0">
                <a:solidFill>
                  <a:schemeClr val="tx1"/>
                </a:solidFill>
                <a:effectLst/>
                <a:latin typeface="+mn-lt"/>
                <a:ea typeface="+mn-ea"/>
                <a:cs typeface="+mn-cs"/>
              </a:rPr>
              <a:t>France inter février 2018</a:t>
            </a:r>
          </a:p>
          <a:p>
            <a:r>
              <a:rPr lang="fr-BE" sz="1200" u="sng" kern="1200" dirty="0">
                <a:solidFill>
                  <a:schemeClr val="tx1"/>
                </a:solidFill>
                <a:effectLst/>
                <a:latin typeface="+mn-lt"/>
                <a:ea typeface="+mn-ea"/>
                <a:cs typeface="+mn-cs"/>
                <a:hlinkClick r:id="rId5"/>
              </a:rPr>
              <a:t>https://www.rtbf.be/info/economie/detail_le-belge-plus-gros-gaspilleur-de-vetements-en-europe-vraiment?id=10440692#:~:text=Dans%20le%20r%C3%A9cent%20Fashion%20Waste,empressent%20de%20relayer%20plusieurs%20m%C3%A9dias</a:t>
            </a:r>
            <a:r>
              <a:rPr lang="fr-BE" sz="1200" kern="1200" dirty="0">
                <a:solidFill>
                  <a:schemeClr val="tx1"/>
                </a:solidFill>
                <a:effectLst/>
                <a:latin typeface="+mn-lt"/>
                <a:ea typeface="+mn-ea"/>
                <a:cs typeface="+mn-cs"/>
              </a:rPr>
              <a:t>. Consulté le 4 mars 2021.</a:t>
            </a:r>
          </a:p>
          <a:p>
            <a:endParaRPr lang="fr-BE"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96</a:t>
            </a:fld>
            <a:endParaRPr lang="fr-FR"/>
          </a:p>
        </p:txBody>
      </p:sp>
    </p:spTree>
    <p:extLst>
      <p:ext uri="{BB962C8B-B14F-4D97-AF65-F5344CB8AC3E}">
        <p14:creationId xmlns:p14="http://schemas.microsoft.com/office/powerpoint/2010/main" val="55448775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97</a:t>
            </a:fld>
            <a:endParaRPr lang="fr-FR"/>
          </a:p>
        </p:txBody>
      </p:sp>
    </p:spTree>
    <p:extLst>
      <p:ext uri="{BB962C8B-B14F-4D97-AF65-F5344CB8AC3E}">
        <p14:creationId xmlns:p14="http://schemas.microsoft.com/office/powerpoint/2010/main" val="34643595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1200" dirty="0"/>
              <a:t>Les</a:t>
            </a:r>
            <a:r>
              <a:rPr lang="en-US" sz="1200" baseline="0" dirty="0"/>
              <a:t> </a:t>
            </a:r>
            <a:r>
              <a:rPr lang="en-US" sz="1200" baseline="0" dirty="0" err="1"/>
              <a:t>o</a:t>
            </a:r>
            <a:r>
              <a:rPr lang="en-US" sz="1200" dirty="0" err="1"/>
              <a:t>rdinateurs</a:t>
            </a:r>
            <a:r>
              <a:rPr lang="en-US" sz="1200" dirty="0"/>
              <a:t> </a:t>
            </a:r>
            <a:r>
              <a:rPr lang="en-US" sz="1200" dirty="0" err="1"/>
              <a:t>contiennent</a:t>
            </a:r>
            <a:r>
              <a:rPr lang="en-US" sz="1200" dirty="0"/>
              <a:t> </a:t>
            </a:r>
            <a:r>
              <a:rPr lang="en-US" sz="1200" dirty="0" err="1"/>
              <a:t>une</a:t>
            </a:r>
            <a:r>
              <a:rPr lang="en-US" sz="1200" dirty="0"/>
              <a:t> </a:t>
            </a:r>
            <a:r>
              <a:rPr lang="en-US" sz="1200" dirty="0" err="1"/>
              <a:t>cinquantaine</a:t>
            </a:r>
            <a:r>
              <a:rPr lang="en-US" sz="1200" dirty="0"/>
              <a:t> de </a:t>
            </a:r>
            <a:r>
              <a:rPr lang="en-US" sz="1200" dirty="0" err="1"/>
              <a:t>métaux</a:t>
            </a:r>
            <a:r>
              <a:rPr lang="en-US" sz="1200" dirty="0"/>
              <a:t> : Cu, Fe, Pb, Zn…Au, Ag, Co, </a:t>
            </a:r>
            <a:r>
              <a:rPr lang="en-US" sz="1200" dirty="0" err="1"/>
              <a:t>etc</a:t>
            </a:r>
            <a:endParaRPr lang="en-US" sz="1200" dirty="0"/>
          </a:p>
          <a:p>
            <a:r>
              <a:rPr lang="fr-BE" sz="1200" kern="1200" dirty="0">
                <a:solidFill>
                  <a:schemeClr val="tx1"/>
                </a:solidFill>
                <a:effectLst/>
                <a:latin typeface="+mn-lt"/>
                <a:ea typeface="+mn-ea"/>
                <a:cs typeface="+mn-cs"/>
              </a:rPr>
              <a:t>Parmi ceux-ci, citons : Cuivre (câbles, puces, circuits imprimés…), Fer (aimants des disques durs…), Plomb (soudures…), Zinc (batteries), Etain (soudures)… Parfois en toutes petites quantités : Palladium, Or, Argent, Cobalt, Ruthénium, Titane, Europium, Chrome, Bismuth, Mercure, Platine et biens d’autres…</a:t>
            </a:r>
          </a:p>
          <a:p>
            <a:r>
              <a:rPr lang="fr-BE" sz="1200" kern="1200" dirty="0">
                <a:solidFill>
                  <a:schemeClr val="tx1"/>
                </a:solidFill>
                <a:effectLst/>
                <a:latin typeface="+mn-lt"/>
                <a:ea typeface="+mn-ea"/>
                <a:cs typeface="+mn-cs"/>
              </a:rPr>
              <a:t>La directive </a:t>
            </a:r>
            <a:r>
              <a:rPr lang="fr-BE" sz="1200" kern="1200" dirty="0" err="1">
                <a:solidFill>
                  <a:schemeClr val="tx1"/>
                </a:solidFill>
                <a:effectLst/>
                <a:latin typeface="+mn-lt"/>
                <a:ea typeface="+mn-ea"/>
                <a:cs typeface="+mn-cs"/>
              </a:rPr>
              <a:t>RoHS</a:t>
            </a:r>
            <a:r>
              <a:rPr lang="fr-BE" sz="1200" kern="1200" dirty="0">
                <a:solidFill>
                  <a:schemeClr val="tx1"/>
                </a:solidFill>
                <a:effectLst/>
                <a:latin typeface="+mn-lt"/>
                <a:ea typeface="+mn-ea"/>
                <a:cs typeface="+mn-cs"/>
              </a:rPr>
              <a:t> (Restriction of </a:t>
            </a:r>
            <a:r>
              <a:rPr lang="fr-BE" sz="1200" kern="1200" dirty="0" err="1">
                <a:solidFill>
                  <a:schemeClr val="tx1"/>
                </a:solidFill>
                <a:effectLst/>
                <a:latin typeface="+mn-lt"/>
                <a:ea typeface="+mn-ea"/>
                <a:cs typeface="+mn-cs"/>
              </a:rPr>
              <a:t>hazardous</a:t>
            </a:r>
            <a:r>
              <a:rPr lang="fr-BE" sz="1200" kern="1200" dirty="0">
                <a:solidFill>
                  <a:schemeClr val="tx1"/>
                </a:solidFill>
                <a:effectLst/>
                <a:latin typeface="+mn-lt"/>
                <a:ea typeface="+mn-ea"/>
                <a:cs typeface="+mn-cs"/>
              </a:rPr>
              <a:t> substances in </a:t>
            </a:r>
            <a:r>
              <a:rPr lang="fr-BE" sz="1200" kern="1200" dirty="0" err="1">
                <a:solidFill>
                  <a:schemeClr val="tx1"/>
                </a:solidFill>
                <a:effectLst/>
                <a:latin typeface="+mn-lt"/>
                <a:ea typeface="+mn-ea"/>
                <a:cs typeface="+mn-cs"/>
              </a:rPr>
              <a:t>electrical</a:t>
            </a:r>
            <a:r>
              <a:rPr lang="fr-BE" sz="1200" kern="1200" dirty="0">
                <a:solidFill>
                  <a:schemeClr val="tx1"/>
                </a:solidFill>
                <a:effectLst/>
                <a:latin typeface="+mn-lt"/>
                <a:ea typeface="+mn-ea"/>
                <a:cs typeface="+mn-cs"/>
              </a:rPr>
              <a:t> and </a:t>
            </a:r>
            <a:r>
              <a:rPr lang="fr-BE" sz="1200" kern="1200" dirty="0" err="1">
                <a:solidFill>
                  <a:schemeClr val="tx1"/>
                </a:solidFill>
                <a:effectLst/>
                <a:latin typeface="+mn-lt"/>
                <a:ea typeface="+mn-ea"/>
                <a:cs typeface="+mn-cs"/>
              </a:rPr>
              <a:t>electronic</a:t>
            </a:r>
            <a:r>
              <a:rPr lang="fr-BE" sz="1200" kern="1200" dirty="0">
                <a:solidFill>
                  <a:schemeClr val="tx1"/>
                </a:solidFill>
                <a:effectLst/>
                <a:latin typeface="+mn-lt"/>
                <a:ea typeface="+mn-ea"/>
                <a:cs typeface="+mn-cs"/>
              </a:rPr>
              <a:t> </a:t>
            </a:r>
            <a:r>
              <a:rPr lang="fr-BE" sz="1200" kern="1200" dirty="0" err="1">
                <a:solidFill>
                  <a:schemeClr val="tx1"/>
                </a:solidFill>
                <a:effectLst/>
                <a:latin typeface="+mn-lt"/>
                <a:ea typeface="+mn-ea"/>
                <a:cs typeface="+mn-cs"/>
              </a:rPr>
              <a:t>equipment</a:t>
            </a:r>
            <a:r>
              <a:rPr lang="fr-BE" sz="1200" kern="1200" dirty="0">
                <a:solidFill>
                  <a:schemeClr val="tx1"/>
                </a:solidFill>
                <a:effectLst/>
                <a:latin typeface="+mn-lt"/>
                <a:ea typeface="+mn-ea"/>
                <a:cs typeface="+mn-cs"/>
              </a:rPr>
              <a:t>) détermine les concentrations maximales de Plomb, de Mercure, de Cadmium, de Chrome </a:t>
            </a:r>
            <a:r>
              <a:rPr lang="fr-BE" sz="1200" kern="1200" dirty="0" err="1">
                <a:solidFill>
                  <a:schemeClr val="tx1"/>
                </a:solidFill>
                <a:effectLst/>
                <a:latin typeface="+mn-lt"/>
                <a:ea typeface="+mn-ea"/>
                <a:cs typeface="+mn-cs"/>
              </a:rPr>
              <a:t>hexavalant</a:t>
            </a:r>
            <a:r>
              <a:rPr lang="fr-BE" sz="1200" kern="1200" dirty="0">
                <a:solidFill>
                  <a:schemeClr val="tx1"/>
                </a:solidFill>
                <a:effectLst/>
                <a:latin typeface="+mn-lt"/>
                <a:ea typeface="+mn-ea"/>
                <a:cs typeface="+mn-cs"/>
              </a:rPr>
              <a:t>, de </a:t>
            </a:r>
            <a:r>
              <a:rPr lang="fr-BE" sz="1200" kern="1200" dirty="0" err="1">
                <a:solidFill>
                  <a:schemeClr val="tx1"/>
                </a:solidFill>
                <a:effectLst/>
                <a:latin typeface="+mn-lt"/>
                <a:ea typeface="+mn-ea"/>
                <a:cs typeface="+mn-cs"/>
              </a:rPr>
              <a:t>Polybromodiphényles</a:t>
            </a:r>
            <a:r>
              <a:rPr lang="fr-BE" sz="1200" kern="1200" dirty="0">
                <a:solidFill>
                  <a:schemeClr val="tx1"/>
                </a:solidFill>
                <a:effectLst/>
                <a:latin typeface="+mn-lt"/>
                <a:ea typeface="+mn-ea"/>
                <a:cs typeface="+mn-cs"/>
              </a:rPr>
              <a:t> (PBB) ou de </a:t>
            </a:r>
            <a:r>
              <a:rPr lang="fr-BE" sz="1200" kern="1200" dirty="0" err="1">
                <a:solidFill>
                  <a:schemeClr val="tx1"/>
                </a:solidFill>
                <a:effectLst/>
                <a:latin typeface="+mn-lt"/>
                <a:ea typeface="+mn-ea"/>
                <a:cs typeface="+mn-cs"/>
              </a:rPr>
              <a:t>Polybromodiphényléthers</a:t>
            </a:r>
            <a:r>
              <a:rPr lang="fr-BE" sz="1200" kern="1200" dirty="0">
                <a:solidFill>
                  <a:schemeClr val="tx1"/>
                </a:solidFill>
                <a:effectLst/>
                <a:latin typeface="+mn-lt"/>
                <a:ea typeface="+mn-ea"/>
                <a:cs typeface="+mn-cs"/>
              </a:rPr>
              <a:t> (PBDE) dans les matériaux homogènes des équipements électriques et électroniques.  En Belgique, la directive </a:t>
            </a:r>
            <a:r>
              <a:rPr lang="fr-BE" sz="1200" kern="1200" dirty="0" err="1">
                <a:solidFill>
                  <a:schemeClr val="tx1"/>
                </a:solidFill>
                <a:effectLst/>
                <a:latin typeface="+mn-lt"/>
                <a:ea typeface="+mn-ea"/>
                <a:cs typeface="+mn-cs"/>
              </a:rPr>
              <a:t>RoHS</a:t>
            </a:r>
            <a:r>
              <a:rPr lang="fr-BE" sz="1200" kern="1200" dirty="0">
                <a:solidFill>
                  <a:schemeClr val="tx1"/>
                </a:solidFill>
                <a:effectLst/>
                <a:latin typeface="+mn-lt"/>
                <a:ea typeface="+mn-ea"/>
                <a:cs typeface="+mn-cs"/>
              </a:rPr>
              <a:t> a été transposée dans l'arrêté royal du 17 mars 2013.</a:t>
            </a:r>
          </a:p>
          <a:p>
            <a:endParaRPr lang="fr-BE" dirty="0"/>
          </a:p>
        </p:txBody>
      </p:sp>
      <p:sp>
        <p:nvSpPr>
          <p:cNvPr id="4" name="Espace réservé du numéro de diapositive 3"/>
          <p:cNvSpPr>
            <a:spLocks noGrp="1"/>
          </p:cNvSpPr>
          <p:nvPr>
            <p:ph type="sldNum" sz="quarter" idx="10"/>
          </p:nvPr>
        </p:nvSpPr>
        <p:spPr/>
        <p:txBody>
          <a:bodyPr/>
          <a:lstStyle/>
          <a:p>
            <a:fld id="{30669616-7E92-B043-8CEB-1349779813E7}" type="slidenum">
              <a:rPr lang="fr-FR" smtClean="0"/>
              <a:t>98</a:t>
            </a:fld>
            <a:endParaRPr lang="fr-FR"/>
          </a:p>
        </p:txBody>
      </p:sp>
    </p:spTree>
    <p:extLst>
      <p:ext uri="{BB962C8B-B14F-4D97-AF65-F5344CB8AC3E}">
        <p14:creationId xmlns:p14="http://schemas.microsoft.com/office/powerpoint/2010/main" val="188749281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91636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9615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Estimations du Bureau fédéral du plan (2019) à l’horizon 2040 : </a:t>
            </a:r>
          </a:p>
          <a:p>
            <a:pPr lvl="1"/>
            <a:r>
              <a:rPr lang="fr-BE" sz="1800" dirty="0"/>
              <a:t>Augmentation du nombre de passagers-kilomètres parcourus de presque 10 % (9,8 %) en Belgique d’ici 2040, de 150 milliards à 165 milliards (</a:t>
            </a:r>
            <a:r>
              <a:rPr lang="fr-BE" altLang="fr-FR" sz="1800" dirty="0"/>
              <a:t>Un passager-kilomètre = un kilomètre parcouru par une personne)</a:t>
            </a:r>
          </a:p>
          <a:p>
            <a:pPr lvl="1"/>
            <a:endParaRPr lang="fr-BE" sz="1800" dirty="0"/>
          </a:p>
          <a:p>
            <a:pPr lvl="1"/>
            <a:r>
              <a:rPr lang="fr-BE" sz="1800" dirty="0"/>
              <a:t>Déplacements domicile-travail : hausse annuelle de 0,3 % en moyenne du nombre de passagers-kilomètres, soit une croissance totale de plus de 7% sur la période 2015-2040. </a:t>
            </a: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39608E-81B6-406C-B351-5C98649C4738}" type="slidenum">
              <a:rPr kumimoji="0" lang="fr-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fr-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799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E7FA1B-89EC-1747-8298-B996C8B402D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BEDDCD6-B0D7-CA49-BDB5-01169DE468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638D704-2329-4D43-98F9-4181AE58593E}"/>
              </a:ext>
            </a:extLst>
          </p:cNvPr>
          <p:cNvSpPr>
            <a:spLocks noGrp="1"/>
          </p:cNvSpPr>
          <p:nvPr>
            <p:ph type="dt" sz="half" idx="10"/>
          </p:nvPr>
        </p:nvSpPr>
        <p:spPr/>
        <p:txBody>
          <a:bodyPr/>
          <a:lstStyle/>
          <a:p>
            <a:fld id="{2BEC2B3F-DEBA-BF42-8319-A1BB69B8075A}" type="datetimeFigureOut">
              <a:rPr lang="fr-FR" smtClean="0"/>
              <a:t>05/09/2022</a:t>
            </a:fld>
            <a:endParaRPr lang="fr-FR"/>
          </a:p>
        </p:txBody>
      </p:sp>
      <p:sp>
        <p:nvSpPr>
          <p:cNvPr id="5" name="Espace réservé du pied de page 4">
            <a:extLst>
              <a:ext uri="{FF2B5EF4-FFF2-40B4-BE49-F238E27FC236}">
                <a16:creationId xmlns:a16="http://schemas.microsoft.com/office/drawing/2014/main" id="{6A410AB9-F666-E54D-8D8B-A4084767FFD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B84C997-2400-6344-85A4-A785D4384A8F}"/>
              </a:ext>
            </a:extLst>
          </p:cNvPr>
          <p:cNvSpPr>
            <a:spLocks noGrp="1"/>
          </p:cNvSpPr>
          <p:nvPr>
            <p:ph type="sldNum" sz="quarter" idx="12"/>
          </p:nvPr>
        </p:nvSpPr>
        <p:spPr/>
        <p:txBody>
          <a:bodyPr/>
          <a:lstStyle/>
          <a:p>
            <a:fld id="{09D07120-570D-2840-B272-8EDFFBF7CC02}" type="slidenum">
              <a:rPr lang="fr-FR" smtClean="0"/>
              <a:t>‹N°›</a:t>
            </a:fld>
            <a:endParaRPr lang="fr-FR"/>
          </a:p>
        </p:txBody>
      </p:sp>
    </p:spTree>
    <p:extLst>
      <p:ext uri="{BB962C8B-B14F-4D97-AF65-F5344CB8AC3E}">
        <p14:creationId xmlns:p14="http://schemas.microsoft.com/office/powerpoint/2010/main" val="3480043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06215C-5479-3449-A688-A822108D3D9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EA0FD65F-0E3A-2A49-A7C0-3B627F90C69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3AB20F8-9A37-9643-BB84-2CD5F0FC1C29}"/>
              </a:ext>
            </a:extLst>
          </p:cNvPr>
          <p:cNvSpPr>
            <a:spLocks noGrp="1"/>
          </p:cNvSpPr>
          <p:nvPr>
            <p:ph type="dt" sz="half" idx="10"/>
          </p:nvPr>
        </p:nvSpPr>
        <p:spPr/>
        <p:txBody>
          <a:bodyPr/>
          <a:lstStyle/>
          <a:p>
            <a:fld id="{2BEC2B3F-DEBA-BF42-8319-A1BB69B8075A}" type="datetimeFigureOut">
              <a:rPr lang="fr-FR" smtClean="0"/>
              <a:t>05/09/2022</a:t>
            </a:fld>
            <a:endParaRPr lang="fr-FR"/>
          </a:p>
        </p:txBody>
      </p:sp>
      <p:sp>
        <p:nvSpPr>
          <p:cNvPr id="5" name="Espace réservé du pied de page 4">
            <a:extLst>
              <a:ext uri="{FF2B5EF4-FFF2-40B4-BE49-F238E27FC236}">
                <a16:creationId xmlns:a16="http://schemas.microsoft.com/office/drawing/2014/main" id="{C2696AEA-6EB6-FF4F-9B01-51AE6F9D49E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885CFCE-22D4-3148-88B3-8D7F954A4FE4}"/>
              </a:ext>
            </a:extLst>
          </p:cNvPr>
          <p:cNvSpPr>
            <a:spLocks noGrp="1"/>
          </p:cNvSpPr>
          <p:nvPr>
            <p:ph type="sldNum" sz="quarter" idx="12"/>
          </p:nvPr>
        </p:nvSpPr>
        <p:spPr/>
        <p:txBody>
          <a:bodyPr/>
          <a:lstStyle/>
          <a:p>
            <a:fld id="{09D07120-570D-2840-B272-8EDFFBF7CC02}" type="slidenum">
              <a:rPr lang="fr-FR" smtClean="0"/>
              <a:t>‹N°›</a:t>
            </a:fld>
            <a:endParaRPr lang="fr-FR"/>
          </a:p>
        </p:txBody>
      </p:sp>
    </p:spTree>
    <p:extLst>
      <p:ext uri="{BB962C8B-B14F-4D97-AF65-F5344CB8AC3E}">
        <p14:creationId xmlns:p14="http://schemas.microsoft.com/office/powerpoint/2010/main" val="2701183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BFAE263-212C-A24D-BF66-E51159DE93A5}"/>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6D7A4C7-A4C6-134F-A99C-BAFB2DA823F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97CFE7F-F67F-AB43-A9B6-A904E059BD4B}"/>
              </a:ext>
            </a:extLst>
          </p:cNvPr>
          <p:cNvSpPr>
            <a:spLocks noGrp="1"/>
          </p:cNvSpPr>
          <p:nvPr>
            <p:ph type="dt" sz="half" idx="10"/>
          </p:nvPr>
        </p:nvSpPr>
        <p:spPr/>
        <p:txBody>
          <a:bodyPr/>
          <a:lstStyle/>
          <a:p>
            <a:fld id="{2BEC2B3F-DEBA-BF42-8319-A1BB69B8075A}" type="datetimeFigureOut">
              <a:rPr lang="fr-FR" smtClean="0"/>
              <a:t>05/09/2022</a:t>
            </a:fld>
            <a:endParaRPr lang="fr-FR"/>
          </a:p>
        </p:txBody>
      </p:sp>
      <p:sp>
        <p:nvSpPr>
          <p:cNvPr id="5" name="Espace réservé du pied de page 4">
            <a:extLst>
              <a:ext uri="{FF2B5EF4-FFF2-40B4-BE49-F238E27FC236}">
                <a16:creationId xmlns:a16="http://schemas.microsoft.com/office/drawing/2014/main" id="{F41B8BDA-4750-0045-A133-27FC359A9E8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7EFCEE9-6474-8141-9EED-42DECC781E55}"/>
              </a:ext>
            </a:extLst>
          </p:cNvPr>
          <p:cNvSpPr>
            <a:spLocks noGrp="1"/>
          </p:cNvSpPr>
          <p:nvPr>
            <p:ph type="sldNum" sz="quarter" idx="12"/>
          </p:nvPr>
        </p:nvSpPr>
        <p:spPr/>
        <p:txBody>
          <a:bodyPr/>
          <a:lstStyle/>
          <a:p>
            <a:fld id="{09D07120-570D-2840-B272-8EDFFBF7CC02}" type="slidenum">
              <a:rPr lang="fr-FR" smtClean="0"/>
              <a:t>‹N°›</a:t>
            </a:fld>
            <a:endParaRPr lang="fr-FR"/>
          </a:p>
        </p:txBody>
      </p:sp>
    </p:spTree>
    <p:extLst>
      <p:ext uri="{BB962C8B-B14F-4D97-AF65-F5344CB8AC3E}">
        <p14:creationId xmlns:p14="http://schemas.microsoft.com/office/powerpoint/2010/main" val="52969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e de titre">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68001" y="6142556"/>
            <a:ext cx="1190324" cy="578919"/>
          </a:xfrm>
          <a:prstGeom prst="rect">
            <a:avLst/>
          </a:prstGeom>
        </p:spPr>
      </p:pic>
    </p:spTree>
    <p:extLst>
      <p:ext uri="{BB962C8B-B14F-4D97-AF65-F5344CB8AC3E}">
        <p14:creationId xmlns:p14="http://schemas.microsoft.com/office/powerpoint/2010/main" val="1162759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62AB75-C510-834D-A155-E5243534E0D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43B1D4C-AAF0-D243-BB3B-8E2C0A46F11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498A393-D4CE-6B48-BC2D-C141FD15A026}"/>
              </a:ext>
            </a:extLst>
          </p:cNvPr>
          <p:cNvSpPr>
            <a:spLocks noGrp="1"/>
          </p:cNvSpPr>
          <p:nvPr>
            <p:ph type="dt" sz="half" idx="10"/>
          </p:nvPr>
        </p:nvSpPr>
        <p:spPr/>
        <p:txBody>
          <a:bodyPr/>
          <a:lstStyle/>
          <a:p>
            <a:fld id="{2BEC2B3F-DEBA-BF42-8319-A1BB69B8075A}" type="datetimeFigureOut">
              <a:rPr lang="fr-FR" smtClean="0"/>
              <a:t>05/09/2022</a:t>
            </a:fld>
            <a:endParaRPr lang="fr-FR"/>
          </a:p>
        </p:txBody>
      </p:sp>
      <p:sp>
        <p:nvSpPr>
          <p:cNvPr id="5" name="Espace réservé du pied de page 4">
            <a:extLst>
              <a:ext uri="{FF2B5EF4-FFF2-40B4-BE49-F238E27FC236}">
                <a16:creationId xmlns:a16="http://schemas.microsoft.com/office/drawing/2014/main" id="{F6FB2472-5B21-974D-9183-7CAA8EF46B8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38D4B46-EF37-8C45-B7BC-C40DA038EB12}"/>
              </a:ext>
            </a:extLst>
          </p:cNvPr>
          <p:cNvSpPr>
            <a:spLocks noGrp="1"/>
          </p:cNvSpPr>
          <p:nvPr>
            <p:ph type="sldNum" sz="quarter" idx="12"/>
          </p:nvPr>
        </p:nvSpPr>
        <p:spPr/>
        <p:txBody>
          <a:bodyPr/>
          <a:lstStyle/>
          <a:p>
            <a:fld id="{09D07120-570D-2840-B272-8EDFFBF7CC02}" type="slidenum">
              <a:rPr lang="fr-FR" smtClean="0"/>
              <a:t>‹N°›</a:t>
            </a:fld>
            <a:endParaRPr lang="fr-FR"/>
          </a:p>
        </p:txBody>
      </p:sp>
    </p:spTree>
    <p:extLst>
      <p:ext uri="{BB962C8B-B14F-4D97-AF65-F5344CB8AC3E}">
        <p14:creationId xmlns:p14="http://schemas.microsoft.com/office/powerpoint/2010/main" val="2364472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27C621-0D9B-904F-8681-C7950FBF52C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D6C2C0B-B05E-CF4E-9631-D877457CF3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3C60CB30-EC82-9941-BA26-5EE5B8829D6F}"/>
              </a:ext>
            </a:extLst>
          </p:cNvPr>
          <p:cNvSpPr>
            <a:spLocks noGrp="1"/>
          </p:cNvSpPr>
          <p:nvPr>
            <p:ph type="dt" sz="half" idx="10"/>
          </p:nvPr>
        </p:nvSpPr>
        <p:spPr/>
        <p:txBody>
          <a:bodyPr/>
          <a:lstStyle/>
          <a:p>
            <a:fld id="{2BEC2B3F-DEBA-BF42-8319-A1BB69B8075A}" type="datetimeFigureOut">
              <a:rPr lang="fr-FR" smtClean="0"/>
              <a:t>05/09/2022</a:t>
            </a:fld>
            <a:endParaRPr lang="fr-FR"/>
          </a:p>
        </p:txBody>
      </p:sp>
      <p:sp>
        <p:nvSpPr>
          <p:cNvPr id="5" name="Espace réservé du pied de page 4">
            <a:extLst>
              <a:ext uri="{FF2B5EF4-FFF2-40B4-BE49-F238E27FC236}">
                <a16:creationId xmlns:a16="http://schemas.microsoft.com/office/drawing/2014/main" id="{30224530-60D6-2548-8D0B-618A44A46A1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7581B2C-60F8-3340-BFDD-BEBBAFEBFD04}"/>
              </a:ext>
            </a:extLst>
          </p:cNvPr>
          <p:cNvSpPr>
            <a:spLocks noGrp="1"/>
          </p:cNvSpPr>
          <p:nvPr>
            <p:ph type="sldNum" sz="quarter" idx="12"/>
          </p:nvPr>
        </p:nvSpPr>
        <p:spPr/>
        <p:txBody>
          <a:bodyPr/>
          <a:lstStyle/>
          <a:p>
            <a:fld id="{09D07120-570D-2840-B272-8EDFFBF7CC02}" type="slidenum">
              <a:rPr lang="fr-FR" smtClean="0"/>
              <a:t>‹N°›</a:t>
            </a:fld>
            <a:endParaRPr lang="fr-FR"/>
          </a:p>
        </p:txBody>
      </p:sp>
    </p:spTree>
    <p:extLst>
      <p:ext uri="{BB962C8B-B14F-4D97-AF65-F5344CB8AC3E}">
        <p14:creationId xmlns:p14="http://schemas.microsoft.com/office/powerpoint/2010/main" val="2942122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5CCF8F-93AA-BD4E-90B4-246EFE4DD3A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A93B97B-B649-6645-BC53-B5B0530412B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DE96D29-3EBB-794C-BDC0-85428209F80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422249D-8B89-D04C-AAC5-0AD4E0930305}"/>
              </a:ext>
            </a:extLst>
          </p:cNvPr>
          <p:cNvSpPr>
            <a:spLocks noGrp="1"/>
          </p:cNvSpPr>
          <p:nvPr>
            <p:ph type="dt" sz="half" idx="10"/>
          </p:nvPr>
        </p:nvSpPr>
        <p:spPr/>
        <p:txBody>
          <a:bodyPr/>
          <a:lstStyle/>
          <a:p>
            <a:fld id="{2BEC2B3F-DEBA-BF42-8319-A1BB69B8075A}" type="datetimeFigureOut">
              <a:rPr lang="fr-FR" smtClean="0"/>
              <a:t>05/09/2022</a:t>
            </a:fld>
            <a:endParaRPr lang="fr-FR"/>
          </a:p>
        </p:txBody>
      </p:sp>
      <p:sp>
        <p:nvSpPr>
          <p:cNvPr id="6" name="Espace réservé du pied de page 5">
            <a:extLst>
              <a:ext uri="{FF2B5EF4-FFF2-40B4-BE49-F238E27FC236}">
                <a16:creationId xmlns:a16="http://schemas.microsoft.com/office/drawing/2014/main" id="{FCB6DA8A-7887-864F-A7EA-678F98A0582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C3C7CA6-3456-A143-BD76-C8B62AE268CC}"/>
              </a:ext>
            </a:extLst>
          </p:cNvPr>
          <p:cNvSpPr>
            <a:spLocks noGrp="1"/>
          </p:cNvSpPr>
          <p:nvPr>
            <p:ph type="sldNum" sz="quarter" idx="12"/>
          </p:nvPr>
        </p:nvSpPr>
        <p:spPr/>
        <p:txBody>
          <a:bodyPr/>
          <a:lstStyle/>
          <a:p>
            <a:fld id="{09D07120-570D-2840-B272-8EDFFBF7CC02}" type="slidenum">
              <a:rPr lang="fr-FR" smtClean="0"/>
              <a:t>‹N°›</a:t>
            </a:fld>
            <a:endParaRPr lang="fr-FR"/>
          </a:p>
        </p:txBody>
      </p:sp>
    </p:spTree>
    <p:extLst>
      <p:ext uri="{BB962C8B-B14F-4D97-AF65-F5344CB8AC3E}">
        <p14:creationId xmlns:p14="http://schemas.microsoft.com/office/powerpoint/2010/main" val="368532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DDED0F-775A-2F43-BB60-6E5A9F774AB0}"/>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A32C3FE-C5E9-F540-A6DC-D2D8139D74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8809D7C-0707-3E4D-9316-9372E69099A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2C13116-5053-2440-BAFB-9FB8641070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D17C99D-61E9-7648-A15F-64E7E7A90EA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49932404-2A1D-394A-BE3D-7BD60DE2944D}"/>
              </a:ext>
            </a:extLst>
          </p:cNvPr>
          <p:cNvSpPr>
            <a:spLocks noGrp="1"/>
          </p:cNvSpPr>
          <p:nvPr>
            <p:ph type="dt" sz="half" idx="10"/>
          </p:nvPr>
        </p:nvSpPr>
        <p:spPr/>
        <p:txBody>
          <a:bodyPr/>
          <a:lstStyle/>
          <a:p>
            <a:fld id="{2BEC2B3F-DEBA-BF42-8319-A1BB69B8075A}" type="datetimeFigureOut">
              <a:rPr lang="fr-FR" smtClean="0"/>
              <a:t>05/09/2022</a:t>
            </a:fld>
            <a:endParaRPr lang="fr-FR"/>
          </a:p>
        </p:txBody>
      </p:sp>
      <p:sp>
        <p:nvSpPr>
          <p:cNvPr id="8" name="Espace réservé du pied de page 7">
            <a:extLst>
              <a:ext uri="{FF2B5EF4-FFF2-40B4-BE49-F238E27FC236}">
                <a16:creationId xmlns:a16="http://schemas.microsoft.com/office/drawing/2014/main" id="{3B7919C3-76BF-4244-B9BF-D90A6706FB7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31CA1BCC-7B00-D142-87C9-DC29754C3308}"/>
              </a:ext>
            </a:extLst>
          </p:cNvPr>
          <p:cNvSpPr>
            <a:spLocks noGrp="1"/>
          </p:cNvSpPr>
          <p:nvPr>
            <p:ph type="sldNum" sz="quarter" idx="12"/>
          </p:nvPr>
        </p:nvSpPr>
        <p:spPr/>
        <p:txBody>
          <a:bodyPr/>
          <a:lstStyle/>
          <a:p>
            <a:fld id="{09D07120-570D-2840-B272-8EDFFBF7CC02}" type="slidenum">
              <a:rPr lang="fr-FR" smtClean="0"/>
              <a:t>‹N°›</a:t>
            </a:fld>
            <a:endParaRPr lang="fr-FR"/>
          </a:p>
        </p:txBody>
      </p:sp>
    </p:spTree>
    <p:extLst>
      <p:ext uri="{BB962C8B-B14F-4D97-AF65-F5344CB8AC3E}">
        <p14:creationId xmlns:p14="http://schemas.microsoft.com/office/powerpoint/2010/main" val="2894521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0EB413-97A9-B64E-A5E5-A14850BF2A8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E8A335B1-4951-AA4C-B089-8FBAEA7E8E59}"/>
              </a:ext>
            </a:extLst>
          </p:cNvPr>
          <p:cNvSpPr>
            <a:spLocks noGrp="1"/>
          </p:cNvSpPr>
          <p:nvPr>
            <p:ph type="dt" sz="half" idx="10"/>
          </p:nvPr>
        </p:nvSpPr>
        <p:spPr/>
        <p:txBody>
          <a:bodyPr/>
          <a:lstStyle/>
          <a:p>
            <a:fld id="{2BEC2B3F-DEBA-BF42-8319-A1BB69B8075A}" type="datetimeFigureOut">
              <a:rPr lang="fr-FR" smtClean="0"/>
              <a:t>05/09/2022</a:t>
            </a:fld>
            <a:endParaRPr lang="fr-FR"/>
          </a:p>
        </p:txBody>
      </p:sp>
      <p:sp>
        <p:nvSpPr>
          <p:cNvPr id="4" name="Espace réservé du pied de page 3">
            <a:extLst>
              <a:ext uri="{FF2B5EF4-FFF2-40B4-BE49-F238E27FC236}">
                <a16:creationId xmlns:a16="http://schemas.microsoft.com/office/drawing/2014/main" id="{5D35174D-0001-8B47-924B-61A81CF2B41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76D3941-FBEC-3848-9259-EF9CFB985D76}"/>
              </a:ext>
            </a:extLst>
          </p:cNvPr>
          <p:cNvSpPr>
            <a:spLocks noGrp="1"/>
          </p:cNvSpPr>
          <p:nvPr>
            <p:ph type="sldNum" sz="quarter" idx="12"/>
          </p:nvPr>
        </p:nvSpPr>
        <p:spPr/>
        <p:txBody>
          <a:bodyPr/>
          <a:lstStyle/>
          <a:p>
            <a:fld id="{09D07120-570D-2840-B272-8EDFFBF7CC02}" type="slidenum">
              <a:rPr lang="fr-FR" smtClean="0"/>
              <a:t>‹N°›</a:t>
            </a:fld>
            <a:endParaRPr lang="fr-FR"/>
          </a:p>
        </p:txBody>
      </p:sp>
    </p:spTree>
    <p:extLst>
      <p:ext uri="{BB962C8B-B14F-4D97-AF65-F5344CB8AC3E}">
        <p14:creationId xmlns:p14="http://schemas.microsoft.com/office/powerpoint/2010/main" val="3362853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F853103-92BA-FA49-87E4-84832CB60E1A}"/>
              </a:ext>
            </a:extLst>
          </p:cNvPr>
          <p:cNvSpPr>
            <a:spLocks noGrp="1"/>
          </p:cNvSpPr>
          <p:nvPr>
            <p:ph type="dt" sz="half" idx="10"/>
          </p:nvPr>
        </p:nvSpPr>
        <p:spPr/>
        <p:txBody>
          <a:bodyPr/>
          <a:lstStyle/>
          <a:p>
            <a:fld id="{2BEC2B3F-DEBA-BF42-8319-A1BB69B8075A}" type="datetimeFigureOut">
              <a:rPr lang="fr-FR" smtClean="0"/>
              <a:t>05/09/2022</a:t>
            </a:fld>
            <a:endParaRPr lang="fr-FR"/>
          </a:p>
        </p:txBody>
      </p:sp>
      <p:sp>
        <p:nvSpPr>
          <p:cNvPr id="3" name="Espace réservé du pied de page 2">
            <a:extLst>
              <a:ext uri="{FF2B5EF4-FFF2-40B4-BE49-F238E27FC236}">
                <a16:creationId xmlns:a16="http://schemas.microsoft.com/office/drawing/2014/main" id="{F1AD2A6F-87F6-C642-8B7D-591822C2F9B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A2CD59C-4EED-0745-AE30-FA97F6CDABF4}"/>
              </a:ext>
            </a:extLst>
          </p:cNvPr>
          <p:cNvSpPr>
            <a:spLocks noGrp="1"/>
          </p:cNvSpPr>
          <p:nvPr>
            <p:ph type="sldNum" sz="quarter" idx="12"/>
          </p:nvPr>
        </p:nvSpPr>
        <p:spPr/>
        <p:txBody>
          <a:bodyPr/>
          <a:lstStyle/>
          <a:p>
            <a:fld id="{09D07120-570D-2840-B272-8EDFFBF7CC02}" type="slidenum">
              <a:rPr lang="fr-FR" smtClean="0"/>
              <a:t>‹N°›</a:t>
            </a:fld>
            <a:endParaRPr lang="fr-FR"/>
          </a:p>
        </p:txBody>
      </p:sp>
    </p:spTree>
    <p:extLst>
      <p:ext uri="{BB962C8B-B14F-4D97-AF65-F5344CB8AC3E}">
        <p14:creationId xmlns:p14="http://schemas.microsoft.com/office/powerpoint/2010/main" val="274711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3FA42B-2654-3D42-9354-F4EDD327C78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51F4C51-4B16-A743-949A-1C5AE81D9C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7EF40EE-95C4-F240-8074-CF3D3A2A0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AF0E87D-DCEC-974A-B955-3751523DC236}"/>
              </a:ext>
            </a:extLst>
          </p:cNvPr>
          <p:cNvSpPr>
            <a:spLocks noGrp="1"/>
          </p:cNvSpPr>
          <p:nvPr>
            <p:ph type="dt" sz="half" idx="10"/>
          </p:nvPr>
        </p:nvSpPr>
        <p:spPr/>
        <p:txBody>
          <a:bodyPr/>
          <a:lstStyle/>
          <a:p>
            <a:fld id="{2BEC2B3F-DEBA-BF42-8319-A1BB69B8075A}" type="datetimeFigureOut">
              <a:rPr lang="fr-FR" smtClean="0"/>
              <a:t>05/09/2022</a:t>
            </a:fld>
            <a:endParaRPr lang="fr-FR"/>
          </a:p>
        </p:txBody>
      </p:sp>
      <p:sp>
        <p:nvSpPr>
          <p:cNvPr id="6" name="Espace réservé du pied de page 5">
            <a:extLst>
              <a:ext uri="{FF2B5EF4-FFF2-40B4-BE49-F238E27FC236}">
                <a16:creationId xmlns:a16="http://schemas.microsoft.com/office/drawing/2014/main" id="{507F4EB6-B05A-5D4A-AB1E-631269E68AC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E9183BF-FD97-B44B-AEB1-C79D168BC9C8}"/>
              </a:ext>
            </a:extLst>
          </p:cNvPr>
          <p:cNvSpPr>
            <a:spLocks noGrp="1"/>
          </p:cNvSpPr>
          <p:nvPr>
            <p:ph type="sldNum" sz="quarter" idx="12"/>
          </p:nvPr>
        </p:nvSpPr>
        <p:spPr/>
        <p:txBody>
          <a:bodyPr/>
          <a:lstStyle/>
          <a:p>
            <a:fld id="{09D07120-570D-2840-B272-8EDFFBF7CC02}" type="slidenum">
              <a:rPr lang="fr-FR" smtClean="0"/>
              <a:t>‹N°›</a:t>
            </a:fld>
            <a:endParaRPr lang="fr-FR"/>
          </a:p>
        </p:txBody>
      </p:sp>
    </p:spTree>
    <p:extLst>
      <p:ext uri="{BB962C8B-B14F-4D97-AF65-F5344CB8AC3E}">
        <p14:creationId xmlns:p14="http://schemas.microsoft.com/office/powerpoint/2010/main" val="3008979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8A8009-CAC7-B84C-BDF2-46DBD0EED84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3FC53BC9-19C7-754E-8789-E65E5DAEF3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112F4AE-ED44-6143-AD7D-20CDE8D9EE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32B1ACB-9A7B-6343-A539-38C931ACAA2E}"/>
              </a:ext>
            </a:extLst>
          </p:cNvPr>
          <p:cNvSpPr>
            <a:spLocks noGrp="1"/>
          </p:cNvSpPr>
          <p:nvPr>
            <p:ph type="dt" sz="half" idx="10"/>
          </p:nvPr>
        </p:nvSpPr>
        <p:spPr/>
        <p:txBody>
          <a:bodyPr/>
          <a:lstStyle/>
          <a:p>
            <a:fld id="{2BEC2B3F-DEBA-BF42-8319-A1BB69B8075A}" type="datetimeFigureOut">
              <a:rPr lang="fr-FR" smtClean="0"/>
              <a:t>05/09/2022</a:t>
            </a:fld>
            <a:endParaRPr lang="fr-FR"/>
          </a:p>
        </p:txBody>
      </p:sp>
      <p:sp>
        <p:nvSpPr>
          <p:cNvPr id="6" name="Espace réservé du pied de page 5">
            <a:extLst>
              <a:ext uri="{FF2B5EF4-FFF2-40B4-BE49-F238E27FC236}">
                <a16:creationId xmlns:a16="http://schemas.microsoft.com/office/drawing/2014/main" id="{D82EAAFD-A39F-9D46-8909-C3A82B9712F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C5322C8-D601-D642-83EE-C66975CCD117}"/>
              </a:ext>
            </a:extLst>
          </p:cNvPr>
          <p:cNvSpPr>
            <a:spLocks noGrp="1"/>
          </p:cNvSpPr>
          <p:nvPr>
            <p:ph type="sldNum" sz="quarter" idx="12"/>
          </p:nvPr>
        </p:nvSpPr>
        <p:spPr/>
        <p:txBody>
          <a:bodyPr/>
          <a:lstStyle/>
          <a:p>
            <a:fld id="{09D07120-570D-2840-B272-8EDFFBF7CC02}" type="slidenum">
              <a:rPr lang="fr-FR" smtClean="0"/>
              <a:t>‹N°›</a:t>
            </a:fld>
            <a:endParaRPr lang="fr-FR"/>
          </a:p>
        </p:txBody>
      </p:sp>
    </p:spTree>
    <p:extLst>
      <p:ext uri="{BB962C8B-B14F-4D97-AF65-F5344CB8AC3E}">
        <p14:creationId xmlns:p14="http://schemas.microsoft.com/office/powerpoint/2010/main" val="4201455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16AEC39-EF43-3F4A-9724-18197E2E21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E8EA66E5-2EF3-8240-8DE4-9CBEAE6E70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8228AD6-69E1-4D44-B706-06BC49CA6E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C2B3F-DEBA-BF42-8319-A1BB69B8075A}" type="datetimeFigureOut">
              <a:rPr lang="fr-FR" smtClean="0"/>
              <a:t>05/09/2022</a:t>
            </a:fld>
            <a:endParaRPr lang="fr-FR"/>
          </a:p>
        </p:txBody>
      </p:sp>
      <p:sp>
        <p:nvSpPr>
          <p:cNvPr id="5" name="Espace réservé du pied de page 4">
            <a:extLst>
              <a:ext uri="{FF2B5EF4-FFF2-40B4-BE49-F238E27FC236}">
                <a16:creationId xmlns:a16="http://schemas.microsoft.com/office/drawing/2014/main" id="{6881DD42-6A6B-6143-9E78-F819D154BD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D3F9C11-58E6-EC4A-9061-DEA8EB1CA4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D07120-570D-2840-B272-8EDFFBF7CC02}" type="slidenum">
              <a:rPr lang="fr-FR" smtClean="0"/>
              <a:t>‹N°›</a:t>
            </a:fld>
            <a:endParaRPr lang="fr-FR"/>
          </a:p>
        </p:txBody>
      </p:sp>
    </p:spTree>
    <p:extLst>
      <p:ext uri="{BB962C8B-B14F-4D97-AF65-F5344CB8AC3E}">
        <p14:creationId xmlns:p14="http://schemas.microsoft.com/office/powerpoint/2010/main" val="1797013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9.xml"/><Relationship Id="rId1" Type="http://schemas.openxmlformats.org/officeDocument/2006/relationships/slideLayout" Target="../slideLayouts/slideLayout12.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png"/></Relationships>
</file>

<file path=ppt/slides/_rels/slide10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0.xml"/><Relationship Id="rId1" Type="http://schemas.openxmlformats.org/officeDocument/2006/relationships/slideLayout" Target="../slideLayouts/slideLayout12.xml"/><Relationship Id="rId4" Type="http://schemas.openxmlformats.org/officeDocument/2006/relationships/image" Target="../media/image85.jpg"/></Relationships>
</file>

<file path=ppt/slides/_rels/slide10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1.xml"/><Relationship Id="rId1" Type="http://schemas.openxmlformats.org/officeDocument/2006/relationships/slideLayout" Target="../slideLayouts/slideLayout12.xml"/><Relationship Id="rId4" Type="http://schemas.openxmlformats.org/officeDocument/2006/relationships/image" Target="../media/image85.jpg"/></Relationships>
</file>

<file path=ppt/slides/_rels/slide104.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40.jpeg"/><Relationship Id="rId7" Type="http://schemas.openxmlformats.org/officeDocument/2006/relationships/image" Target="../media/image89.jpeg"/><Relationship Id="rId2" Type="http://schemas.openxmlformats.org/officeDocument/2006/relationships/notesSlide" Target="../notesSlides/notesSlide102.xml"/><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7.jpeg"/><Relationship Id="rId4" Type="http://schemas.openxmlformats.org/officeDocument/2006/relationships/image" Target="../media/image86.jpeg"/><Relationship Id="rId9" Type="http://schemas.openxmlformats.org/officeDocument/2006/relationships/image" Target="../media/image91.jpeg"/></Relationships>
</file>

<file path=ppt/slides/_rels/slide105.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40.jpeg"/><Relationship Id="rId7" Type="http://schemas.openxmlformats.org/officeDocument/2006/relationships/image" Target="../media/image89.jpeg"/><Relationship Id="rId2" Type="http://schemas.openxmlformats.org/officeDocument/2006/relationships/notesSlide" Target="../notesSlides/notesSlide103.xml"/><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7.jpeg"/><Relationship Id="rId4" Type="http://schemas.openxmlformats.org/officeDocument/2006/relationships/image" Target="../media/image86.jpeg"/><Relationship Id="rId9" Type="http://schemas.openxmlformats.org/officeDocument/2006/relationships/image" Target="../media/image91.jpeg"/></Relationships>
</file>

<file path=ppt/slides/_rels/slide10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50.png"/><Relationship Id="rId7" Type="http://schemas.openxmlformats.org/officeDocument/2006/relationships/image" Target="../media/image95.png"/><Relationship Id="rId2" Type="http://schemas.openxmlformats.org/officeDocument/2006/relationships/notesSlide" Target="../notesSlides/notesSlide104.xml"/><Relationship Id="rId1" Type="http://schemas.openxmlformats.org/officeDocument/2006/relationships/slideLayout" Target="../slideLayouts/slideLayout12.xml"/><Relationship Id="rId6" Type="http://schemas.openxmlformats.org/officeDocument/2006/relationships/image" Target="../media/image94.png"/><Relationship Id="rId11" Type="http://schemas.openxmlformats.org/officeDocument/2006/relationships/image" Target="../media/image40.jpeg"/><Relationship Id="rId5" Type="http://schemas.openxmlformats.org/officeDocument/2006/relationships/image" Target="../media/image93.jp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51.png"/></Relationships>
</file>

<file path=ppt/slides/_rels/slide10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50.png"/><Relationship Id="rId7" Type="http://schemas.openxmlformats.org/officeDocument/2006/relationships/image" Target="../media/image95.png"/><Relationship Id="rId2" Type="http://schemas.openxmlformats.org/officeDocument/2006/relationships/notesSlide" Target="../notesSlides/notesSlide105.xml"/><Relationship Id="rId1" Type="http://schemas.openxmlformats.org/officeDocument/2006/relationships/slideLayout" Target="../slideLayouts/slideLayout12.xml"/><Relationship Id="rId6" Type="http://schemas.openxmlformats.org/officeDocument/2006/relationships/image" Target="../media/image94.png"/><Relationship Id="rId11" Type="http://schemas.openxmlformats.org/officeDocument/2006/relationships/image" Target="../media/image40.jpeg"/><Relationship Id="rId5" Type="http://schemas.openxmlformats.org/officeDocument/2006/relationships/image" Target="../media/image93.jp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51.png"/></Relationships>
</file>

<file path=ppt/slides/_rels/slide10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6.xml"/><Relationship Id="rId1" Type="http://schemas.openxmlformats.org/officeDocument/2006/relationships/slideLayout" Target="../slideLayouts/slideLayout9.xml"/><Relationship Id="rId5" Type="http://schemas.openxmlformats.org/officeDocument/2006/relationships/image" Target="../media/image1.tiff"/><Relationship Id="rId4" Type="http://schemas.openxmlformats.org/officeDocument/2006/relationships/image" Target="../media/image40.jpeg"/></Relationships>
</file>

<file path=ppt/slides/_rels/slide10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7.xml"/><Relationship Id="rId1" Type="http://schemas.openxmlformats.org/officeDocument/2006/relationships/slideLayout" Target="../slideLayouts/slideLayout9.xml"/><Relationship Id="rId5" Type="http://schemas.openxmlformats.org/officeDocument/2006/relationships/image" Target="../media/image1.tiff"/><Relationship Id="rId4" Type="http://schemas.openxmlformats.org/officeDocument/2006/relationships/image" Target="../media/image40.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9.xml"/><Relationship Id="rId1" Type="http://schemas.openxmlformats.org/officeDocument/2006/relationships/slideLayout" Target="../slideLayouts/slideLayout12.xml"/><Relationship Id="rId5" Type="http://schemas.openxmlformats.org/officeDocument/2006/relationships/image" Target="file:///\\w00vdc001\home_cepag$\W00PRAWA\Documents\RISE\9668.jpeg" TargetMode="External"/><Relationship Id="rId4" Type="http://schemas.openxmlformats.org/officeDocument/2006/relationships/image" Target="../media/image99.jpeg"/></Relationships>
</file>

<file path=ppt/slides/_rels/slide1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1.xml"/><Relationship Id="rId1" Type="http://schemas.openxmlformats.org/officeDocument/2006/relationships/slideLayout" Target="../slideLayouts/slideLayout12.xml"/><Relationship Id="rId5" Type="http://schemas.openxmlformats.org/officeDocument/2006/relationships/image" Target="file:///\\w00vdc001\home_cepag$\W00PRAWA\Documents\RISE\20158.jpeg" TargetMode="External"/><Relationship Id="rId4" Type="http://schemas.openxmlformats.org/officeDocument/2006/relationships/image" Target="../media/image100.jpeg"/></Relationships>
</file>

<file path=ppt/slides/_rels/slide114.xml.rels><?xml version="1.0" encoding="UTF-8" standalone="yes"?>
<Relationships xmlns="http://schemas.openxmlformats.org/package/2006/relationships"><Relationship Id="rId8" Type="http://schemas.openxmlformats.org/officeDocument/2006/relationships/image" Target="../media/image103.jpeg"/><Relationship Id="rId13" Type="http://schemas.openxmlformats.org/officeDocument/2006/relationships/image" Target="file:///\\w00vdc001\home_cepag$\W00PRAWA\Documents\RISE\Adaptation%20slides%20Cirular%20Pursuit_Labels_GES\mobius-loop.png" TargetMode="External"/><Relationship Id="rId3" Type="http://schemas.openxmlformats.org/officeDocument/2006/relationships/image" Target="../media/image40.jpeg"/><Relationship Id="rId7" Type="http://schemas.openxmlformats.org/officeDocument/2006/relationships/image" Target="file:///\\w00vdc001\home_cepag$\W00PRAWA\Documents\RISE\Adaptation%20slides%20Cirular%20Pursuit_Labels_GES\Energy_Star.png" TargetMode="External"/><Relationship Id="rId12" Type="http://schemas.openxmlformats.org/officeDocument/2006/relationships/image" Target="../media/image105.png"/><Relationship Id="rId2" Type="http://schemas.openxmlformats.org/officeDocument/2006/relationships/notesSlide" Target="../notesSlides/notesSlide112.xml"/><Relationship Id="rId1" Type="http://schemas.openxmlformats.org/officeDocument/2006/relationships/slideLayout" Target="../slideLayouts/slideLayout12.xml"/><Relationship Id="rId6" Type="http://schemas.openxmlformats.org/officeDocument/2006/relationships/image" Target="../media/image102.png"/><Relationship Id="rId11" Type="http://schemas.openxmlformats.org/officeDocument/2006/relationships/image" Target="file:///\\w00vdc001\home_cepag$\W00PRAWA\Documents\RISE\Adaptation%20slides%20Cirular%20Pursuit_Labels_GES\Fost%20Plus_Point_vert.jpg" TargetMode="External"/><Relationship Id="rId5" Type="http://schemas.openxmlformats.org/officeDocument/2006/relationships/image" Target="file:///\\w00vdc001\home_cepag$\W00PRAWA\Documents\RISE\Adaptation%20slides%20Cirular%20Pursuit_Labels_GES\Biogarantie.jpg" TargetMode="External"/><Relationship Id="rId15" Type="http://schemas.openxmlformats.org/officeDocument/2006/relationships/image" Target="file:///\\w00vdc001\home_cepag$\W00PRAWA\Documents\RISE\Adaptation%20slides%20Cirular%20Pursuit_Labels_GES\PEFC.jpg" TargetMode="External"/><Relationship Id="rId10" Type="http://schemas.openxmlformats.org/officeDocument/2006/relationships/image" Target="../media/image104.jpeg"/><Relationship Id="rId4" Type="http://schemas.openxmlformats.org/officeDocument/2006/relationships/image" Target="../media/image101.jpeg"/><Relationship Id="rId9" Type="http://schemas.openxmlformats.org/officeDocument/2006/relationships/image" Target="file:///\\w00vdc001\home_cepag$\W00PRAWA\Documents\RISE\Adaptation%20slides%20Cirular%20Pursuit_Labels_GES\Fairtrade.jpg" TargetMode="External"/><Relationship Id="rId14" Type="http://schemas.openxmlformats.org/officeDocument/2006/relationships/image" Target="../media/image106.jpeg"/></Relationships>
</file>

<file path=ppt/slides/_rels/slide115.xml.rels><?xml version="1.0" encoding="UTF-8" standalone="yes"?>
<Relationships xmlns="http://schemas.openxmlformats.org/package/2006/relationships"><Relationship Id="rId8" Type="http://schemas.openxmlformats.org/officeDocument/2006/relationships/image" Target="../media/image103.jpeg"/><Relationship Id="rId13" Type="http://schemas.openxmlformats.org/officeDocument/2006/relationships/image" Target="file:///\\w00vdc001\home_cepag$\W00PRAWA\Documents\RISE\Adaptation%20slides%20Cirular%20Pursuit_Labels_GES\mobius-loop.png" TargetMode="External"/><Relationship Id="rId3" Type="http://schemas.openxmlformats.org/officeDocument/2006/relationships/image" Target="../media/image40.jpeg"/><Relationship Id="rId7" Type="http://schemas.openxmlformats.org/officeDocument/2006/relationships/image" Target="file:///\\w00vdc001\home_cepag$\W00PRAWA\Documents\RISE\Adaptation%20slides%20Cirular%20Pursuit_Labels_GES\Energy_Star.png" TargetMode="External"/><Relationship Id="rId12" Type="http://schemas.openxmlformats.org/officeDocument/2006/relationships/image" Target="../media/image105.png"/><Relationship Id="rId2" Type="http://schemas.openxmlformats.org/officeDocument/2006/relationships/notesSlide" Target="../notesSlides/notesSlide113.xml"/><Relationship Id="rId1" Type="http://schemas.openxmlformats.org/officeDocument/2006/relationships/slideLayout" Target="../slideLayouts/slideLayout12.xml"/><Relationship Id="rId6" Type="http://schemas.openxmlformats.org/officeDocument/2006/relationships/image" Target="../media/image102.png"/><Relationship Id="rId11" Type="http://schemas.openxmlformats.org/officeDocument/2006/relationships/image" Target="file:///\\w00vdc001\home_cepag$\W00PRAWA\Documents\RISE\Adaptation%20slides%20Cirular%20Pursuit_Labels_GES\Fost%20Plus_Point_vert.jpg" TargetMode="External"/><Relationship Id="rId5" Type="http://schemas.openxmlformats.org/officeDocument/2006/relationships/image" Target="file:///\\w00vdc001\home_cepag$\W00PRAWA\Documents\RISE\Adaptation%20slides%20Cirular%20Pursuit_Labels_GES\Biogarantie.jpg" TargetMode="External"/><Relationship Id="rId15" Type="http://schemas.openxmlformats.org/officeDocument/2006/relationships/image" Target="file:///\\w00vdc001\home_cepag$\W00PRAWA\Documents\RISE\Adaptation%20slides%20Cirular%20Pursuit_Labels_GES\PEFC.jpg" TargetMode="External"/><Relationship Id="rId10" Type="http://schemas.openxmlformats.org/officeDocument/2006/relationships/image" Target="../media/image104.jpeg"/><Relationship Id="rId4" Type="http://schemas.openxmlformats.org/officeDocument/2006/relationships/image" Target="../media/image101.jpeg"/><Relationship Id="rId9" Type="http://schemas.openxmlformats.org/officeDocument/2006/relationships/image" Target="file:///\\w00vdc001\home_cepag$\W00PRAWA\Documents\RISE\Adaptation%20slides%20Cirular%20Pursuit_Labels_GES\Fairtrade.jpg" TargetMode="External"/><Relationship Id="rId14" Type="http://schemas.openxmlformats.org/officeDocument/2006/relationships/image" Target="../media/image106.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40.jpeg"/><Relationship Id="rId7" Type="http://schemas.openxmlformats.org/officeDocument/2006/relationships/image" Target="../media/image111.png"/><Relationship Id="rId2" Type="http://schemas.openxmlformats.org/officeDocument/2006/relationships/notesSlide" Target="../notesSlides/notesSlide117.xml"/><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sv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3.jp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3.jp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3.jp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5.jpeg"/><Relationship Id="rId5" Type="http://schemas.openxmlformats.org/officeDocument/2006/relationships/image" Target="../media/image24.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5.jpeg"/><Relationship Id="rId5" Type="http://schemas.openxmlformats.org/officeDocument/2006/relationships/image" Target="../media/image24.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7.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8.jpe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7.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4.svg"/><Relationship Id="rId5" Type="http://schemas.openxmlformats.org/officeDocument/2006/relationships/image" Target="../media/image29.png"/><Relationship Id="rId10" Type="http://schemas.openxmlformats.org/officeDocument/2006/relationships/image" Target="../media/image38.svg"/><Relationship Id="rId4" Type="http://schemas.microsoft.com/office/2007/relationships/hdphoto" Target="../media/hdphoto1.wdp"/><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7.png"/><Relationship Id="rId7" Type="http://schemas.openxmlformats.org/officeDocument/2006/relationships/image" Target="../media/image30.png"/><Relationship Id="rId12" Type="http://schemas.openxmlformats.org/officeDocument/2006/relationships/image" Target="../media/image40.sv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34.svg"/><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image" Target="../media/image38.svg"/><Relationship Id="rId4" Type="http://schemas.microsoft.com/office/2007/relationships/hdphoto" Target="../media/hdphoto1.wdp"/><Relationship Id="rId9" Type="http://schemas.openxmlformats.org/officeDocument/2006/relationships/image" Target="../media/image31.png"/></Relationships>
</file>

<file path=ppt/slides/_rels/slide2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7.png"/><Relationship Id="rId7" Type="http://schemas.openxmlformats.org/officeDocument/2006/relationships/image" Target="../media/image30.png"/><Relationship Id="rId12" Type="http://schemas.openxmlformats.org/officeDocument/2006/relationships/image" Target="../media/image40.sv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34.svg"/><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image" Target="../media/image38.svg"/><Relationship Id="rId4" Type="http://schemas.microsoft.com/office/2007/relationships/hdphoto" Target="../media/hdphoto1.wdp"/><Relationship Id="rId9"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40.svg"/><Relationship Id="rId5" Type="http://schemas.openxmlformats.org/officeDocument/2006/relationships/image" Target="../media/image32.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40.svg"/><Relationship Id="rId5" Type="http://schemas.openxmlformats.org/officeDocument/2006/relationships/image" Target="../media/image32.png"/><Relationship Id="rId10" Type="http://schemas.openxmlformats.org/officeDocument/2006/relationships/image" Target="../media/image44.svg"/><Relationship Id="rId4" Type="http://schemas.microsoft.com/office/2007/relationships/hdphoto" Target="../media/hdphoto1.wdp"/><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35.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35.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35.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35.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35.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35.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36.jp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36.jp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36.jp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48.svg"/><Relationship Id="rId5" Type="http://schemas.openxmlformats.org/officeDocument/2006/relationships/image" Target="../media/image37.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38.jp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39.jp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39.jp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39.jp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45.jpeg"/><Relationship Id="rId4" Type="http://schemas.openxmlformats.org/officeDocument/2006/relationships/image" Target="../media/image1.tiff"/></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3.xml"/><Relationship Id="rId1" Type="http://schemas.openxmlformats.org/officeDocument/2006/relationships/slideLayout" Target="../slideLayouts/slideLayout9.xml"/><Relationship Id="rId5" Type="http://schemas.openxmlformats.org/officeDocument/2006/relationships/image" Target="../media/image45.jpeg"/><Relationship Id="rId4" Type="http://schemas.openxmlformats.org/officeDocument/2006/relationships/image" Target="../media/image1.tiff"/></Relationships>
</file>

<file path=ppt/slides/_rels/slide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4.xml"/><Relationship Id="rId1" Type="http://schemas.openxmlformats.org/officeDocument/2006/relationships/slideLayout" Target="../slideLayouts/slideLayout9.xml"/><Relationship Id="rId5" Type="http://schemas.openxmlformats.org/officeDocument/2006/relationships/image" Target="../media/image46.jpeg"/><Relationship Id="rId4" Type="http://schemas.openxmlformats.org/officeDocument/2006/relationships/image" Target="../media/image1.tiff"/></Relationships>
</file>

<file path=ppt/slides/_rels/slide5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5.xml"/><Relationship Id="rId1" Type="http://schemas.openxmlformats.org/officeDocument/2006/relationships/slideLayout" Target="../slideLayouts/slideLayout9.xml"/><Relationship Id="rId5" Type="http://schemas.openxmlformats.org/officeDocument/2006/relationships/image" Target="../media/image46.jpeg"/><Relationship Id="rId4" Type="http://schemas.openxmlformats.org/officeDocument/2006/relationships/image" Target="../media/image1.tiff"/></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6.xml"/><Relationship Id="rId1" Type="http://schemas.openxmlformats.org/officeDocument/2006/relationships/slideLayout" Target="../slideLayouts/slideLayout9.xml"/><Relationship Id="rId5" Type="http://schemas.openxmlformats.org/officeDocument/2006/relationships/image" Target="../media/image47.jpeg"/><Relationship Id="rId4" Type="http://schemas.openxmlformats.org/officeDocument/2006/relationships/image" Target="../media/image1.tiff"/></Relationships>
</file>

<file path=ppt/slides/_rels/slide57.xml.rels><?xml version="1.0" encoding="UTF-8" standalone="yes"?>
<Relationships xmlns="http://schemas.openxmlformats.org/package/2006/relationships"><Relationship Id="rId8" Type="http://schemas.openxmlformats.org/officeDocument/2006/relationships/hyperlink" Target="https://www.arte.tv/fr/videos/085448-000-A/alerte-au-blanchiment-ecologique/" TargetMode="External"/><Relationship Id="rId3" Type="http://schemas.openxmlformats.org/officeDocument/2006/relationships/image" Target="../media/image40.jpeg"/><Relationship Id="rId7" Type="http://schemas.openxmlformats.org/officeDocument/2006/relationships/hyperlink" Target="https://www.arte.tv/fr/videos/106558-000-A/cop26-gare-au-greenwashing/"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hyperlink" Target="https://www.ecoconso.be/fr/content/des-entreprises-plus-durables-greenwashing-ou-vrai-engagement" TargetMode="External"/><Relationship Id="rId5" Type="http://schemas.openxmlformats.org/officeDocument/2006/relationships/hyperlink" Target="https://www.ecoconso.be/fr/content/voitures-hybrides-rechargeables-vraiment-ecologiques-ou-greenwashing" TargetMode="External"/><Relationship Id="rId4" Type="http://schemas.openxmlformats.org/officeDocument/2006/relationships/image" Target="../media/image1.tiff"/></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60.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9.xml"/><Relationship Id="rId5" Type="http://schemas.openxmlformats.org/officeDocument/2006/relationships/image" Target="../media/image1.tiff"/><Relationship Id="rId4" Type="http://schemas.openxmlformats.org/officeDocument/2006/relationships/image" Target="../media/image40.jpeg"/></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4.xml"/><Relationship Id="rId1" Type="http://schemas.openxmlformats.org/officeDocument/2006/relationships/slideLayout" Target="../slideLayouts/slideLayout9.xml"/><Relationship Id="rId5" Type="http://schemas.openxmlformats.org/officeDocument/2006/relationships/image" Target="../media/image1.tiff"/><Relationship Id="rId4" Type="http://schemas.openxmlformats.org/officeDocument/2006/relationships/image" Target="../media/image40.jpeg"/></Relationships>
</file>

<file path=ppt/slides/_rels/slide6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5.xml"/><Relationship Id="rId1" Type="http://schemas.openxmlformats.org/officeDocument/2006/relationships/slideLayout" Target="../slideLayouts/slideLayout12.xml"/><Relationship Id="rId5" Type="http://schemas.openxmlformats.org/officeDocument/2006/relationships/image" Target="../media/image68.svg"/><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6.xml"/><Relationship Id="rId1" Type="http://schemas.openxmlformats.org/officeDocument/2006/relationships/slideLayout" Target="../slideLayouts/slideLayout12.xml"/><Relationship Id="rId5" Type="http://schemas.openxmlformats.org/officeDocument/2006/relationships/image" Target="../media/image70.svg"/><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58.jpg"/></Relationships>
</file>

<file path=ppt/slides/_rels/slide6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58.jpg"/></Relationships>
</file>

<file path=ppt/slides/_rels/slide6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9.xml"/><Relationship Id="rId1" Type="http://schemas.openxmlformats.org/officeDocument/2006/relationships/slideLayout" Target="../slideLayouts/slideLayout12.xml"/><Relationship Id="rId5" Type="http://schemas.openxmlformats.org/officeDocument/2006/relationships/comments" Target="../comments/comment1.xml"/><Relationship Id="rId4" Type="http://schemas.openxmlformats.org/officeDocument/2006/relationships/image" Target="../media/image59.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7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59.jpg"/></Relationships>
</file>

<file path=ppt/slides/_rels/slide7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59.jpg"/></Relationships>
</file>

<file path=ppt/slides/_rels/slide7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9.xml"/><Relationship Id="rId6" Type="http://schemas.openxmlformats.org/officeDocument/2006/relationships/image" Target="../media/image1.tiff"/><Relationship Id="rId5" Type="http://schemas.openxmlformats.org/officeDocument/2006/relationships/image" Target="../media/image40.jpeg"/><Relationship Id="rId4" Type="http://schemas.openxmlformats.org/officeDocument/2006/relationships/image" Target="../media/image62.jpg"/></Relationships>
</file>

<file path=ppt/slides/_rels/slide73.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image" Target="../media/image63.jpg"/><Relationship Id="rId7" Type="http://schemas.openxmlformats.org/officeDocument/2006/relationships/image" Target="../media/image60.jpg"/><Relationship Id="rId2" Type="http://schemas.openxmlformats.org/officeDocument/2006/relationships/image" Target="../media/image62.jpg"/><Relationship Id="rId1" Type="http://schemas.openxmlformats.org/officeDocument/2006/relationships/slideLayout" Target="../slideLayouts/slideLayout9.xml"/><Relationship Id="rId6" Type="http://schemas.openxmlformats.org/officeDocument/2006/relationships/image" Target="../media/image1.tiff"/><Relationship Id="rId5" Type="http://schemas.openxmlformats.org/officeDocument/2006/relationships/image" Target="../media/image40.jpeg"/><Relationship Id="rId10" Type="http://schemas.openxmlformats.org/officeDocument/2006/relationships/image" Target="../media/image66.jpg"/><Relationship Id="rId4" Type="http://schemas.openxmlformats.org/officeDocument/2006/relationships/image" Target="../media/image64.jpg"/><Relationship Id="rId9" Type="http://schemas.openxmlformats.org/officeDocument/2006/relationships/image" Target="../media/image65.jpg"/></Relationships>
</file>

<file path=ppt/slides/_rels/slide74.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62.jpg"/><Relationship Id="rId7" Type="http://schemas.openxmlformats.org/officeDocument/2006/relationships/image" Target="../media/image1.tiff"/><Relationship Id="rId2" Type="http://schemas.openxmlformats.org/officeDocument/2006/relationships/notesSlide" Target="../notesSlides/notesSlide72.xml"/><Relationship Id="rId1" Type="http://schemas.openxmlformats.org/officeDocument/2006/relationships/slideLayout" Target="../slideLayouts/slideLayout9.xml"/><Relationship Id="rId6" Type="http://schemas.openxmlformats.org/officeDocument/2006/relationships/image" Target="../media/image40.jpeg"/><Relationship Id="rId11" Type="http://schemas.openxmlformats.org/officeDocument/2006/relationships/image" Target="../media/image66.jpg"/><Relationship Id="rId5" Type="http://schemas.openxmlformats.org/officeDocument/2006/relationships/image" Target="../media/image64.jpg"/><Relationship Id="rId10" Type="http://schemas.openxmlformats.org/officeDocument/2006/relationships/image" Target="../media/image65.jpg"/><Relationship Id="rId4" Type="http://schemas.openxmlformats.org/officeDocument/2006/relationships/image" Target="../media/image63.jpg"/><Relationship Id="rId9" Type="http://schemas.openxmlformats.org/officeDocument/2006/relationships/image" Target="../media/image61.jpg"/></Relationships>
</file>

<file path=ppt/slides/_rels/slide7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3.xml"/><Relationship Id="rId1" Type="http://schemas.openxmlformats.org/officeDocument/2006/relationships/slideLayout" Target="../slideLayouts/slideLayout9.xml"/><Relationship Id="rId5" Type="http://schemas.openxmlformats.org/officeDocument/2006/relationships/image" Target="../media/image1.tiff"/><Relationship Id="rId4" Type="http://schemas.openxmlformats.org/officeDocument/2006/relationships/image" Target="../media/image40.jpeg"/></Relationships>
</file>

<file path=ppt/slides/_rels/slide7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4.xml"/><Relationship Id="rId1" Type="http://schemas.openxmlformats.org/officeDocument/2006/relationships/slideLayout" Target="../slideLayouts/slideLayout9.xml"/><Relationship Id="rId5" Type="http://schemas.openxmlformats.org/officeDocument/2006/relationships/image" Target="../media/image1.tiff"/><Relationship Id="rId4" Type="http://schemas.openxmlformats.org/officeDocument/2006/relationships/image" Target="../media/image40.jpeg"/></Relationships>
</file>

<file path=ppt/slides/_rels/slide7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5.xml"/><Relationship Id="rId1" Type="http://schemas.openxmlformats.org/officeDocument/2006/relationships/slideLayout" Target="../slideLayouts/slideLayout9.xml"/><Relationship Id="rId5" Type="http://schemas.openxmlformats.org/officeDocument/2006/relationships/image" Target="../media/image68.png"/><Relationship Id="rId4" Type="http://schemas.openxmlformats.org/officeDocument/2006/relationships/image" Target="../media/image1.tiff"/></Relationships>
</file>

<file path=ppt/slides/_rels/slide7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6.xml"/><Relationship Id="rId1" Type="http://schemas.openxmlformats.org/officeDocument/2006/relationships/slideLayout" Target="../slideLayouts/slideLayout9.xml"/><Relationship Id="rId5" Type="http://schemas.openxmlformats.org/officeDocument/2006/relationships/image" Target="../media/image68.png"/><Relationship Id="rId4" Type="http://schemas.openxmlformats.org/officeDocument/2006/relationships/image" Target="../media/image1.tiff"/></Relationships>
</file>

<file path=ppt/slides/_rels/slide7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7.xml"/><Relationship Id="rId1" Type="http://schemas.openxmlformats.org/officeDocument/2006/relationships/slideLayout" Target="../slideLayouts/slideLayout9.xml"/><Relationship Id="rId4" Type="http://schemas.openxmlformats.org/officeDocument/2006/relationships/image" Target="../media/image1.tiff"/></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jpeg"/><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8.xml"/><Relationship Id="rId1" Type="http://schemas.openxmlformats.org/officeDocument/2006/relationships/slideLayout" Target="../slideLayouts/slideLayout9.xml"/><Relationship Id="rId4" Type="http://schemas.openxmlformats.org/officeDocument/2006/relationships/image" Target="../media/image1.tiff"/></Relationships>
</file>

<file path=ppt/slides/_rels/slide8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image" Target="../media/image69.jpg"/></Relationships>
</file>

<file path=ppt/slides/_rels/slide8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69.jpg"/></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1.xml"/><Relationship Id="rId1" Type="http://schemas.openxmlformats.org/officeDocument/2006/relationships/slideLayout" Target="../slideLayouts/slideLayout9.xml"/><Relationship Id="rId5" Type="http://schemas.openxmlformats.org/officeDocument/2006/relationships/image" Target="../media/image1.tiff"/><Relationship Id="rId4" Type="http://schemas.openxmlformats.org/officeDocument/2006/relationships/image" Target="../media/image40.jpeg"/></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9.xml"/><Relationship Id="rId5" Type="http://schemas.openxmlformats.org/officeDocument/2006/relationships/image" Target="../media/image1.tiff"/><Relationship Id="rId4" Type="http://schemas.openxmlformats.org/officeDocument/2006/relationships/image" Target="../media/image40.jpeg"/></Relationships>
</file>

<file path=ppt/slides/_rels/slide8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3.xml"/><Relationship Id="rId1" Type="http://schemas.openxmlformats.org/officeDocument/2006/relationships/slideLayout" Target="../slideLayouts/slideLayout9.xml"/><Relationship Id="rId5" Type="http://schemas.openxmlformats.org/officeDocument/2006/relationships/image" Target="../media/image71.png"/><Relationship Id="rId4" Type="http://schemas.openxmlformats.org/officeDocument/2006/relationships/image" Target="../media/image1.tiff"/></Relationships>
</file>

<file path=ppt/slides/_rels/slide8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4.xml"/><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image" Target="../media/image1.tiff"/></Relationships>
</file>

<file path=ppt/slides/_rels/slide8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5.xml"/><Relationship Id="rId1" Type="http://schemas.openxmlformats.org/officeDocument/2006/relationships/slideLayout" Target="../slideLayouts/slideLayout12.xml"/><Relationship Id="rId6" Type="http://schemas.openxmlformats.org/officeDocument/2006/relationships/image" Target="../media/image88.svg"/><Relationship Id="rId5" Type="http://schemas.openxmlformats.org/officeDocument/2006/relationships/image" Target="../media/image74.png"/><Relationship Id="rId4" Type="http://schemas.openxmlformats.org/officeDocument/2006/relationships/image" Target="../media/image73.jpg"/></Relationships>
</file>

<file path=ppt/slides/_rels/slide8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87.xml"/><Relationship Id="rId1" Type="http://schemas.openxmlformats.org/officeDocument/2006/relationships/slideLayout" Target="../slideLayouts/slideLayout9.xml"/><Relationship Id="rId5" Type="http://schemas.openxmlformats.org/officeDocument/2006/relationships/image" Target="../media/image1.tiff"/><Relationship Id="rId4" Type="http://schemas.openxmlformats.org/officeDocument/2006/relationships/image" Target="../media/image40.jpe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88.xml"/><Relationship Id="rId1" Type="http://schemas.openxmlformats.org/officeDocument/2006/relationships/slideLayout" Target="../slideLayouts/slideLayout9.xml"/><Relationship Id="rId5" Type="http://schemas.openxmlformats.org/officeDocument/2006/relationships/image" Target="../media/image1.tiff"/><Relationship Id="rId4" Type="http://schemas.openxmlformats.org/officeDocument/2006/relationships/image" Target="../media/image40.jpeg"/></Relationships>
</file>

<file path=ppt/slides/_rels/slide91.xml.rels><?xml version="1.0" encoding="UTF-8" standalone="yes"?>
<Relationships xmlns="http://schemas.openxmlformats.org/package/2006/relationships"><Relationship Id="rId3" Type="http://schemas.openxmlformats.org/officeDocument/2006/relationships/hyperlink" Target="https://www.futura-sciences.com/planete/actualites/photosynthese-pollution-plastique-va-nous-faire-manquer-oxygene-76151/" TargetMode="External"/><Relationship Id="rId2" Type="http://schemas.openxmlformats.org/officeDocument/2006/relationships/notesSlide" Target="../notesSlides/notesSlide89.xml"/><Relationship Id="rId1" Type="http://schemas.openxmlformats.org/officeDocument/2006/relationships/slideLayout" Target="../slideLayouts/slideLayout9.xml"/><Relationship Id="rId6" Type="http://schemas.openxmlformats.org/officeDocument/2006/relationships/image" Target="../media/image1.tiff"/><Relationship Id="rId5" Type="http://schemas.openxmlformats.org/officeDocument/2006/relationships/image" Target="../media/image40.jpeg"/><Relationship Id="rId4" Type="http://schemas.openxmlformats.org/officeDocument/2006/relationships/image" Target="../media/image75.jpeg"/></Relationships>
</file>

<file path=ppt/slides/_rels/slide92.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1.tiff"/><Relationship Id="rId2" Type="http://schemas.openxmlformats.org/officeDocument/2006/relationships/notesSlide" Target="../notesSlides/notesSlide90.xml"/><Relationship Id="rId1" Type="http://schemas.openxmlformats.org/officeDocument/2006/relationships/slideLayout" Target="../slideLayouts/slideLayout9.xml"/><Relationship Id="rId6" Type="http://schemas.openxmlformats.org/officeDocument/2006/relationships/image" Target="../media/image40.jpeg"/><Relationship Id="rId5" Type="http://schemas.openxmlformats.org/officeDocument/2006/relationships/image" Target="../media/image78.jpeg"/><Relationship Id="rId4" Type="http://schemas.openxmlformats.org/officeDocument/2006/relationships/image" Target="../media/image77.jpeg"/></Relationships>
</file>

<file path=ppt/slides/_rels/slide93.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1.tiff"/><Relationship Id="rId2" Type="http://schemas.openxmlformats.org/officeDocument/2006/relationships/notesSlide" Target="../notesSlides/notesSlide91.xml"/><Relationship Id="rId1" Type="http://schemas.openxmlformats.org/officeDocument/2006/relationships/slideLayout" Target="../slideLayouts/slideLayout9.xml"/><Relationship Id="rId6" Type="http://schemas.openxmlformats.org/officeDocument/2006/relationships/image" Target="../media/image40.jpeg"/><Relationship Id="rId5" Type="http://schemas.openxmlformats.org/officeDocument/2006/relationships/image" Target="../media/image78.jpeg"/><Relationship Id="rId4" Type="http://schemas.openxmlformats.org/officeDocument/2006/relationships/image" Target="../media/image77.jpeg"/></Relationships>
</file>

<file path=ppt/slides/_rels/slide9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92.xml"/><Relationship Id="rId1" Type="http://schemas.openxmlformats.org/officeDocument/2006/relationships/slideLayout" Target="../slideLayouts/slideLayout9.xml"/><Relationship Id="rId5" Type="http://schemas.openxmlformats.org/officeDocument/2006/relationships/image" Target="../media/image1.tiff"/><Relationship Id="rId4" Type="http://schemas.openxmlformats.org/officeDocument/2006/relationships/image" Target="../media/image40.jpeg"/></Relationships>
</file>

<file path=ppt/slides/_rels/slide9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93.xml"/><Relationship Id="rId1" Type="http://schemas.openxmlformats.org/officeDocument/2006/relationships/slideLayout" Target="../slideLayouts/slideLayout9.xml"/><Relationship Id="rId5" Type="http://schemas.openxmlformats.org/officeDocument/2006/relationships/image" Target="../media/image1.tiff"/><Relationship Id="rId4" Type="http://schemas.openxmlformats.org/officeDocument/2006/relationships/image" Target="../media/image40.jpeg"/></Relationships>
</file>

<file path=ppt/slides/_rels/slide96.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95.svg"/><Relationship Id="rId2" Type="http://schemas.openxmlformats.org/officeDocument/2006/relationships/notesSlide" Target="../notesSlides/notesSlide94.xml"/><Relationship Id="rId1" Type="http://schemas.openxmlformats.org/officeDocument/2006/relationships/slideLayout" Target="../slideLayouts/slideLayout9.xml"/><Relationship Id="rId6" Type="http://schemas.openxmlformats.org/officeDocument/2006/relationships/image" Target="../media/image80.png"/><Relationship Id="rId5" Type="http://schemas.openxmlformats.org/officeDocument/2006/relationships/image" Target="../media/image1.tiff"/><Relationship Id="rId4" Type="http://schemas.openxmlformats.org/officeDocument/2006/relationships/image" Target="../media/image40.jpeg"/></Relationships>
</file>

<file path=ppt/slides/_rels/slide9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5.xml"/><Relationship Id="rId1" Type="http://schemas.openxmlformats.org/officeDocument/2006/relationships/slideLayout" Target="../slideLayouts/slideLayout9.xml"/><Relationship Id="rId5" Type="http://schemas.openxmlformats.org/officeDocument/2006/relationships/image" Target="../media/image1.tiff"/><Relationship Id="rId4" Type="http://schemas.openxmlformats.org/officeDocument/2006/relationships/image" Target="../media/image40.jpeg"/></Relationships>
</file>

<file path=ppt/slides/_rels/slide9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6.xml"/><Relationship Id="rId1" Type="http://schemas.openxmlformats.org/officeDocument/2006/relationships/slideLayout" Target="../slideLayouts/slideLayout9.xml"/><Relationship Id="rId5" Type="http://schemas.openxmlformats.org/officeDocument/2006/relationships/image" Target="../media/image1.tiff"/><Relationship Id="rId4" Type="http://schemas.openxmlformats.org/officeDocument/2006/relationships/image" Target="../media/image40.jpeg"/></Relationships>
</file>

<file path=ppt/slides/_rels/slide9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4">
            <a:extLst>
              <a:ext uri="{FF2B5EF4-FFF2-40B4-BE49-F238E27FC236}">
                <a16:creationId xmlns:a16="http://schemas.microsoft.com/office/drawing/2014/main" id="{0671A8AE-40A1-4631-A6B8-581AFF065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mpoule sur arrière-plan jaune avec faisceaux de lumière et câble">
            <a:extLst>
              <a:ext uri="{FF2B5EF4-FFF2-40B4-BE49-F238E27FC236}">
                <a16:creationId xmlns:a16="http://schemas.microsoft.com/office/drawing/2014/main" id="{FE51FF73-874C-4F02-90E6-FAD281B62004}"/>
              </a:ext>
            </a:extLst>
          </p:cNvPr>
          <p:cNvPicPr>
            <a:picLocks noChangeAspect="1"/>
          </p:cNvPicPr>
          <p:nvPr/>
        </p:nvPicPr>
        <p:blipFill rotWithShape="1">
          <a:blip r:embed="rId3"/>
          <a:srcRect l="26139" t="9091" r="3192" b="1"/>
          <a:stretch/>
        </p:blipFill>
        <p:spPr>
          <a:xfrm>
            <a:off x="3523488" y="10"/>
            <a:ext cx="8668512" cy="6857990"/>
          </a:xfrm>
          <a:prstGeom prst="rect">
            <a:avLst/>
          </a:prstGeom>
        </p:spPr>
      </p:pic>
      <p:sp>
        <p:nvSpPr>
          <p:cNvPr id="17" name="Rectangle 16">
            <a:extLst>
              <a:ext uri="{FF2B5EF4-FFF2-40B4-BE49-F238E27FC236}">
                <a16:creationId xmlns:a16="http://schemas.microsoft.com/office/drawing/2014/main" id="{AB58EF07-17C2-48CF-ABB0-EEF1F17CB8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p:cNvSpPr>
            <a:spLocks noGrp="1"/>
          </p:cNvSpPr>
          <p:nvPr>
            <p:ph type="ctrTitle"/>
          </p:nvPr>
        </p:nvSpPr>
        <p:spPr>
          <a:xfrm>
            <a:off x="477981" y="1122363"/>
            <a:ext cx="4023360" cy="3204134"/>
          </a:xfrm>
        </p:spPr>
        <p:txBody>
          <a:bodyPr anchor="b">
            <a:normAutofit/>
          </a:bodyPr>
          <a:lstStyle/>
          <a:p>
            <a:pPr algn="l"/>
            <a:r>
              <a:rPr lang="fr-BE" sz="4800" dirty="0" err="1">
                <a:latin typeface="American Typewriter" panose="02090604020004020304" pitchFamily="18" charset="77"/>
              </a:rPr>
              <a:t>Circular</a:t>
            </a:r>
            <a:r>
              <a:rPr lang="fr-BE" sz="4800" dirty="0">
                <a:latin typeface="American Typewriter" panose="02090604020004020304" pitchFamily="18" charset="77"/>
              </a:rPr>
              <a:t> </a:t>
            </a:r>
            <a:r>
              <a:rPr lang="fr-BE" sz="4800" dirty="0" err="1">
                <a:latin typeface="American Typewriter" panose="02090604020004020304" pitchFamily="18" charset="77"/>
              </a:rPr>
              <a:t>Pursuit</a:t>
            </a:r>
            <a:endParaRPr lang="fr-BE" sz="4800" dirty="0">
              <a:latin typeface="American Typewriter" panose="02090604020004020304" pitchFamily="18" charset="77"/>
            </a:endParaRPr>
          </a:p>
        </p:txBody>
      </p:sp>
      <p:sp>
        <p:nvSpPr>
          <p:cNvPr id="3" name="Sous-titre 2"/>
          <p:cNvSpPr>
            <a:spLocks noGrp="1"/>
          </p:cNvSpPr>
          <p:nvPr>
            <p:ph type="subTitle" idx="1"/>
          </p:nvPr>
        </p:nvSpPr>
        <p:spPr>
          <a:xfrm>
            <a:off x="477980" y="4872922"/>
            <a:ext cx="4023359" cy="1208141"/>
          </a:xfrm>
        </p:spPr>
        <p:txBody>
          <a:bodyPr>
            <a:normAutofit/>
          </a:bodyPr>
          <a:lstStyle/>
          <a:p>
            <a:pPr algn="l"/>
            <a:r>
              <a:rPr lang="fr-BE" sz="2000">
                <a:latin typeface="Aharoni" panose="020F0502020204030204" pitchFamily="34" charset="0"/>
                <a:cs typeface="Aharoni" panose="020F0502020204030204" pitchFamily="34" charset="0"/>
              </a:rPr>
              <a:t>Cellules de reconversion 2021 - 2022</a:t>
            </a:r>
          </a:p>
          <a:p>
            <a:pPr algn="l"/>
            <a:endParaRPr lang="fr-BE" sz="2000" dirty="0"/>
          </a:p>
        </p:txBody>
      </p:sp>
      <p:sp>
        <p:nvSpPr>
          <p:cNvPr id="19" name="Rectangle 18">
            <a:extLst>
              <a:ext uri="{FF2B5EF4-FFF2-40B4-BE49-F238E27FC236}">
                <a16:creationId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4488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descr="Une image contenant carte&#10;&#10;Description générée automatiquement">
            <a:extLst>
              <a:ext uri="{FF2B5EF4-FFF2-40B4-BE49-F238E27FC236}">
                <a16:creationId xmlns:a16="http://schemas.microsoft.com/office/drawing/2014/main" id="{05967504-94B0-4833-8A82-023976B93092}"/>
              </a:ext>
            </a:extLst>
          </p:cNvPr>
          <p:cNvPicPr>
            <a:picLocks noChangeAspect="1"/>
          </p:cNvPicPr>
          <p:nvPr/>
        </p:nvPicPr>
        <p:blipFill>
          <a:blip r:embed="rId3"/>
          <a:stretch>
            <a:fillRect/>
          </a:stretch>
        </p:blipFill>
        <p:spPr>
          <a:xfrm>
            <a:off x="9075366" y="1295687"/>
            <a:ext cx="2281746" cy="1518396"/>
          </a:xfrm>
          <a:prstGeom prst="rect">
            <a:avLst/>
          </a:prstGeom>
        </p:spPr>
      </p:pic>
      <p:pic>
        <p:nvPicPr>
          <p:cNvPr id="2" name="Image 1"/>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0"/>
              </a:spcAft>
            </a:pPr>
            <a:r>
              <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rPr>
              <a:t>Les métaux rares…vrai ou faux?</a:t>
            </a: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3" name="ZoneTexte 2"/>
          <p:cNvSpPr txBox="1"/>
          <p:nvPr/>
        </p:nvSpPr>
        <p:spPr>
          <a:xfrm>
            <a:off x="228781" y="1339032"/>
            <a:ext cx="9298237" cy="461665"/>
          </a:xfrm>
          <a:prstGeom prst="rect">
            <a:avLst/>
          </a:prstGeom>
          <a:noFill/>
        </p:spPr>
        <p:txBody>
          <a:bodyPr wrap="square" rtlCol="0">
            <a:spAutoFit/>
          </a:bodyPr>
          <a:lstStyle/>
          <a:p>
            <a:r>
              <a:rPr lang="fr-BE" sz="2400" b="1" dirty="0"/>
              <a:t>Parfois appelés « pétrole du futur » les métaux rares …</a:t>
            </a:r>
          </a:p>
        </p:txBody>
      </p:sp>
      <p:sp>
        <p:nvSpPr>
          <p:cNvPr id="6" name="ZoneTexte 5"/>
          <p:cNvSpPr txBox="1"/>
          <p:nvPr/>
        </p:nvSpPr>
        <p:spPr>
          <a:xfrm>
            <a:off x="588807" y="2490372"/>
            <a:ext cx="8061602" cy="461665"/>
          </a:xfrm>
          <a:prstGeom prst="rect">
            <a:avLst/>
          </a:prstGeom>
          <a:noFill/>
        </p:spPr>
        <p:txBody>
          <a:bodyPr wrap="square" rtlCol="0">
            <a:spAutoFit/>
          </a:bodyPr>
          <a:lstStyle/>
          <a:p>
            <a:r>
              <a:rPr lang="fr-BE" sz="2400" dirty="0"/>
              <a:t> Sont en quantité limitée et donc très rares</a:t>
            </a:r>
          </a:p>
        </p:txBody>
      </p:sp>
      <p:sp>
        <p:nvSpPr>
          <p:cNvPr id="26" name="ZoneTexte 25"/>
          <p:cNvSpPr txBox="1"/>
          <p:nvPr/>
        </p:nvSpPr>
        <p:spPr>
          <a:xfrm>
            <a:off x="1439092" y="3429000"/>
            <a:ext cx="8777147" cy="461665"/>
          </a:xfrm>
          <a:prstGeom prst="rect">
            <a:avLst/>
          </a:prstGeom>
          <a:noFill/>
        </p:spPr>
        <p:txBody>
          <a:bodyPr wrap="square" rtlCol="0">
            <a:spAutoFit/>
          </a:bodyPr>
          <a:lstStyle/>
          <a:p>
            <a:r>
              <a:rPr lang="fr-BE" sz="2400" dirty="0"/>
              <a:t> Remplaceront le pétrole comme combustible dans nos véhicules </a:t>
            </a:r>
          </a:p>
        </p:txBody>
      </p:sp>
      <p:sp>
        <p:nvSpPr>
          <p:cNvPr id="28" name="ZoneTexte 27"/>
          <p:cNvSpPr txBox="1"/>
          <p:nvPr/>
        </p:nvSpPr>
        <p:spPr>
          <a:xfrm>
            <a:off x="394735" y="4505582"/>
            <a:ext cx="8449745" cy="461665"/>
          </a:xfrm>
          <a:prstGeom prst="rect">
            <a:avLst/>
          </a:prstGeom>
          <a:noFill/>
        </p:spPr>
        <p:txBody>
          <a:bodyPr wrap="square" rtlCol="0">
            <a:spAutoFit/>
          </a:bodyPr>
          <a:lstStyle/>
          <a:p>
            <a:r>
              <a:rPr lang="fr-BE" sz="2400" dirty="0"/>
              <a:t> Prennent une part essentielle dans les nouvelles technologies </a:t>
            </a:r>
          </a:p>
        </p:txBody>
      </p:sp>
      <p:sp>
        <p:nvSpPr>
          <p:cNvPr id="30" name="ZoneTexte 29"/>
          <p:cNvSpPr txBox="1"/>
          <p:nvPr/>
        </p:nvSpPr>
        <p:spPr>
          <a:xfrm>
            <a:off x="3596325" y="5444210"/>
            <a:ext cx="7904504" cy="830997"/>
          </a:xfrm>
          <a:prstGeom prst="rect">
            <a:avLst/>
          </a:prstGeom>
          <a:noFill/>
        </p:spPr>
        <p:txBody>
          <a:bodyPr wrap="square" rtlCol="0">
            <a:spAutoFit/>
          </a:bodyPr>
          <a:lstStyle/>
          <a:p>
            <a:r>
              <a:rPr lang="fr-BE" sz="2400" dirty="0"/>
              <a:t>Sont (pour la majeure partie) extraits et commercialisés par la Chine</a:t>
            </a:r>
          </a:p>
        </p:txBody>
      </p:sp>
    </p:spTree>
    <p:extLst>
      <p:ext uri="{BB962C8B-B14F-4D97-AF65-F5344CB8AC3E}">
        <p14:creationId xmlns:p14="http://schemas.microsoft.com/office/powerpoint/2010/main" val="380920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fade">
                                      <p:cBhvr>
                                        <p:cTn id="17" dur="500"/>
                                        <p:tgtEl>
                                          <p:spTgt spid="2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xEl>
                                              <p:pRg st="0" end="0"/>
                                            </p:txEl>
                                          </p:spTgt>
                                        </p:tgtEl>
                                        <p:attrNameLst>
                                          <p:attrName>style.visibility</p:attrName>
                                        </p:attrNameLst>
                                      </p:cBhvr>
                                      <p:to>
                                        <p:strVal val="visible"/>
                                      </p:to>
                                    </p:set>
                                    <p:animEffect transition="in" filter="fade">
                                      <p:cBhvr>
                                        <p:cTn id="22"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sp>
        <p:nvSpPr>
          <p:cNvPr id="6" name="Rectangle 5"/>
          <p:cNvSpPr/>
          <p:nvPr/>
        </p:nvSpPr>
        <p:spPr>
          <a:xfrm>
            <a:off x="0" y="0"/>
            <a:ext cx="12192000" cy="92102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fr-BE" sz="2400" b="1" dirty="0">
                <a:solidFill>
                  <a:schemeClr val="bg1">
                    <a:lumMod val="95000"/>
                  </a:schemeClr>
                </a:solidFill>
                <a:latin typeface="Calibri" panose="020F0502020204030204" pitchFamily="34" charset="0"/>
                <a:cs typeface="Calibri" panose="020F0502020204030204" pitchFamily="34" charset="0"/>
              </a:rPr>
              <a:t>Terminez cette phrase : les émissions de CO</a:t>
            </a:r>
            <a:r>
              <a:rPr lang="fr-BE" sz="2400" b="1" baseline="-25000" dirty="0">
                <a:solidFill>
                  <a:schemeClr val="bg1">
                    <a:lumMod val="95000"/>
                  </a:schemeClr>
                </a:solidFill>
                <a:latin typeface="Calibri" panose="020F0502020204030204" pitchFamily="34" charset="0"/>
                <a:cs typeface="Calibri" panose="020F0502020204030204" pitchFamily="34" charset="0"/>
              </a:rPr>
              <a:t>2</a:t>
            </a:r>
            <a:r>
              <a:rPr lang="fr-BE" sz="2400" b="1" dirty="0">
                <a:solidFill>
                  <a:schemeClr val="bg1">
                    <a:lumMod val="95000"/>
                  </a:schemeClr>
                </a:solidFill>
                <a:latin typeface="Calibri" panose="020F0502020204030204" pitchFamily="34" charset="0"/>
                <a:cs typeface="Calibri" panose="020F0502020204030204" pitchFamily="34" charset="0"/>
              </a:rPr>
              <a:t> du secteur des transports …</a:t>
            </a:r>
            <a:endParaRPr kumimoji="0" lang="fr-BE" sz="2400" b="1"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4" name="Ellipse 3"/>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sp>
        <p:nvSpPr>
          <p:cNvPr id="12" name="Espace réservé du contenu 2">
            <a:extLst>
              <a:ext uri="{FF2B5EF4-FFF2-40B4-BE49-F238E27FC236}">
                <a16:creationId xmlns:a16="http://schemas.microsoft.com/office/drawing/2014/main" id="{A0F19C0A-C20C-614F-9A09-B10A51BD1CFE}"/>
              </a:ext>
            </a:extLst>
          </p:cNvPr>
          <p:cNvSpPr txBox="1">
            <a:spLocks/>
          </p:cNvSpPr>
          <p:nvPr/>
        </p:nvSpPr>
        <p:spPr>
          <a:xfrm>
            <a:off x="393405" y="1658679"/>
            <a:ext cx="11536325" cy="40574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BE" sz="3200" dirty="0">
                <a:solidFill>
                  <a:srgbClr val="FF0000"/>
                </a:solidFill>
                <a:latin typeface="Calibri" panose="020F0502020204030204" pitchFamily="34" charset="0"/>
                <a:cs typeface="Calibri" panose="020F0502020204030204" pitchFamily="34" charset="0"/>
              </a:rPr>
              <a:t>sont en diminution ces dernières années grâce à la mise en application des normes EURO (normes européennes d’émission)</a:t>
            </a:r>
          </a:p>
          <a:p>
            <a:pPr marL="0" indent="0">
              <a:buNone/>
            </a:pPr>
            <a:endParaRPr lang="fr-BE" sz="3200" dirty="0">
              <a:latin typeface="Calibri" panose="020F0502020204030204" pitchFamily="34" charset="0"/>
              <a:cs typeface="Calibri" panose="020F0502020204030204" pitchFamily="34" charset="0"/>
            </a:endParaRPr>
          </a:p>
          <a:p>
            <a:pPr marL="0" indent="0">
              <a:buNone/>
            </a:pPr>
            <a:r>
              <a:rPr lang="fr-BE" sz="3200" dirty="0">
                <a:solidFill>
                  <a:srgbClr val="00B050"/>
                </a:solidFill>
                <a:latin typeface="Calibri" panose="020F0502020204030204" pitchFamily="34" charset="0"/>
                <a:cs typeface="Calibri" panose="020F0502020204030204" pitchFamily="34" charset="0"/>
              </a:rPr>
              <a:t>font exception par rapport à tous les autres secteurs d’activité : elles continuent d’augmenter</a:t>
            </a:r>
          </a:p>
          <a:p>
            <a:pPr marL="0" indent="0">
              <a:buNone/>
            </a:pPr>
            <a:endParaRPr lang="fr-BE" sz="3200" dirty="0">
              <a:latin typeface="Calibri" panose="020F0502020204030204" pitchFamily="34" charset="0"/>
              <a:cs typeface="Calibri" panose="020F0502020204030204" pitchFamily="34" charset="0"/>
            </a:endParaRPr>
          </a:p>
          <a:p>
            <a:pPr marL="0" indent="0">
              <a:buNone/>
            </a:pPr>
            <a:r>
              <a:rPr lang="fr-BE" sz="3200" dirty="0">
                <a:solidFill>
                  <a:srgbClr val="FF0000"/>
                </a:solidFill>
                <a:latin typeface="Calibri" panose="020F0502020204030204" pitchFamily="34" charset="0"/>
                <a:cs typeface="Calibri" panose="020F0502020204030204" pitchFamily="34" charset="0"/>
              </a:rPr>
              <a:t>auront disparu dans 20 ans grâce aux véhicules électriques</a:t>
            </a:r>
          </a:p>
          <a:p>
            <a:pPr marL="0" indent="0">
              <a:buNone/>
            </a:pPr>
            <a:endParaRPr lang="fr-BE"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049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sp>
        <p:nvSpPr>
          <p:cNvPr id="6" name="Rectangle 5"/>
          <p:cNvSpPr/>
          <p:nvPr/>
        </p:nvSpPr>
        <p:spPr>
          <a:xfrm>
            <a:off x="0" y="29891"/>
            <a:ext cx="12192000" cy="64935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fr-BE" sz="2400" b="1" dirty="0">
                <a:solidFill>
                  <a:schemeClr val="bg1">
                    <a:lumMod val="95000"/>
                  </a:schemeClr>
                </a:solidFill>
                <a:latin typeface="Calibri" panose="020F0502020204030204" pitchFamily="34" charset="0"/>
                <a:cs typeface="Calibri" panose="020F0502020204030204" pitchFamily="34" charset="0"/>
              </a:rPr>
              <a:t>Les émissions de CO</a:t>
            </a:r>
            <a:r>
              <a:rPr lang="fr-BE" sz="2400" b="1" baseline="-25000" dirty="0">
                <a:solidFill>
                  <a:schemeClr val="bg1">
                    <a:lumMod val="95000"/>
                  </a:schemeClr>
                </a:solidFill>
                <a:latin typeface="Calibri" panose="020F0502020204030204" pitchFamily="34" charset="0"/>
                <a:cs typeface="Calibri" panose="020F0502020204030204" pitchFamily="34" charset="0"/>
              </a:rPr>
              <a:t>2</a:t>
            </a:r>
            <a:r>
              <a:rPr lang="fr-BE" sz="2400" b="1" dirty="0">
                <a:solidFill>
                  <a:schemeClr val="bg1">
                    <a:lumMod val="95000"/>
                  </a:schemeClr>
                </a:solidFill>
                <a:latin typeface="Calibri" panose="020F0502020204030204" pitchFamily="34" charset="0"/>
                <a:cs typeface="Calibri" panose="020F0502020204030204" pitchFamily="34" charset="0"/>
              </a:rPr>
              <a:t> du secteur des transports …continuent d’augmenter! </a:t>
            </a:r>
            <a:endParaRPr kumimoji="0" lang="fr-BE" sz="2400" b="1"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4" name="Ellipse 3"/>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sp>
        <p:nvSpPr>
          <p:cNvPr id="11" name="Titre 1">
            <a:extLst>
              <a:ext uri="{FF2B5EF4-FFF2-40B4-BE49-F238E27FC236}">
                <a16:creationId xmlns:a16="http://schemas.microsoft.com/office/drawing/2014/main" id="{44810829-F491-DD4B-A38D-C04968F8F698}"/>
              </a:ext>
            </a:extLst>
          </p:cNvPr>
          <p:cNvSpPr txBox="1">
            <a:spLocks/>
          </p:cNvSpPr>
          <p:nvPr/>
        </p:nvSpPr>
        <p:spPr>
          <a:xfrm>
            <a:off x="2592925" y="624110"/>
            <a:ext cx="9599075" cy="575212"/>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sz="2700" b="1" dirty="0">
                <a:solidFill>
                  <a:schemeClr val="bg1">
                    <a:lumMod val="95000"/>
                  </a:schemeClr>
                </a:solidFill>
              </a:rPr>
              <a:t>:</a:t>
            </a:r>
            <a:br>
              <a:rPr lang="fr-BE" sz="2700" b="1" dirty="0">
                <a:solidFill>
                  <a:schemeClr val="bg1">
                    <a:lumMod val="95000"/>
                  </a:schemeClr>
                </a:solidFill>
              </a:rPr>
            </a:br>
            <a:endParaRPr lang="fr-BE" sz="2700" b="1" dirty="0">
              <a:solidFill>
                <a:schemeClr val="bg1">
                  <a:lumMod val="95000"/>
                </a:schemeClr>
              </a:solidFill>
            </a:endParaRPr>
          </a:p>
        </p:txBody>
      </p:sp>
      <p:sp>
        <p:nvSpPr>
          <p:cNvPr id="8" name="Espace réservé du contenu 2">
            <a:extLst>
              <a:ext uri="{FF2B5EF4-FFF2-40B4-BE49-F238E27FC236}">
                <a16:creationId xmlns:a16="http://schemas.microsoft.com/office/drawing/2014/main" id="{58ED90BE-718A-F547-AA17-CBB212002523}"/>
              </a:ext>
            </a:extLst>
          </p:cNvPr>
          <p:cNvSpPr txBox="1">
            <a:spLocks/>
          </p:cNvSpPr>
          <p:nvPr/>
        </p:nvSpPr>
        <p:spPr>
          <a:xfrm>
            <a:off x="683675" y="911716"/>
            <a:ext cx="10567418" cy="3777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BE" dirty="0"/>
          </a:p>
        </p:txBody>
      </p:sp>
      <p:pic>
        <p:nvPicPr>
          <p:cNvPr id="9" name="Image 8">
            <a:extLst>
              <a:ext uri="{FF2B5EF4-FFF2-40B4-BE49-F238E27FC236}">
                <a16:creationId xmlns:a16="http://schemas.microsoft.com/office/drawing/2014/main" id="{92B04667-13B7-5D44-976E-F342A9B3A566}"/>
              </a:ext>
            </a:extLst>
          </p:cNvPr>
          <p:cNvPicPr>
            <a:picLocks noChangeAspect="1"/>
          </p:cNvPicPr>
          <p:nvPr/>
        </p:nvPicPr>
        <p:blipFill>
          <a:blip r:embed="rId4"/>
          <a:stretch>
            <a:fillRect/>
          </a:stretch>
        </p:blipFill>
        <p:spPr>
          <a:xfrm>
            <a:off x="2271556" y="979104"/>
            <a:ext cx="8589346" cy="1989018"/>
          </a:xfrm>
          <a:prstGeom prst="rect">
            <a:avLst/>
          </a:prstGeom>
        </p:spPr>
      </p:pic>
      <p:pic>
        <p:nvPicPr>
          <p:cNvPr id="10" name="Image 9">
            <a:extLst>
              <a:ext uri="{FF2B5EF4-FFF2-40B4-BE49-F238E27FC236}">
                <a16:creationId xmlns:a16="http://schemas.microsoft.com/office/drawing/2014/main" id="{F8AF1073-0E7D-3247-9440-C236F5A376E3}"/>
              </a:ext>
            </a:extLst>
          </p:cNvPr>
          <p:cNvPicPr>
            <a:picLocks noChangeAspect="1"/>
          </p:cNvPicPr>
          <p:nvPr/>
        </p:nvPicPr>
        <p:blipFill>
          <a:blip r:embed="rId5"/>
          <a:stretch>
            <a:fillRect/>
          </a:stretch>
        </p:blipFill>
        <p:spPr>
          <a:xfrm>
            <a:off x="608994" y="3270839"/>
            <a:ext cx="3786545" cy="3350834"/>
          </a:xfrm>
          <a:prstGeom prst="rect">
            <a:avLst/>
          </a:prstGeom>
        </p:spPr>
      </p:pic>
      <p:sp>
        <p:nvSpPr>
          <p:cNvPr id="13" name="Flèche gauche 8">
            <a:extLst>
              <a:ext uri="{FF2B5EF4-FFF2-40B4-BE49-F238E27FC236}">
                <a16:creationId xmlns:a16="http://schemas.microsoft.com/office/drawing/2014/main" id="{90BF1822-917C-154F-897F-FAEEC0BA1C9A}"/>
              </a:ext>
            </a:extLst>
          </p:cNvPr>
          <p:cNvSpPr/>
          <p:nvPr/>
        </p:nvSpPr>
        <p:spPr>
          <a:xfrm>
            <a:off x="9407049" y="4756726"/>
            <a:ext cx="978408" cy="2428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pic>
        <p:nvPicPr>
          <p:cNvPr id="14" name="Image 11">
            <a:extLst>
              <a:ext uri="{FF2B5EF4-FFF2-40B4-BE49-F238E27FC236}">
                <a16:creationId xmlns:a16="http://schemas.microsoft.com/office/drawing/2014/main" id="{FA7CB1FA-EDBF-9845-AECB-F1F9768A07A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112033" y="3977476"/>
            <a:ext cx="4257675"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ZoneTexte 16">
            <a:extLst>
              <a:ext uri="{FF2B5EF4-FFF2-40B4-BE49-F238E27FC236}">
                <a16:creationId xmlns:a16="http://schemas.microsoft.com/office/drawing/2014/main" id="{691D7F39-27AE-CC4C-A8E1-1823743DD11F}"/>
              </a:ext>
            </a:extLst>
          </p:cNvPr>
          <p:cNvSpPr txBox="1">
            <a:spLocks noChangeArrowheads="1"/>
          </p:cNvSpPr>
          <p:nvPr/>
        </p:nvSpPr>
        <p:spPr bwMode="auto">
          <a:xfrm>
            <a:off x="5407380" y="3228878"/>
            <a:ext cx="44888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5pPr>
            <a:lvl6pPr marL="2514600" indent="-228600" defTabSz="449263" eaLnBrk="0" fontAlgn="base" hangingPunct="0">
              <a:spcBef>
                <a:spcPct val="20000"/>
              </a:spcBef>
              <a:spcAft>
                <a:spcPct val="0"/>
              </a:spcAft>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6pPr>
            <a:lvl7pPr marL="2971800" indent="-228600" defTabSz="449263" eaLnBrk="0" fontAlgn="base" hangingPunct="0">
              <a:spcBef>
                <a:spcPct val="20000"/>
              </a:spcBef>
              <a:spcAft>
                <a:spcPct val="0"/>
              </a:spcAft>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7pPr>
            <a:lvl8pPr marL="3429000" indent="-228600" defTabSz="449263" eaLnBrk="0" fontAlgn="base" hangingPunct="0">
              <a:spcBef>
                <a:spcPct val="20000"/>
              </a:spcBef>
              <a:spcAft>
                <a:spcPct val="0"/>
              </a:spcAft>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8pPr>
            <a:lvl9pPr marL="3886200" indent="-228600" defTabSz="449263" eaLnBrk="0" fontAlgn="base" hangingPunct="0">
              <a:spcBef>
                <a:spcPct val="20000"/>
              </a:spcBef>
              <a:spcAft>
                <a:spcPct val="0"/>
              </a:spcAft>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fr-BE" altLang="fr-FR" sz="1800" b="1" dirty="0">
                <a:latin typeface="Arial" panose="020B0604020202020204" pitchFamily="34" charset="0"/>
              </a:rPr>
              <a:t>Evolution des différents secteurs par rapport à 1990 (2016)</a:t>
            </a:r>
            <a:endParaRPr lang="fr-BE" altLang="fr-FR" sz="1800" dirty="0">
              <a:latin typeface="Arial" panose="020B0604020202020204" pitchFamily="34" charset="0"/>
            </a:endParaRPr>
          </a:p>
        </p:txBody>
      </p:sp>
    </p:spTree>
    <p:extLst>
      <p:ext uri="{BB962C8B-B14F-4D97-AF65-F5344CB8AC3E}">
        <p14:creationId xmlns:p14="http://schemas.microsoft.com/office/powerpoint/2010/main" val="145377630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sp>
        <p:nvSpPr>
          <p:cNvPr id="6" name="Rectangle 5"/>
          <p:cNvSpPr/>
          <p:nvPr/>
        </p:nvSpPr>
        <p:spPr>
          <a:xfrm>
            <a:off x="0" y="0"/>
            <a:ext cx="12192000" cy="92102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En Belgique, à combien estime-t-on le chiffre d’appareils inutilisés  (défectueux)</a:t>
            </a:r>
            <a:r>
              <a:rPr kumimoji="0" lang="fr-BE" sz="2400" b="1" i="0" u="none" strike="noStrike" kern="1200" cap="none" spc="0" normalizeH="0" noProof="0" dirty="0">
                <a:ln>
                  <a:noFill/>
                </a:ln>
                <a:solidFill>
                  <a:prstClr val="white"/>
                </a:solidFill>
                <a:effectLst/>
                <a:uLnTx/>
                <a:uFillTx/>
                <a:latin typeface="Calibri" panose="020F0502020204030204"/>
                <a:ea typeface="+mn-ea"/>
                <a:cs typeface="+mn-cs"/>
              </a:rPr>
              <a:t> </a:t>
            </a:r>
            <a:endParaRPr lang="fr-BE" sz="2400" b="1" dirty="0">
              <a:solidFill>
                <a:prstClr val="white"/>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qui sont gardés </a:t>
            </a:r>
            <a:r>
              <a:rPr lang="fr-BE" sz="2400" b="1" dirty="0">
                <a:solidFill>
                  <a:prstClr val="white"/>
                </a:solidFill>
                <a:latin typeface="Calibri" panose="020F0502020204030204"/>
              </a:rPr>
              <a:t>au domicile </a:t>
            </a: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 ? </a:t>
            </a:r>
          </a:p>
        </p:txBody>
      </p:sp>
      <p:sp>
        <p:nvSpPr>
          <p:cNvPr id="4" name="Ellipse 3"/>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sp>
        <p:nvSpPr>
          <p:cNvPr id="2" name="Rectangle 1"/>
          <p:cNvSpPr/>
          <p:nvPr/>
        </p:nvSpPr>
        <p:spPr>
          <a:xfrm>
            <a:off x="797442" y="1562986"/>
            <a:ext cx="57203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3600" dirty="0">
                <a:solidFill>
                  <a:prstClr val="black"/>
                </a:solidFill>
                <a:latin typeface="Calibri" panose="020F0502020204030204" pitchFamily="34" charset="0"/>
                <a:ea typeface="Calibri" panose="020F0502020204030204" pitchFamily="34" charset="0"/>
                <a:cs typeface="Times New Roman" panose="02020603050405020304" pitchFamily="18" charset="0"/>
              </a:rPr>
              <a:t>4 appareils par ménage</a:t>
            </a:r>
            <a:endParaRPr kumimoji="0" lang="fr-BE" sz="3600" b="0" i="0" u="none" strike="noStrike" kern="1200" cap="none" spc="0" normalizeH="0" baseline="0" noProof="0" dirty="0">
              <a:ln>
                <a:noFill/>
              </a:ln>
              <a:solidFill>
                <a:prstClr val="black"/>
              </a:solidFill>
              <a:effectLst/>
              <a:uLnTx/>
              <a:uFillTx/>
              <a:latin typeface="Calibri" panose="020F0502020204030204"/>
            </a:endParaRPr>
          </a:p>
        </p:txBody>
      </p:sp>
      <p:sp>
        <p:nvSpPr>
          <p:cNvPr id="3" name="Rectangle 2"/>
          <p:cNvSpPr/>
          <p:nvPr/>
        </p:nvSpPr>
        <p:spPr>
          <a:xfrm>
            <a:off x="797442" y="3146961"/>
            <a:ext cx="552511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3600" dirty="0">
                <a:solidFill>
                  <a:prstClr val="black"/>
                </a:solidFill>
                <a:latin typeface="Calibri" panose="020F0502020204030204" pitchFamily="34" charset="0"/>
                <a:ea typeface="Calibri" panose="020F0502020204030204" pitchFamily="34" charset="0"/>
                <a:cs typeface="Times New Roman" panose="02020603050405020304" pitchFamily="18" charset="0"/>
              </a:rPr>
              <a:t>8 appareils par ménage</a:t>
            </a:r>
            <a:endParaRPr kumimoji="0" lang="fr-BE" sz="3600" b="0" i="0" u="none" strike="noStrike" kern="1200" cap="none" spc="0" normalizeH="0" baseline="0" noProof="0" dirty="0">
              <a:ln>
                <a:noFill/>
              </a:ln>
              <a:solidFill>
                <a:prstClr val="black"/>
              </a:solidFill>
              <a:effectLst/>
              <a:uLnTx/>
              <a:uFillTx/>
              <a:latin typeface="Calibri" panose="020F0502020204030204"/>
            </a:endParaRPr>
          </a:p>
        </p:txBody>
      </p:sp>
      <p:sp>
        <p:nvSpPr>
          <p:cNvPr id="7" name="Rectangle 6"/>
          <p:cNvSpPr/>
          <p:nvPr/>
        </p:nvSpPr>
        <p:spPr>
          <a:xfrm>
            <a:off x="797442" y="4923797"/>
            <a:ext cx="60286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3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11</a:t>
            </a:r>
            <a:r>
              <a:rPr kumimoji="0" lang="fr-BE" sz="3600" b="0" i="0" u="none" strike="noStrike" kern="1200" cap="none" spc="0" normalizeH="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appareils par ménage </a:t>
            </a:r>
            <a:endParaRPr kumimoji="0" lang="fr-BE" sz="3600" b="0" i="0" u="none" strike="noStrike" kern="1200" cap="none" spc="0" normalizeH="0" baseline="0" noProof="0" dirty="0">
              <a:ln>
                <a:noFill/>
              </a:ln>
              <a:solidFill>
                <a:prstClr val="black"/>
              </a:solidFill>
              <a:effectLst/>
              <a:uLnTx/>
              <a:uFillTx/>
              <a:latin typeface="Calibri" panose="020F0502020204030204"/>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552" y="1983884"/>
            <a:ext cx="4755736" cy="2675989"/>
          </a:xfrm>
          <a:prstGeom prst="rect">
            <a:avLst/>
          </a:prstGeom>
        </p:spPr>
      </p:pic>
    </p:spTree>
    <p:extLst>
      <p:ext uri="{BB962C8B-B14F-4D97-AF65-F5344CB8AC3E}">
        <p14:creationId xmlns:p14="http://schemas.microsoft.com/office/powerpoint/2010/main" val="363278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sp>
        <p:nvSpPr>
          <p:cNvPr id="6" name="Rectangle 5"/>
          <p:cNvSpPr/>
          <p:nvPr/>
        </p:nvSpPr>
        <p:spPr>
          <a:xfrm>
            <a:off x="0" y="0"/>
            <a:ext cx="12192000" cy="92102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En Belgique, à combien estime-t-on le chiffre d’appareils inutilisés  (défectueux)</a:t>
            </a:r>
            <a:r>
              <a:rPr kumimoji="0" lang="fr-BE" sz="2400" b="1" i="0" u="none" strike="noStrike" kern="1200" cap="none" spc="0" normalizeH="0" noProof="0" dirty="0">
                <a:ln>
                  <a:noFill/>
                </a:ln>
                <a:solidFill>
                  <a:prstClr val="white"/>
                </a:solidFill>
                <a:effectLst/>
                <a:uLnTx/>
                <a:uFillTx/>
                <a:latin typeface="Calibri" panose="020F0502020204030204"/>
                <a:ea typeface="+mn-ea"/>
                <a:cs typeface="+mn-cs"/>
              </a:rPr>
              <a:t> </a:t>
            </a:r>
            <a:endParaRPr lang="fr-BE" sz="2400" b="1" dirty="0">
              <a:solidFill>
                <a:prstClr val="white"/>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qui sont gardés </a:t>
            </a:r>
            <a:r>
              <a:rPr lang="fr-BE" sz="2400" b="1" dirty="0">
                <a:solidFill>
                  <a:prstClr val="white"/>
                </a:solidFill>
                <a:latin typeface="Calibri" panose="020F0502020204030204"/>
              </a:rPr>
              <a:t>au domicile </a:t>
            </a: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 ? </a:t>
            </a:r>
          </a:p>
        </p:txBody>
      </p:sp>
      <p:sp>
        <p:nvSpPr>
          <p:cNvPr id="4" name="Ellipse 3"/>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sp>
        <p:nvSpPr>
          <p:cNvPr id="2" name="Rectangle 1"/>
          <p:cNvSpPr/>
          <p:nvPr/>
        </p:nvSpPr>
        <p:spPr>
          <a:xfrm>
            <a:off x="797442" y="1562986"/>
            <a:ext cx="57203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3600" dirty="0">
                <a:solidFill>
                  <a:srgbClr val="FF0000"/>
                </a:solidFill>
                <a:latin typeface="Calibri" panose="020F0502020204030204" pitchFamily="34" charset="0"/>
                <a:ea typeface="Calibri" panose="020F0502020204030204" pitchFamily="34" charset="0"/>
                <a:cs typeface="Times New Roman" panose="02020603050405020304" pitchFamily="18" charset="0"/>
              </a:rPr>
              <a:t>4 appareils par ménage</a:t>
            </a:r>
            <a:endParaRPr kumimoji="0" lang="fr-BE" sz="3600" b="0" i="0" u="none" strike="noStrike" kern="1200" cap="none" spc="0" normalizeH="0" baseline="0" noProof="0" dirty="0">
              <a:ln>
                <a:noFill/>
              </a:ln>
              <a:solidFill>
                <a:srgbClr val="FF0000"/>
              </a:solidFill>
              <a:effectLst/>
              <a:uLnTx/>
              <a:uFillTx/>
              <a:latin typeface="Calibri" panose="020F0502020204030204"/>
            </a:endParaRPr>
          </a:p>
        </p:txBody>
      </p:sp>
      <p:sp>
        <p:nvSpPr>
          <p:cNvPr id="3" name="Rectangle 2"/>
          <p:cNvSpPr/>
          <p:nvPr/>
        </p:nvSpPr>
        <p:spPr>
          <a:xfrm>
            <a:off x="797442" y="3146961"/>
            <a:ext cx="552511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3600" dirty="0">
                <a:solidFill>
                  <a:srgbClr val="FF0000"/>
                </a:solidFill>
                <a:latin typeface="Calibri" panose="020F0502020204030204" pitchFamily="34" charset="0"/>
                <a:ea typeface="Calibri" panose="020F0502020204030204" pitchFamily="34" charset="0"/>
                <a:cs typeface="Times New Roman" panose="02020603050405020304" pitchFamily="18" charset="0"/>
              </a:rPr>
              <a:t>8 appareils par ménage</a:t>
            </a:r>
            <a:endParaRPr kumimoji="0" lang="fr-BE" sz="3600" b="0" i="0" u="none" strike="noStrike" kern="1200" cap="none" spc="0" normalizeH="0" baseline="0" noProof="0" dirty="0">
              <a:ln>
                <a:noFill/>
              </a:ln>
              <a:solidFill>
                <a:srgbClr val="FF0000"/>
              </a:solidFill>
              <a:effectLst/>
              <a:uLnTx/>
              <a:uFillTx/>
              <a:latin typeface="Calibri" panose="020F0502020204030204"/>
            </a:endParaRPr>
          </a:p>
        </p:txBody>
      </p:sp>
      <p:sp>
        <p:nvSpPr>
          <p:cNvPr id="7" name="Rectangle 6"/>
          <p:cNvSpPr/>
          <p:nvPr/>
        </p:nvSpPr>
        <p:spPr>
          <a:xfrm>
            <a:off x="797442" y="4923797"/>
            <a:ext cx="60286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3600" b="0" i="0" u="none" strike="noStrike" kern="12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11</a:t>
            </a:r>
            <a:r>
              <a:rPr kumimoji="0" lang="fr-BE" sz="3600" b="0" i="0" u="none" strike="noStrike" kern="1200" cap="none" spc="0" normalizeH="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  appareils par ménage </a:t>
            </a:r>
            <a:endParaRPr kumimoji="0" lang="fr-BE" sz="3600" b="0" i="0" u="none" strike="noStrike" kern="1200" cap="none" spc="0" normalizeH="0" baseline="0" noProof="0" dirty="0">
              <a:ln>
                <a:noFill/>
              </a:ln>
              <a:solidFill>
                <a:srgbClr val="00B050"/>
              </a:solidFill>
              <a:effectLst/>
              <a:uLnTx/>
              <a:uFillTx/>
              <a:latin typeface="Calibri" panose="020F0502020204030204"/>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552" y="1983884"/>
            <a:ext cx="4755736" cy="2675989"/>
          </a:xfrm>
          <a:prstGeom prst="rect">
            <a:avLst/>
          </a:prstGeom>
        </p:spPr>
      </p:pic>
    </p:spTree>
    <p:extLst>
      <p:ext uri="{BB962C8B-B14F-4D97-AF65-F5344CB8AC3E}">
        <p14:creationId xmlns:p14="http://schemas.microsoft.com/office/powerpoint/2010/main" val="44806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sp>
        <p:nvSpPr>
          <p:cNvPr id="6" name="Rectangle 5"/>
          <p:cNvSpPr/>
          <p:nvPr/>
        </p:nvSpPr>
        <p:spPr>
          <a:xfrm>
            <a:off x="0" y="0"/>
            <a:ext cx="12192000" cy="64935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BE" sz="2400" b="1" dirty="0">
                <a:solidFill>
                  <a:prstClr val="white"/>
                </a:solidFill>
                <a:latin typeface="Calibri" panose="020F0502020204030204"/>
              </a:rPr>
              <a:t>Quel est l’intérêt de </a:t>
            </a:r>
            <a:r>
              <a:rPr kumimoji="0" lang="fr-BE" sz="2400" b="1" i="0" u="none" strike="noStrike" kern="1200" cap="none" spc="0" normalizeH="0" baseline="0" noProof="0" dirty="0">
                <a:ln>
                  <a:noFill/>
                </a:ln>
                <a:solidFill>
                  <a:prstClr val="white"/>
                </a:solidFill>
                <a:effectLst/>
                <a:uLnTx/>
                <a:uFillTx/>
                <a:latin typeface="Calibri" panose="020F0502020204030204"/>
              </a:rPr>
              <a:t>l’obsolescence programmée ?</a:t>
            </a:r>
          </a:p>
        </p:txBody>
      </p:sp>
      <p:sp>
        <p:nvSpPr>
          <p:cNvPr id="4" name="Ellipse 3"/>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pic>
        <p:nvPicPr>
          <p:cNvPr id="7" name="Image 6" descr="Enjeux écologiques et publicité : ce qu'il faut retenir !"/>
          <p:cNvPicPr/>
          <p:nvPr/>
        </p:nvPicPr>
        <p:blipFill>
          <a:blip r:embed="rId4">
            <a:extLst>
              <a:ext uri="{28A0092B-C50C-407E-A947-70E740481C1C}">
                <a14:useLocalDpi xmlns:a14="http://schemas.microsoft.com/office/drawing/2010/main" val="0"/>
              </a:ext>
            </a:extLst>
          </a:blip>
          <a:srcRect/>
          <a:stretch>
            <a:fillRect/>
          </a:stretch>
        </p:blipFill>
        <p:spPr bwMode="auto">
          <a:xfrm>
            <a:off x="289164" y="921026"/>
            <a:ext cx="2952750" cy="1543050"/>
          </a:xfrm>
          <a:prstGeom prst="rect">
            <a:avLst/>
          </a:prstGeom>
          <a:noFill/>
          <a:ln>
            <a:noFill/>
          </a:ln>
        </p:spPr>
      </p:pic>
      <p:pic>
        <p:nvPicPr>
          <p:cNvPr id="8" name="Image 7" descr="Sécurité d'approvisionnement en électricité et objectifs de décarbonation :  RTE se montre optimiste pour 2030"/>
          <p:cNvPicPr/>
          <p:nvPr/>
        </p:nvPicPr>
        <p:blipFill>
          <a:blip r:embed="rId5">
            <a:extLst>
              <a:ext uri="{28A0092B-C50C-407E-A947-70E740481C1C}">
                <a14:useLocalDpi xmlns:a14="http://schemas.microsoft.com/office/drawing/2010/main" val="0"/>
              </a:ext>
            </a:extLst>
          </a:blip>
          <a:srcRect/>
          <a:stretch>
            <a:fillRect/>
          </a:stretch>
        </p:blipFill>
        <p:spPr bwMode="auto">
          <a:xfrm>
            <a:off x="289164" y="2591967"/>
            <a:ext cx="2952750" cy="1911022"/>
          </a:xfrm>
          <a:prstGeom prst="rect">
            <a:avLst/>
          </a:prstGeom>
          <a:noFill/>
          <a:ln>
            <a:noFill/>
          </a:ln>
        </p:spPr>
      </p:pic>
      <p:pic>
        <p:nvPicPr>
          <p:cNvPr id="9" name="Image 8" descr="L&amp;#39;information et la protection du consommateur - PSE Chailloux"/>
          <p:cNvPicPr/>
          <p:nvPr/>
        </p:nvPicPr>
        <p:blipFill>
          <a:blip r:embed="rId6">
            <a:extLst>
              <a:ext uri="{28A0092B-C50C-407E-A947-70E740481C1C}">
                <a14:useLocalDpi xmlns:a14="http://schemas.microsoft.com/office/drawing/2010/main" val="0"/>
              </a:ext>
            </a:extLst>
          </a:blip>
          <a:srcRect/>
          <a:stretch>
            <a:fillRect/>
          </a:stretch>
        </p:blipFill>
        <p:spPr bwMode="auto">
          <a:xfrm>
            <a:off x="119153" y="4754856"/>
            <a:ext cx="3122762" cy="1699408"/>
          </a:xfrm>
          <a:prstGeom prst="rect">
            <a:avLst/>
          </a:prstGeom>
          <a:noFill/>
          <a:ln>
            <a:noFill/>
          </a:ln>
        </p:spPr>
      </p:pic>
      <p:pic>
        <p:nvPicPr>
          <p:cNvPr id="10" name="Image 9" descr="Acteurs agriculture : MadeInBw"/>
          <p:cNvPicPr/>
          <p:nvPr/>
        </p:nvPicPr>
        <p:blipFill>
          <a:blip r:embed="rId7">
            <a:extLst>
              <a:ext uri="{28A0092B-C50C-407E-A947-70E740481C1C}">
                <a14:useLocalDpi xmlns:a14="http://schemas.microsoft.com/office/drawing/2010/main" val="0"/>
              </a:ext>
            </a:extLst>
          </a:blip>
          <a:srcRect/>
          <a:stretch>
            <a:fillRect/>
          </a:stretch>
        </p:blipFill>
        <p:spPr bwMode="auto">
          <a:xfrm>
            <a:off x="6300788" y="1093371"/>
            <a:ext cx="2291122" cy="1649829"/>
          </a:xfrm>
          <a:prstGeom prst="rect">
            <a:avLst/>
          </a:prstGeom>
          <a:noFill/>
          <a:ln>
            <a:noFill/>
          </a:ln>
        </p:spPr>
      </p:pic>
      <p:pic>
        <p:nvPicPr>
          <p:cNvPr id="11" name="Image 10" descr="C:\Users\WW0LGAUD\AppData\Local\Microsoft\Windows\INetCache\Content.MSO\5B85C518.tmp"/>
          <p:cNvPicPr/>
          <p:nvPr/>
        </p:nvPicPr>
        <p:blipFill>
          <a:blip r:embed="rId8">
            <a:extLst>
              <a:ext uri="{28A0092B-C50C-407E-A947-70E740481C1C}">
                <a14:useLocalDpi xmlns:a14="http://schemas.microsoft.com/office/drawing/2010/main" val="0"/>
              </a:ext>
            </a:extLst>
          </a:blip>
          <a:srcRect/>
          <a:stretch>
            <a:fillRect/>
          </a:stretch>
        </p:blipFill>
        <p:spPr bwMode="auto">
          <a:xfrm>
            <a:off x="6532218" y="2918947"/>
            <a:ext cx="1828261" cy="1835909"/>
          </a:xfrm>
          <a:prstGeom prst="rect">
            <a:avLst/>
          </a:prstGeom>
          <a:noFill/>
          <a:ln>
            <a:noFill/>
          </a:ln>
        </p:spPr>
      </p:pic>
      <p:sp>
        <p:nvSpPr>
          <p:cNvPr id="3" name="ZoneTexte 2"/>
          <p:cNvSpPr txBox="1"/>
          <p:nvPr/>
        </p:nvSpPr>
        <p:spPr>
          <a:xfrm>
            <a:off x="3536830" y="921026"/>
            <a:ext cx="2559170" cy="5078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rPr>
              <a:t>La prise de conscience des enjeux écologiques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rPr>
              <a:t>La sécurité d’approvisionnement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rPr>
              <a:t>La protection du consommateur</a:t>
            </a:r>
          </a:p>
        </p:txBody>
      </p:sp>
      <p:pic>
        <p:nvPicPr>
          <p:cNvPr id="12" name="Image 11" descr="Sticker lettre G pour coller sur votre voiture, mur, vitrine ! Etiquette &amp;amp;  Autocollant"/>
          <p:cNvPicPr/>
          <p:nvPr/>
        </p:nvPicPr>
        <p:blipFill>
          <a:blip r:embed="rId9">
            <a:extLst>
              <a:ext uri="{28A0092B-C50C-407E-A947-70E740481C1C}">
                <a14:useLocalDpi xmlns:a14="http://schemas.microsoft.com/office/drawing/2010/main" val="0"/>
              </a:ext>
            </a:extLst>
          </a:blip>
          <a:srcRect/>
          <a:stretch>
            <a:fillRect/>
          </a:stretch>
        </p:blipFill>
        <p:spPr bwMode="auto">
          <a:xfrm>
            <a:off x="6532219" y="4604267"/>
            <a:ext cx="2059691" cy="2000585"/>
          </a:xfrm>
          <a:prstGeom prst="rect">
            <a:avLst/>
          </a:prstGeom>
          <a:noFill/>
          <a:ln>
            <a:noFill/>
          </a:ln>
        </p:spPr>
      </p:pic>
      <p:sp>
        <p:nvSpPr>
          <p:cNvPr id="13" name="ZoneTexte 12"/>
          <p:cNvSpPr txBox="1"/>
          <p:nvPr/>
        </p:nvSpPr>
        <p:spPr>
          <a:xfrm>
            <a:off x="8885208" y="1093371"/>
            <a:ext cx="283633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rPr>
              <a:t>Maximiser les profits dans des laps de temps les plus courts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rPr>
              <a:t>Les considérations éthiques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rPr>
              <a:t>La réponse G</a:t>
            </a:r>
          </a:p>
        </p:txBody>
      </p:sp>
    </p:spTree>
    <p:extLst>
      <p:ext uri="{BB962C8B-B14F-4D97-AF65-F5344CB8AC3E}">
        <p14:creationId xmlns:p14="http://schemas.microsoft.com/office/powerpoint/2010/main" val="178604404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sp>
        <p:nvSpPr>
          <p:cNvPr id="6" name="Rectangle 5"/>
          <p:cNvSpPr/>
          <p:nvPr/>
        </p:nvSpPr>
        <p:spPr>
          <a:xfrm>
            <a:off x="0" y="0"/>
            <a:ext cx="12192000" cy="64935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BE" sz="2400" b="1" dirty="0">
                <a:solidFill>
                  <a:prstClr val="white"/>
                </a:solidFill>
                <a:latin typeface="Calibri" panose="020F0502020204030204"/>
              </a:rPr>
              <a:t>Quel est l’intérêt de </a:t>
            </a:r>
            <a:r>
              <a:rPr kumimoji="0" lang="fr-BE" sz="2400" b="1" i="0" u="none" strike="noStrike" kern="1200" cap="none" spc="0" normalizeH="0" baseline="0" noProof="0" dirty="0">
                <a:ln>
                  <a:noFill/>
                </a:ln>
                <a:solidFill>
                  <a:prstClr val="white"/>
                </a:solidFill>
                <a:effectLst/>
                <a:uLnTx/>
                <a:uFillTx/>
                <a:latin typeface="Calibri" panose="020F0502020204030204"/>
              </a:rPr>
              <a:t>l’obsolescence programmée ?</a:t>
            </a:r>
          </a:p>
        </p:txBody>
      </p:sp>
      <p:sp>
        <p:nvSpPr>
          <p:cNvPr id="4" name="Ellipse 3"/>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pic>
        <p:nvPicPr>
          <p:cNvPr id="7" name="Image 6" descr="Enjeux écologiques et publicité : ce qu'il faut retenir !"/>
          <p:cNvPicPr/>
          <p:nvPr/>
        </p:nvPicPr>
        <p:blipFill>
          <a:blip r:embed="rId4">
            <a:extLst>
              <a:ext uri="{28A0092B-C50C-407E-A947-70E740481C1C}">
                <a14:useLocalDpi xmlns:a14="http://schemas.microsoft.com/office/drawing/2010/main" val="0"/>
              </a:ext>
            </a:extLst>
          </a:blip>
          <a:srcRect/>
          <a:stretch>
            <a:fillRect/>
          </a:stretch>
        </p:blipFill>
        <p:spPr bwMode="auto">
          <a:xfrm>
            <a:off x="289164" y="921026"/>
            <a:ext cx="2952750" cy="1543050"/>
          </a:xfrm>
          <a:prstGeom prst="rect">
            <a:avLst/>
          </a:prstGeom>
          <a:noFill/>
          <a:ln>
            <a:noFill/>
          </a:ln>
        </p:spPr>
      </p:pic>
      <p:pic>
        <p:nvPicPr>
          <p:cNvPr id="8" name="Image 7" descr="Sécurité d'approvisionnement en électricité et objectifs de décarbonation :  RTE se montre optimiste pour 2030"/>
          <p:cNvPicPr/>
          <p:nvPr/>
        </p:nvPicPr>
        <p:blipFill>
          <a:blip r:embed="rId5">
            <a:extLst>
              <a:ext uri="{28A0092B-C50C-407E-A947-70E740481C1C}">
                <a14:useLocalDpi xmlns:a14="http://schemas.microsoft.com/office/drawing/2010/main" val="0"/>
              </a:ext>
            </a:extLst>
          </a:blip>
          <a:srcRect/>
          <a:stretch>
            <a:fillRect/>
          </a:stretch>
        </p:blipFill>
        <p:spPr bwMode="auto">
          <a:xfrm>
            <a:off x="289164" y="2591967"/>
            <a:ext cx="2952750" cy="1911022"/>
          </a:xfrm>
          <a:prstGeom prst="rect">
            <a:avLst/>
          </a:prstGeom>
          <a:noFill/>
          <a:ln>
            <a:noFill/>
          </a:ln>
        </p:spPr>
      </p:pic>
      <p:pic>
        <p:nvPicPr>
          <p:cNvPr id="9" name="Image 8" descr="L&amp;#39;information et la protection du consommateur - PSE Chailloux"/>
          <p:cNvPicPr/>
          <p:nvPr/>
        </p:nvPicPr>
        <p:blipFill>
          <a:blip r:embed="rId6">
            <a:extLst>
              <a:ext uri="{28A0092B-C50C-407E-A947-70E740481C1C}">
                <a14:useLocalDpi xmlns:a14="http://schemas.microsoft.com/office/drawing/2010/main" val="0"/>
              </a:ext>
            </a:extLst>
          </a:blip>
          <a:srcRect/>
          <a:stretch>
            <a:fillRect/>
          </a:stretch>
        </p:blipFill>
        <p:spPr bwMode="auto">
          <a:xfrm>
            <a:off x="119153" y="4754856"/>
            <a:ext cx="3122762" cy="1699408"/>
          </a:xfrm>
          <a:prstGeom prst="rect">
            <a:avLst/>
          </a:prstGeom>
          <a:noFill/>
          <a:ln>
            <a:noFill/>
          </a:ln>
        </p:spPr>
      </p:pic>
      <p:pic>
        <p:nvPicPr>
          <p:cNvPr id="10" name="Image 9" descr="Acteurs agriculture : MadeInBw"/>
          <p:cNvPicPr/>
          <p:nvPr/>
        </p:nvPicPr>
        <p:blipFill>
          <a:blip r:embed="rId7">
            <a:extLst>
              <a:ext uri="{28A0092B-C50C-407E-A947-70E740481C1C}">
                <a14:useLocalDpi xmlns:a14="http://schemas.microsoft.com/office/drawing/2010/main" val="0"/>
              </a:ext>
            </a:extLst>
          </a:blip>
          <a:srcRect/>
          <a:stretch>
            <a:fillRect/>
          </a:stretch>
        </p:blipFill>
        <p:spPr bwMode="auto">
          <a:xfrm>
            <a:off x="6300788" y="1093371"/>
            <a:ext cx="2291122" cy="1649829"/>
          </a:xfrm>
          <a:prstGeom prst="rect">
            <a:avLst/>
          </a:prstGeom>
          <a:noFill/>
          <a:ln>
            <a:noFill/>
          </a:ln>
        </p:spPr>
      </p:pic>
      <p:pic>
        <p:nvPicPr>
          <p:cNvPr id="11" name="Image 10" descr="C:\Users\WW0LGAUD\AppData\Local\Microsoft\Windows\INetCache\Content.MSO\5B85C518.tmp"/>
          <p:cNvPicPr/>
          <p:nvPr/>
        </p:nvPicPr>
        <p:blipFill>
          <a:blip r:embed="rId8">
            <a:extLst>
              <a:ext uri="{28A0092B-C50C-407E-A947-70E740481C1C}">
                <a14:useLocalDpi xmlns:a14="http://schemas.microsoft.com/office/drawing/2010/main" val="0"/>
              </a:ext>
            </a:extLst>
          </a:blip>
          <a:srcRect/>
          <a:stretch>
            <a:fillRect/>
          </a:stretch>
        </p:blipFill>
        <p:spPr bwMode="auto">
          <a:xfrm>
            <a:off x="6532218" y="2918947"/>
            <a:ext cx="1828261" cy="1835909"/>
          </a:xfrm>
          <a:prstGeom prst="rect">
            <a:avLst/>
          </a:prstGeom>
          <a:noFill/>
          <a:ln>
            <a:noFill/>
          </a:ln>
        </p:spPr>
      </p:pic>
      <p:sp>
        <p:nvSpPr>
          <p:cNvPr id="3" name="ZoneTexte 2"/>
          <p:cNvSpPr txBox="1"/>
          <p:nvPr/>
        </p:nvSpPr>
        <p:spPr>
          <a:xfrm>
            <a:off x="3536830" y="921026"/>
            <a:ext cx="2559170" cy="5078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srgbClr val="FF0000"/>
                </a:solidFill>
                <a:effectLst/>
                <a:uLnTx/>
                <a:uFillTx/>
                <a:latin typeface="Calibri" panose="020F0502020204030204"/>
                <a:ea typeface="+mn-ea"/>
                <a:cs typeface="+mn-cs"/>
              </a:rPr>
              <a:t>La prise de conscience des enjeux écologiques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srgbClr val="FF0000"/>
                </a:solidFill>
                <a:effectLst/>
                <a:uLnTx/>
                <a:uFillTx/>
                <a:latin typeface="Calibri" panose="020F0502020204030204"/>
                <a:ea typeface="+mn-ea"/>
                <a:cs typeface="+mn-cs"/>
              </a:rPr>
              <a:t>La sécurité d’approvisionnement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srgbClr val="FF0000"/>
                </a:solidFill>
                <a:effectLst/>
                <a:uLnTx/>
                <a:uFillTx/>
                <a:latin typeface="Calibri" panose="020F0502020204030204"/>
                <a:ea typeface="+mn-ea"/>
                <a:cs typeface="+mn-cs"/>
              </a:rPr>
              <a:t>La protection du consommateur</a:t>
            </a:r>
          </a:p>
        </p:txBody>
      </p:sp>
      <p:pic>
        <p:nvPicPr>
          <p:cNvPr id="12" name="Image 11" descr="Sticker lettre G pour coller sur votre voiture, mur, vitrine ! Etiquette &amp;amp;  Autocollant"/>
          <p:cNvPicPr/>
          <p:nvPr/>
        </p:nvPicPr>
        <p:blipFill>
          <a:blip r:embed="rId9">
            <a:extLst>
              <a:ext uri="{28A0092B-C50C-407E-A947-70E740481C1C}">
                <a14:useLocalDpi xmlns:a14="http://schemas.microsoft.com/office/drawing/2010/main" val="0"/>
              </a:ext>
            </a:extLst>
          </a:blip>
          <a:srcRect/>
          <a:stretch>
            <a:fillRect/>
          </a:stretch>
        </p:blipFill>
        <p:spPr bwMode="auto">
          <a:xfrm>
            <a:off x="6532219" y="4604267"/>
            <a:ext cx="2059691" cy="2000585"/>
          </a:xfrm>
          <a:prstGeom prst="rect">
            <a:avLst/>
          </a:prstGeom>
          <a:noFill/>
          <a:ln>
            <a:noFill/>
          </a:ln>
        </p:spPr>
      </p:pic>
      <p:sp>
        <p:nvSpPr>
          <p:cNvPr id="13" name="ZoneTexte 12"/>
          <p:cNvSpPr txBox="1"/>
          <p:nvPr/>
        </p:nvSpPr>
        <p:spPr>
          <a:xfrm>
            <a:off x="8885208" y="1093371"/>
            <a:ext cx="283633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srgbClr val="00B050"/>
                </a:solidFill>
                <a:effectLst/>
                <a:uLnTx/>
                <a:uFillTx/>
                <a:latin typeface="Calibri" panose="020F0502020204030204"/>
                <a:ea typeface="+mn-ea"/>
                <a:cs typeface="+mn-cs"/>
              </a:rPr>
              <a:t>Maximiser les profits dans des laps de temps les plus courts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srgbClr val="FF0000"/>
                </a:solidFill>
                <a:effectLst/>
                <a:uLnTx/>
                <a:uFillTx/>
                <a:latin typeface="Calibri" panose="020F0502020204030204"/>
                <a:ea typeface="+mn-ea"/>
                <a:cs typeface="+mn-cs"/>
              </a:rPr>
              <a:t>Les considérations éthiques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srgbClr val="FF0000"/>
                </a:solidFill>
                <a:effectLst/>
                <a:uLnTx/>
                <a:uFillTx/>
                <a:latin typeface="Calibri" panose="020F0502020204030204"/>
                <a:ea typeface="+mn-ea"/>
                <a:cs typeface="+mn-cs"/>
              </a:rPr>
              <a:t>La réponse G</a:t>
            </a:r>
          </a:p>
        </p:txBody>
      </p:sp>
    </p:spTree>
    <p:extLst>
      <p:ext uri="{BB962C8B-B14F-4D97-AF65-F5344CB8AC3E}">
        <p14:creationId xmlns:p14="http://schemas.microsoft.com/office/powerpoint/2010/main" val="164884310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p:cNvGraphicFramePr>
            <a:graphicFrameLocks noGrp="1"/>
          </p:cNvGraphicFramePr>
          <p:nvPr/>
        </p:nvGraphicFramePr>
        <p:xfrm>
          <a:off x="576046" y="1056315"/>
          <a:ext cx="11343811" cy="365760"/>
        </p:xfrm>
        <a:graphic>
          <a:graphicData uri="http://schemas.openxmlformats.org/drawingml/2006/table">
            <a:tbl>
              <a:tblPr firstRow="1" firstCol="1" bandRow="1">
                <a:tableStyleId>{5C22544A-7EE6-4342-B048-85BDC9FD1C3A}</a:tableStyleId>
              </a:tblPr>
              <a:tblGrid>
                <a:gridCol w="11343811">
                  <a:extLst>
                    <a:ext uri="{9D8B030D-6E8A-4147-A177-3AD203B41FA5}">
                      <a16:colId xmlns:a16="http://schemas.microsoft.com/office/drawing/2014/main" val="2007206985"/>
                    </a:ext>
                  </a:extLst>
                </a:gridCol>
              </a:tblGrid>
              <a:tr h="0">
                <a:tc>
                  <a:txBody>
                    <a:bodyPr/>
                    <a:lstStyle/>
                    <a:p>
                      <a:pPr>
                        <a:lnSpc>
                          <a:spcPct val="120000"/>
                        </a:lnSpc>
                        <a:spcAft>
                          <a:spcPts val="0"/>
                        </a:spcAft>
                      </a:pPr>
                      <a:r>
                        <a:rPr lang="fr-BE" sz="2000" b="0" dirty="0">
                          <a:solidFill>
                            <a:schemeClr val="tx1"/>
                          </a:solidFill>
                          <a:effectLst/>
                        </a:rPr>
                        <a:t>   </a:t>
                      </a:r>
                      <a:endParaRPr lang="fr-BE" sz="2000" b="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398170482"/>
                  </a:ext>
                </a:extLst>
              </a:tr>
            </a:tbl>
          </a:graphicData>
        </a:graphic>
      </p:graphicFrame>
      <p:pic>
        <p:nvPicPr>
          <p:cNvPr id="6" name="Image 5">
            <a:extLst>
              <a:ext uri="{FF2B5EF4-FFF2-40B4-BE49-F238E27FC236}">
                <a16:creationId xmlns:a16="http://schemas.microsoft.com/office/drawing/2014/main" id="{6BEE251D-F38B-4F41-9C09-CE6E124F7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626" y="3610774"/>
            <a:ext cx="1391374" cy="1284345"/>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2225" y="2091809"/>
            <a:ext cx="1699206" cy="659858"/>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2231" y="2992959"/>
            <a:ext cx="1328449" cy="1531848"/>
          </a:xfrm>
          <a:prstGeom prst="rect">
            <a:avLst/>
          </a:prstGeom>
        </p:spPr>
      </p:pic>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2225" y="3840703"/>
            <a:ext cx="1808162" cy="1808162"/>
          </a:xfrm>
          <a:prstGeom prst="rect">
            <a:avLst/>
          </a:prstGeom>
        </p:spPr>
      </p:pic>
      <p:pic>
        <p:nvPicPr>
          <p:cNvPr id="11" name="Imag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1703" y="4922776"/>
            <a:ext cx="1576523" cy="1058687"/>
          </a:xfrm>
          <a:prstGeom prst="rect">
            <a:avLst/>
          </a:prstGeom>
        </p:spPr>
      </p:pic>
      <p:pic>
        <p:nvPicPr>
          <p:cNvPr id="12" name="Imag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20062" y="3146588"/>
            <a:ext cx="1458235" cy="1458235"/>
          </a:xfrm>
          <a:prstGeom prst="rect">
            <a:avLst/>
          </a:prstGeom>
        </p:spPr>
      </p:pic>
      <p:pic>
        <p:nvPicPr>
          <p:cNvPr id="13" name="Image 12">
            <a:extLst>
              <a:ext uri="{FF2B5EF4-FFF2-40B4-BE49-F238E27FC236}">
                <a16:creationId xmlns:a16="http://schemas.microsoft.com/office/drawing/2014/main" id="{D8EB3BC2-610F-41C0-B4A5-80BBD3EE4A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045" y="1802744"/>
            <a:ext cx="2606186" cy="970238"/>
          </a:xfrm>
          <a:prstGeom prst="rect">
            <a:avLst/>
          </a:prstGeom>
        </p:spPr>
      </p:pic>
      <p:pic>
        <p:nvPicPr>
          <p:cNvPr id="15" name="Imag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02841" y="1892147"/>
            <a:ext cx="1244929" cy="1244929"/>
          </a:xfrm>
          <a:prstGeom prst="rect">
            <a:avLst/>
          </a:prstGeom>
        </p:spPr>
      </p:pic>
      <p:sp>
        <p:nvSpPr>
          <p:cNvPr id="16" name="Rectangle 15"/>
          <p:cNvSpPr/>
          <p:nvPr/>
        </p:nvSpPr>
        <p:spPr>
          <a:xfrm>
            <a:off x="1" y="0"/>
            <a:ext cx="12138188" cy="107505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fr-BE" sz="2800" dirty="0">
                <a:solidFill>
                  <a:schemeClr val="bg1"/>
                </a:solidFill>
                <a:latin typeface="Calibri" panose="020F0502020204030204" pitchFamily="34" charset="0"/>
                <a:cs typeface="Calibri" panose="020F0502020204030204" pitchFamily="34" charset="0"/>
              </a:rPr>
              <a:t>Classez  les entreprises suivantes selon les deux définitions de l’économie collaborative : une économie de plateformes ou une économie sociale et solidaire.</a:t>
            </a:r>
            <a:endParaRPr kumimoji="0" lang="fr-BE" sz="2800" b="0" i="0" u="none" strike="noStrike" kern="1200" cap="none" spc="0" normalizeH="0" baseline="0" noProof="0" dirty="0">
              <a:ln>
                <a:noFill/>
              </a:ln>
              <a:solidFill>
                <a:schemeClr val="bg1"/>
              </a:solidFill>
              <a:effectLst/>
              <a:uLnTx/>
              <a:uFillTx/>
              <a:latin typeface="Calibri" panose="020F0502020204030204"/>
            </a:endParaRPr>
          </a:p>
        </p:txBody>
      </p:sp>
      <p:pic>
        <p:nvPicPr>
          <p:cNvPr id="18" name="Image 1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sp>
        <p:nvSpPr>
          <p:cNvPr id="14" name="Ellipse 13">
            <a:extLst>
              <a:ext uri="{FF2B5EF4-FFF2-40B4-BE49-F238E27FC236}">
                <a16:creationId xmlns:a16="http://schemas.microsoft.com/office/drawing/2014/main" id="{6845880D-6B4E-1A42-8A9B-A112EB7BB6EC}"/>
              </a:ext>
            </a:extLst>
          </p:cNvPr>
          <p:cNvSpPr/>
          <p:nvPr/>
        </p:nvSpPr>
        <p:spPr>
          <a:xfrm>
            <a:off x="11351174" y="905638"/>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spTree>
    <p:extLst>
      <p:ext uri="{BB962C8B-B14F-4D97-AF65-F5344CB8AC3E}">
        <p14:creationId xmlns:p14="http://schemas.microsoft.com/office/powerpoint/2010/main" val="210112071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6BEE251D-F38B-4F41-9C09-CE6E124F7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8690" y="2450337"/>
            <a:ext cx="1391374" cy="1284345"/>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3025" y="4976837"/>
            <a:ext cx="1699206" cy="659858"/>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1457" y="2162539"/>
            <a:ext cx="1328449" cy="1531848"/>
          </a:xfrm>
          <a:prstGeom prst="rect">
            <a:avLst/>
          </a:prstGeom>
        </p:spPr>
      </p:pic>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3347" y="3828533"/>
            <a:ext cx="1808162" cy="1808162"/>
          </a:xfrm>
          <a:prstGeom prst="rect">
            <a:avLst/>
          </a:prstGeom>
        </p:spPr>
      </p:pic>
      <p:pic>
        <p:nvPicPr>
          <p:cNvPr id="11" name="Imag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4101" y="4037260"/>
            <a:ext cx="1576523" cy="1058687"/>
          </a:xfrm>
          <a:prstGeom prst="rect">
            <a:avLst/>
          </a:prstGeom>
        </p:spPr>
      </p:pic>
      <p:pic>
        <p:nvPicPr>
          <p:cNvPr id="12" name="Imag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96046" y="2187757"/>
            <a:ext cx="1458235" cy="1458235"/>
          </a:xfrm>
          <a:prstGeom prst="rect">
            <a:avLst/>
          </a:prstGeom>
        </p:spPr>
      </p:pic>
      <p:pic>
        <p:nvPicPr>
          <p:cNvPr id="13" name="Image 12">
            <a:extLst>
              <a:ext uri="{FF2B5EF4-FFF2-40B4-BE49-F238E27FC236}">
                <a16:creationId xmlns:a16="http://schemas.microsoft.com/office/drawing/2014/main" id="{D8EB3BC2-610F-41C0-B4A5-80BBD3EE4A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045" y="1802744"/>
            <a:ext cx="2606186" cy="970238"/>
          </a:xfrm>
          <a:prstGeom prst="rect">
            <a:avLst/>
          </a:prstGeom>
        </p:spPr>
      </p:pic>
      <p:pic>
        <p:nvPicPr>
          <p:cNvPr id="15" name="Imag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10163" y="3206068"/>
            <a:ext cx="1244929" cy="1244929"/>
          </a:xfrm>
          <a:prstGeom prst="rect">
            <a:avLst/>
          </a:prstGeom>
        </p:spPr>
      </p:pic>
      <p:sp>
        <p:nvSpPr>
          <p:cNvPr id="16" name="Rectangle 15"/>
          <p:cNvSpPr/>
          <p:nvPr/>
        </p:nvSpPr>
        <p:spPr>
          <a:xfrm>
            <a:off x="0" y="0"/>
            <a:ext cx="12192000" cy="64935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white"/>
                </a:solidFill>
                <a:effectLst/>
                <a:uLnTx/>
                <a:uFillTx/>
                <a:latin typeface="Calibri" panose="020F0502020204030204"/>
                <a:ea typeface="+mn-ea"/>
                <a:cs typeface="+mn-cs"/>
              </a:rPr>
              <a:t>Economie collaborative</a:t>
            </a:r>
          </a:p>
        </p:txBody>
      </p:sp>
      <p:sp>
        <p:nvSpPr>
          <p:cNvPr id="17" name="Ellipse 16"/>
          <p:cNvSpPr/>
          <p:nvPr/>
        </p:nvSpPr>
        <p:spPr>
          <a:xfrm rot="10800000" flipV="1">
            <a:off x="11355507" y="322632"/>
            <a:ext cx="728869" cy="65344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pic>
        <p:nvPicPr>
          <p:cNvPr id="18" name="Image 1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sp>
        <p:nvSpPr>
          <p:cNvPr id="2" name="Rectangle 1"/>
          <p:cNvSpPr/>
          <p:nvPr/>
        </p:nvSpPr>
        <p:spPr>
          <a:xfrm>
            <a:off x="7641150" y="771908"/>
            <a:ext cx="3157274" cy="978729"/>
          </a:xfrm>
          <a:prstGeom prst="rect">
            <a:avLst/>
          </a:prstGeom>
          <a:solidFill>
            <a:schemeClr val="accent4">
              <a:lumMod val="60000"/>
              <a:lumOff val="40000"/>
            </a:schemeClr>
          </a:solidFill>
        </p:spPr>
        <p:txBody>
          <a:bodyPr wrap="square">
            <a:spAutoFit/>
          </a:bodyPr>
          <a:lstStyle/>
          <a:p>
            <a:pPr algn="ctr">
              <a:lnSpc>
                <a:spcPct val="120000"/>
              </a:lnSpc>
              <a:spcAft>
                <a:spcPts val="0"/>
              </a:spcAft>
            </a:pPr>
            <a:r>
              <a:rPr lang="fr-BE" sz="2400" b="1" dirty="0">
                <a:solidFill>
                  <a:schemeClr val="accent6">
                    <a:lumMod val="50000"/>
                  </a:schemeClr>
                </a:solidFill>
              </a:rPr>
              <a:t>Economie collaborative </a:t>
            </a:r>
            <a:br>
              <a:rPr lang="fr-BE" sz="2400" b="1" dirty="0">
                <a:solidFill>
                  <a:schemeClr val="accent6">
                    <a:lumMod val="50000"/>
                  </a:schemeClr>
                </a:solidFill>
              </a:rPr>
            </a:br>
            <a:r>
              <a:rPr lang="fr-BE" sz="2400" b="1" dirty="0">
                <a:solidFill>
                  <a:schemeClr val="accent6">
                    <a:lumMod val="50000"/>
                  </a:schemeClr>
                </a:solidFill>
              </a:rPr>
              <a:t>solidaire                             </a:t>
            </a:r>
            <a:endParaRPr lang="fr-BE" sz="2400" b="1" dirty="0">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endParaRPr>
          </a:p>
        </p:txBody>
      </p:sp>
      <p:sp>
        <p:nvSpPr>
          <p:cNvPr id="21" name="Rectangle 20"/>
          <p:cNvSpPr/>
          <p:nvPr/>
        </p:nvSpPr>
        <p:spPr>
          <a:xfrm>
            <a:off x="750461" y="823020"/>
            <a:ext cx="3317009" cy="978729"/>
          </a:xfrm>
          <a:prstGeom prst="rect">
            <a:avLst/>
          </a:prstGeom>
          <a:solidFill>
            <a:schemeClr val="accent4">
              <a:lumMod val="60000"/>
              <a:lumOff val="40000"/>
            </a:schemeClr>
          </a:solidFill>
        </p:spPr>
        <p:txBody>
          <a:bodyPr wrap="square">
            <a:spAutoFit/>
          </a:bodyPr>
          <a:lstStyle/>
          <a:p>
            <a:pPr algn="ctr">
              <a:lnSpc>
                <a:spcPct val="120000"/>
              </a:lnSpc>
            </a:pPr>
            <a:r>
              <a:rPr lang="fr-BE" sz="2400" b="1" dirty="0">
                <a:solidFill>
                  <a:schemeClr val="accent6">
                    <a:lumMod val="50000"/>
                  </a:schemeClr>
                </a:solidFill>
              </a:rPr>
              <a:t>Economie Collaborative </a:t>
            </a:r>
            <a:br>
              <a:rPr lang="fr-BE" sz="2400" b="1" dirty="0">
                <a:solidFill>
                  <a:schemeClr val="accent6">
                    <a:lumMod val="50000"/>
                  </a:schemeClr>
                </a:solidFill>
              </a:rPr>
            </a:br>
            <a:r>
              <a:rPr lang="fr-BE" sz="2400" b="1" dirty="0">
                <a:solidFill>
                  <a:schemeClr val="accent6">
                    <a:lumMod val="50000"/>
                  </a:schemeClr>
                </a:solidFill>
              </a:rPr>
              <a:t>de plateforme                      </a:t>
            </a:r>
            <a:endParaRPr lang="fr-BE" sz="2400" b="1" dirty="0">
              <a:solidFill>
                <a:schemeClr val="accent6">
                  <a:lumMod val="50000"/>
                </a:schemeClr>
              </a:solidFill>
              <a:latin typeface="Calibri" panose="020F0502020204030204" pitchFamily="34" charset="0"/>
              <a:ea typeface="Calibri" panose="020F0502020204030204" pitchFamily="34" charset="0"/>
              <a:cs typeface="Arial" panose="020B0604020202020204" pitchFamily="34" charset="0"/>
            </a:endParaRPr>
          </a:p>
        </p:txBody>
      </p:sp>
      <p:cxnSp>
        <p:nvCxnSpPr>
          <p:cNvPr id="9" name="Connecteur droit 8"/>
          <p:cNvCxnSpPr/>
          <p:nvPr/>
        </p:nvCxnSpPr>
        <p:spPr>
          <a:xfrm flipV="1">
            <a:off x="5625299" y="906635"/>
            <a:ext cx="0" cy="436931"/>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22" name="Connecteur droit 21"/>
          <p:cNvCxnSpPr/>
          <p:nvPr/>
        </p:nvCxnSpPr>
        <p:spPr>
          <a:xfrm flipV="1">
            <a:off x="5627224" y="1448763"/>
            <a:ext cx="0" cy="436931"/>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23" name="Connecteur droit 22"/>
          <p:cNvCxnSpPr/>
          <p:nvPr/>
        </p:nvCxnSpPr>
        <p:spPr>
          <a:xfrm flipV="1">
            <a:off x="5627230" y="1975413"/>
            <a:ext cx="0" cy="436931"/>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24" name="Connecteur droit 23"/>
          <p:cNvCxnSpPr/>
          <p:nvPr/>
        </p:nvCxnSpPr>
        <p:spPr>
          <a:xfrm flipV="1">
            <a:off x="5613724" y="3645992"/>
            <a:ext cx="0" cy="436931"/>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25" name="Connecteur droit 24"/>
          <p:cNvCxnSpPr/>
          <p:nvPr/>
        </p:nvCxnSpPr>
        <p:spPr>
          <a:xfrm flipV="1">
            <a:off x="5613724" y="4659016"/>
            <a:ext cx="0" cy="436931"/>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26" name="Connecteur droit 25"/>
          <p:cNvCxnSpPr/>
          <p:nvPr/>
        </p:nvCxnSpPr>
        <p:spPr>
          <a:xfrm flipV="1">
            <a:off x="5613724" y="4162713"/>
            <a:ext cx="0" cy="436931"/>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27" name="Connecteur droit 26"/>
          <p:cNvCxnSpPr/>
          <p:nvPr/>
        </p:nvCxnSpPr>
        <p:spPr>
          <a:xfrm flipV="1">
            <a:off x="5615657" y="5728183"/>
            <a:ext cx="0" cy="436931"/>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28" name="Connecteur droit 27"/>
          <p:cNvCxnSpPr/>
          <p:nvPr/>
        </p:nvCxnSpPr>
        <p:spPr>
          <a:xfrm flipV="1">
            <a:off x="5613724" y="5199764"/>
            <a:ext cx="0" cy="436931"/>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29" name="Connecteur droit 28"/>
          <p:cNvCxnSpPr/>
          <p:nvPr/>
        </p:nvCxnSpPr>
        <p:spPr>
          <a:xfrm flipV="1">
            <a:off x="5613724" y="6254188"/>
            <a:ext cx="0" cy="436931"/>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736319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0"/>
            <a:ext cx="12192000" cy="516367"/>
          </a:xfrm>
          <a:solidFill>
            <a:schemeClr val="accent1">
              <a:lumMod val="50000"/>
            </a:schemeClr>
          </a:solidFill>
        </p:spPr>
        <p:txBody>
          <a:bodyPr>
            <a:normAutofit/>
          </a:bodyPr>
          <a:lstStyle/>
          <a:p>
            <a:pPr lvl="0" algn="ctr"/>
            <a:r>
              <a:rPr lang="fr-BE" sz="2400" b="1" dirty="0">
                <a:solidFill>
                  <a:schemeClr val="bg1"/>
                </a:solidFill>
                <a:latin typeface="Calibri" panose="020F0502020204030204" pitchFamily="34" charset="0"/>
                <a:cs typeface="Calibri" panose="020F0502020204030204" pitchFamily="34" charset="0"/>
              </a:rPr>
              <a:t>Quel est l’objectif du Pacte Vert pour l’Europe ?  </a:t>
            </a: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2281579" y="9098889"/>
            <a:ext cx="1884564" cy="559213"/>
          </a:xfrm>
        </p:spPr>
        <p:txBody>
          <a:bodyPr/>
          <a:lstStyle/>
          <a:p>
            <a:pPr marL="285750" lvl="0" indent="-285750">
              <a:buFont typeface="Wingdings" pitchFamily="2" charset="2"/>
              <a:buChar char="q"/>
            </a:pPr>
            <a:endParaRPr lang="fr-BE" dirty="0"/>
          </a:p>
          <a:p>
            <a:pPr marL="285750" lvl="0" indent="-285750">
              <a:buFont typeface="Wingdings" pitchFamily="2" charset="2"/>
              <a:buChar char="q"/>
            </a:pPr>
            <a:endParaRPr lang="fr-BE" dirty="0"/>
          </a:p>
          <a:p>
            <a:pPr marL="285750" lvl="0" indent="-285750">
              <a:buFont typeface="Wingdings" pitchFamily="2" charset="2"/>
              <a:buChar char="q"/>
            </a:pPr>
            <a:endParaRPr lang="fr-BE" dirty="0"/>
          </a:p>
          <a:p>
            <a:endParaRPr lang="fr-FR" dirty="0"/>
          </a:p>
        </p:txBody>
      </p:sp>
      <p:sp>
        <p:nvSpPr>
          <p:cNvPr id="3" name="ZoneTexte 2">
            <a:extLst>
              <a:ext uri="{FF2B5EF4-FFF2-40B4-BE49-F238E27FC236}">
                <a16:creationId xmlns:a16="http://schemas.microsoft.com/office/drawing/2014/main" id="{043EBA07-1FD7-8F49-9656-13CE14AB6DF5}"/>
              </a:ext>
            </a:extLst>
          </p:cNvPr>
          <p:cNvSpPr txBox="1"/>
          <p:nvPr/>
        </p:nvSpPr>
        <p:spPr>
          <a:xfrm>
            <a:off x="446567" y="1105787"/>
            <a:ext cx="10910545" cy="3816429"/>
          </a:xfrm>
          <a:prstGeom prst="rect">
            <a:avLst/>
          </a:prstGeom>
          <a:noFill/>
        </p:spPr>
        <p:txBody>
          <a:bodyPr wrap="square" rtlCol="0">
            <a:spAutoFit/>
          </a:bodyPr>
          <a:lstStyle/>
          <a:p>
            <a:pPr lvl="0"/>
            <a:r>
              <a:rPr lang="fr-FR" sz="2800" dirty="0">
                <a:latin typeface="Calibri" panose="020F0502020204030204" pitchFamily="34" charset="0"/>
                <a:cs typeface="Calibri" panose="020F0502020204030204" pitchFamily="34" charset="0"/>
              </a:rPr>
              <a:t>Etre le premier continent à atteindre la neutralité carbone.</a:t>
            </a:r>
            <a:endParaRPr lang="fr-BE" sz="2800" dirty="0">
              <a:latin typeface="Calibri" panose="020F0502020204030204" pitchFamily="34" charset="0"/>
              <a:cs typeface="Calibri" panose="020F0502020204030204" pitchFamily="34" charset="0"/>
            </a:endParaRPr>
          </a:p>
          <a:p>
            <a:pPr lvl="0"/>
            <a:endParaRPr lang="fr-BE" sz="2800" dirty="0">
              <a:latin typeface="Calibri" panose="020F0502020204030204" pitchFamily="34" charset="0"/>
              <a:cs typeface="Calibri" panose="020F0502020204030204" pitchFamily="34" charset="0"/>
            </a:endParaRPr>
          </a:p>
          <a:p>
            <a:pPr lvl="0"/>
            <a:endParaRPr lang="fr-BE" sz="2800" dirty="0">
              <a:latin typeface="Calibri" panose="020F0502020204030204" pitchFamily="34" charset="0"/>
              <a:cs typeface="Calibri" panose="020F0502020204030204" pitchFamily="34" charset="0"/>
            </a:endParaRPr>
          </a:p>
          <a:p>
            <a:r>
              <a:rPr lang="fr-BE" sz="2800" dirty="0">
                <a:latin typeface="Calibri" panose="020F0502020204030204" pitchFamily="34" charset="0"/>
                <a:cs typeface="Calibri" panose="020F0502020204030204" pitchFamily="34" charset="0"/>
              </a:rPr>
              <a:t> </a:t>
            </a:r>
            <a:r>
              <a:rPr lang="fr-FR" sz="2800" dirty="0">
                <a:latin typeface="Calibri" panose="020F0502020204030204" pitchFamily="34" charset="0"/>
                <a:cs typeface="Calibri" panose="020F0502020204030204" pitchFamily="34" charset="0"/>
              </a:rPr>
              <a:t>Faire pousser un quota d’arbre par km carré partout en Europe </a:t>
            </a:r>
            <a:endParaRPr lang="fr-BE" sz="2800" dirty="0">
              <a:latin typeface="Calibri" panose="020F0502020204030204" pitchFamily="34" charset="0"/>
              <a:cs typeface="Calibri" panose="020F0502020204030204" pitchFamily="34" charset="0"/>
            </a:endParaRPr>
          </a:p>
          <a:p>
            <a:pPr lvl="0"/>
            <a:endParaRPr lang="fr-BE" sz="2800" dirty="0">
              <a:latin typeface="Calibri" panose="020F0502020204030204" pitchFamily="34" charset="0"/>
              <a:cs typeface="Calibri" panose="020F0502020204030204" pitchFamily="34" charset="0"/>
            </a:endParaRPr>
          </a:p>
          <a:p>
            <a:pPr lvl="0"/>
            <a:endParaRPr lang="fr-BE" sz="2800" dirty="0">
              <a:latin typeface="Calibri" panose="020F0502020204030204" pitchFamily="34" charset="0"/>
              <a:cs typeface="Calibri" panose="020F0502020204030204" pitchFamily="34" charset="0"/>
            </a:endParaRPr>
          </a:p>
          <a:p>
            <a:r>
              <a:rPr lang="fr-FR" sz="2800" dirty="0">
                <a:latin typeface="Calibri" panose="020F0502020204030204" pitchFamily="34" charset="0"/>
                <a:cs typeface="Calibri" panose="020F0502020204030204" pitchFamily="34" charset="0"/>
              </a:rPr>
              <a:t>Faire monter les partis Ecologistes de manière significative dans chaque gouvernement européen d’ici 2025 </a:t>
            </a:r>
          </a:p>
          <a:p>
            <a:pPr marL="285750" lvl="0" indent="-285750">
              <a:buFont typeface="Wingdings" pitchFamily="2" charset="2"/>
              <a:buChar char="q"/>
            </a:pPr>
            <a:endParaRPr lang="fr-BE" dirty="0">
              <a:latin typeface="Calibri" panose="020F0502020204030204" pitchFamily="34" charset="0"/>
              <a:cs typeface="Calibri" panose="020F0502020204030204" pitchFamily="34" charset="0"/>
            </a:endParaRPr>
          </a:p>
        </p:txBody>
      </p:sp>
      <p:pic>
        <p:nvPicPr>
          <p:cNvPr id="1026" name="Picture 2" descr="Le Pacte vert pour l&amp;#39;Europe d&amp;#39;Ursula von der Leyen en 5 points - Europe  Dir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1433" y="4319039"/>
            <a:ext cx="4389234" cy="192760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50667" y="6137922"/>
            <a:ext cx="1190324" cy="578919"/>
          </a:xfrm>
          <a:prstGeom prst="rect">
            <a:avLst/>
          </a:prstGeom>
        </p:spPr>
      </p:pic>
      <p:sp>
        <p:nvSpPr>
          <p:cNvPr id="8" name="Ellipse 7"/>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P-P</a:t>
            </a:r>
          </a:p>
        </p:txBody>
      </p:sp>
    </p:spTree>
    <p:extLst>
      <p:ext uri="{BB962C8B-B14F-4D97-AF65-F5344CB8AC3E}">
        <p14:creationId xmlns:p14="http://schemas.microsoft.com/office/powerpoint/2010/main" val="341493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0"/>
            <a:ext cx="12192000" cy="516367"/>
          </a:xfrm>
          <a:solidFill>
            <a:schemeClr val="accent1">
              <a:lumMod val="50000"/>
            </a:schemeClr>
          </a:solidFill>
        </p:spPr>
        <p:txBody>
          <a:bodyPr>
            <a:normAutofit/>
          </a:bodyPr>
          <a:lstStyle/>
          <a:p>
            <a:pPr lvl="0" algn="ctr"/>
            <a:r>
              <a:rPr lang="fr-BE" sz="2400" b="1" dirty="0">
                <a:solidFill>
                  <a:schemeClr val="bg1"/>
                </a:solidFill>
                <a:latin typeface="Calibri" panose="020F0502020204030204" pitchFamily="34" charset="0"/>
                <a:cs typeface="Calibri" panose="020F0502020204030204" pitchFamily="34" charset="0"/>
              </a:rPr>
              <a:t>Quel est l’objectif du Pacte Vert pour l’Europe ?  </a:t>
            </a: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2281579" y="9098889"/>
            <a:ext cx="1884564" cy="559213"/>
          </a:xfrm>
        </p:spPr>
        <p:txBody>
          <a:bodyPr/>
          <a:lstStyle/>
          <a:p>
            <a:pPr marL="285750" lvl="0" indent="-285750">
              <a:buFont typeface="Wingdings" pitchFamily="2" charset="2"/>
              <a:buChar char="q"/>
            </a:pPr>
            <a:endParaRPr lang="fr-BE" dirty="0"/>
          </a:p>
          <a:p>
            <a:pPr marL="285750" lvl="0" indent="-285750">
              <a:buFont typeface="Wingdings" pitchFamily="2" charset="2"/>
              <a:buChar char="q"/>
            </a:pPr>
            <a:endParaRPr lang="fr-BE" dirty="0"/>
          </a:p>
          <a:p>
            <a:pPr marL="285750" lvl="0" indent="-285750">
              <a:buFont typeface="Wingdings" pitchFamily="2" charset="2"/>
              <a:buChar char="q"/>
            </a:pPr>
            <a:endParaRPr lang="fr-BE" dirty="0"/>
          </a:p>
          <a:p>
            <a:endParaRPr lang="fr-FR" dirty="0"/>
          </a:p>
        </p:txBody>
      </p:sp>
      <p:sp>
        <p:nvSpPr>
          <p:cNvPr id="3" name="ZoneTexte 2">
            <a:extLst>
              <a:ext uri="{FF2B5EF4-FFF2-40B4-BE49-F238E27FC236}">
                <a16:creationId xmlns:a16="http://schemas.microsoft.com/office/drawing/2014/main" id="{043EBA07-1FD7-8F49-9656-13CE14AB6DF5}"/>
              </a:ext>
            </a:extLst>
          </p:cNvPr>
          <p:cNvSpPr txBox="1"/>
          <p:nvPr/>
        </p:nvSpPr>
        <p:spPr>
          <a:xfrm>
            <a:off x="446567" y="1105787"/>
            <a:ext cx="10910545" cy="3816429"/>
          </a:xfrm>
          <a:prstGeom prst="rect">
            <a:avLst/>
          </a:prstGeom>
          <a:noFill/>
        </p:spPr>
        <p:txBody>
          <a:bodyPr wrap="square" rtlCol="0">
            <a:spAutoFit/>
          </a:bodyPr>
          <a:lstStyle/>
          <a:p>
            <a:pPr lvl="0"/>
            <a:r>
              <a:rPr lang="fr-FR" sz="2800" dirty="0">
                <a:solidFill>
                  <a:srgbClr val="00B050"/>
                </a:solidFill>
                <a:latin typeface="Calibri" panose="020F0502020204030204" pitchFamily="34" charset="0"/>
                <a:cs typeface="Calibri" panose="020F0502020204030204" pitchFamily="34" charset="0"/>
              </a:rPr>
              <a:t>Etre le premier continent à atteindre la neutralité carbone. </a:t>
            </a:r>
            <a:endParaRPr lang="fr-BE" sz="2800" dirty="0">
              <a:solidFill>
                <a:srgbClr val="00B050"/>
              </a:solidFill>
              <a:latin typeface="Calibri" panose="020F0502020204030204" pitchFamily="34" charset="0"/>
              <a:cs typeface="Calibri" panose="020F0502020204030204" pitchFamily="34" charset="0"/>
            </a:endParaRPr>
          </a:p>
          <a:p>
            <a:pPr marL="285750" lvl="0" indent="-285750">
              <a:buFont typeface="Wingdings" pitchFamily="2" charset="2"/>
              <a:buChar char="q"/>
            </a:pPr>
            <a:endParaRPr lang="fr-BE" sz="2800" dirty="0">
              <a:latin typeface="Calibri" panose="020F0502020204030204" pitchFamily="34" charset="0"/>
              <a:cs typeface="Calibri" panose="020F0502020204030204" pitchFamily="34" charset="0"/>
            </a:endParaRPr>
          </a:p>
          <a:p>
            <a:pPr marL="285750" lvl="0" indent="-285750">
              <a:buFont typeface="Wingdings" pitchFamily="2" charset="2"/>
              <a:buChar char="q"/>
            </a:pPr>
            <a:endParaRPr lang="fr-BE" sz="2800" dirty="0">
              <a:latin typeface="Calibri" panose="020F0502020204030204" pitchFamily="34" charset="0"/>
              <a:cs typeface="Calibri" panose="020F0502020204030204" pitchFamily="34" charset="0"/>
            </a:endParaRPr>
          </a:p>
          <a:p>
            <a:r>
              <a:rPr lang="fr-BE" sz="2800" dirty="0">
                <a:solidFill>
                  <a:srgbClr val="FF0000"/>
                </a:solidFill>
                <a:latin typeface="Calibri" panose="020F0502020204030204" pitchFamily="34" charset="0"/>
                <a:cs typeface="Calibri" panose="020F0502020204030204" pitchFamily="34" charset="0"/>
              </a:rPr>
              <a:t> </a:t>
            </a:r>
            <a:r>
              <a:rPr lang="fr-FR" sz="2800" dirty="0">
                <a:solidFill>
                  <a:srgbClr val="FF0000"/>
                </a:solidFill>
                <a:latin typeface="Calibri" panose="020F0502020204030204" pitchFamily="34" charset="0"/>
                <a:cs typeface="Calibri" panose="020F0502020204030204" pitchFamily="34" charset="0"/>
              </a:rPr>
              <a:t>Faire pousser un quota d’arbre par km carré partout en Europe </a:t>
            </a:r>
            <a:endParaRPr lang="fr-BE" sz="2800" dirty="0">
              <a:solidFill>
                <a:srgbClr val="FF0000"/>
              </a:solidFill>
              <a:latin typeface="Calibri" panose="020F0502020204030204" pitchFamily="34" charset="0"/>
              <a:cs typeface="Calibri" panose="020F0502020204030204" pitchFamily="34" charset="0"/>
            </a:endParaRPr>
          </a:p>
          <a:p>
            <a:pPr marL="285750" lvl="0" indent="-285750">
              <a:buFont typeface="Wingdings" pitchFamily="2" charset="2"/>
              <a:buChar char="q"/>
            </a:pPr>
            <a:endParaRPr lang="fr-BE" sz="2800" dirty="0">
              <a:latin typeface="Calibri" panose="020F0502020204030204" pitchFamily="34" charset="0"/>
              <a:cs typeface="Calibri" panose="020F0502020204030204" pitchFamily="34" charset="0"/>
            </a:endParaRPr>
          </a:p>
          <a:p>
            <a:pPr marL="285750" lvl="0" indent="-285750">
              <a:buFont typeface="Wingdings" pitchFamily="2" charset="2"/>
              <a:buChar char="q"/>
            </a:pPr>
            <a:endParaRPr lang="fr-BE" sz="2800" dirty="0">
              <a:latin typeface="Calibri" panose="020F0502020204030204" pitchFamily="34" charset="0"/>
              <a:cs typeface="Calibri" panose="020F0502020204030204" pitchFamily="34" charset="0"/>
            </a:endParaRPr>
          </a:p>
          <a:p>
            <a:r>
              <a:rPr lang="fr-FR" sz="2800" dirty="0">
                <a:solidFill>
                  <a:srgbClr val="FF0000"/>
                </a:solidFill>
                <a:latin typeface="Calibri" panose="020F0502020204030204" pitchFamily="34" charset="0"/>
                <a:cs typeface="Calibri" panose="020F0502020204030204" pitchFamily="34" charset="0"/>
              </a:rPr>
              <a:t>Faire monter les partis Ecologistes de manière significative dans chaque gouvernement européen d’ici 2025 </a:t>
            </a:r>
          </a:p>
          <a:p>
            <a:pPr marL="285750" lvl="0" indent="-285750">
              <a:buFont typeface="Wingdings" pitchFamily="2" charset="2"/>
              <a:buChar char="q"/>
            </a:pPr>
            <a:endParaRPr lang="fr-BE" dirty="0">
              <a:latin typeface="Calibri" panose="020F0502020204030204" pitchFamily="34" charset="0"/>
              <a:cs typeface="Calibri" panose="020F0502020204030204" pitchFamily="34" charset="0"/>
            </a:endParaRPr>
          </a:p>
        </p:txBody>
      </p:sp>
      <p:pic>
        <p:nvPicPr>
          <p:cNvPr id="1026" name="Picture 2" descr="Le Pacte vert pour l&amp;#39;Europe d&amp;#39;Ursula von der Leyen en 5 points - Europe  Dir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1433" y="4319039"/>
            <a:ext cx="4389234" cy="192760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50667" y="6137922"/>
            <a:ext cx="1190324" cy="578919"/>
          </a:xfrm>
          <a:prstGeom prst="rect">
            <a:avLst/>
          </a:prstGeom>
        </p:spPr>
      </p:pic>
      <p:sp>
        <p:nvSpPr>
          <p:cNvPr id="8" name="Ellipse 7"/>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P-P</a:t>
            </a:r>
          </a:p>
        </p:txBody>
      </p:sp>
    </p:spTree>
    <p:extLst>
      <p:ext uri="{BB962C8B-B14F-4D97-AF65-F5344CB8AC3E}">
        <p14:creationId xmlns:p14="http://schemas.microsoft.com/office/powerpoint/2010/main" val="213002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descr="Une image contenant carte&#10;&#10;Description générée automatiquement">
            <a:extLst>
              <a:ext uri="{FF2B5EF4-FFF2-40B4-BE49-F238E27FC236}">
                <a16:creationId xmlns:a16="http://schemas.microsoft.com/office/drawing/2014/main" id="{05967504-94B0-4833-8A82-023976B93092}"/>
              </a:ext>
            </a:extLst>
          </p:cNvPr>
          <p:cNvPicPr>
            <a:picLocks noChangeAspect="1"/>
          </p:cNvPicPr>
          <p:nvPr/>
        </p:nvPicPr>
        <p:blipFill>
          <a:blip r:embed="rId3"/>
          <a:stretch>
            <a:fillRect/>
          </a:stretch>
        </p:blipFill>
        <p:spPr>
          <a:xfrm>
            <a:off x="9075366" y="1295687"/>
            <a:ext cx="2281746" cy="1518396"/>
          </a:xfrm>
          <a:prstGeom prst="rect">
            <a:avLst/>
          </a:prstGeom>
        </p:spPr>
      </p:pic>
      <p:pic>
        <p:nvPicPr>
          <p:cNvPr id="2" name="Image 1"/>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0"/>
              </a:spcAft>
            </a:pPr>
            <a:r>
              <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rPr>
              <a:t>Les métaux rares…vrai ou faux?</a:t>
            </a: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3" name="ZoneTexte 2"/>
          <p:cNvSpPr txBox="1"/>
          <p:nvPr/>
        </p:nvSpPr>
        <p:spPr>
          <a:xfrm>
            <a:off x="228781" y="1339032"/>
            <a:ext cx="9298237" cy="461665"/>
          </a:xfrm>
          <a:prstGeom prst="rect">
            <a:avLst/>
          </a:prstGeom>
          <a:noFill/>
        </p:spPr>
        <p:txBody>
          <a:bodyPr wrap="square" rtlCol="0">
            <a:spAutoFit/>
          </a:bodyPr>
          <a:lstStyle/>
          <a:p>
            <a:r>
              <a:rPr lang="fr-BE" sz="2400" b="1" dirty="0"/>
              <a:t>Parfois appelés « pétrole du futur » les métaux rares …</a:t>
            </a:r>
          </a:p>
        </p:txBody>
      </p:sp>
      <p:sp>
        <p:nvSpPr>
          <p:cNvPr id="6" name="ZoneTexte 5"/>
          <p:cNvSpPr txBox="1"/>
          <p:nvPr/>
        </p:nvSpPr>
        <p:spPr>
          <a:xfrm>
            <a:off x="588807" y="2490372"/>
            <a:ext cx="8061602" cy="461665"/>
          </a:xfrm>
          <a:prstGeom prst="rect">
            <a:avLst/>
          </a:prstGeom>
          <a:noFill/>
        </p:spPr>
        <p:txBody>
          <a:bodyPr wrap="square" rtlCol="0">
            <a:spAutoFit/>
          </a:bodyPr>
          <a:lstStyle/>
          <a:p>
            <a:r>
              <a:rPr lang="fr-BE" sz="2400" dirty="0"/>
              <a:t> </a:t>
            </a:r>
            <a:r>
              <a:rPr lang="fr-BE" sz="2400" dirty="0">
                <a:solidFill>
                  <a:srgbClr val="FF0000"/>
                </a:solidFill>
              </a:rPr>
              <a:t>Sont en quantité limitée et donc très rares</a:t>
            </a:r>
          </a:p>
        </p:txBody>
      </p:sp>
      <p:sp>
        <p:nvSpPr>
          <p:cNvPr id="26" name="ZoneTexte 25"/>
          <p:cNvSpPr txBox="1"/>
          <p:nvPr/>
        </p:nvSpPr>
        <p:spPr>
          <a:xfrm>
            <a:off x="1439092" y="3429000"/>
            <a:ext cx="8777147" cy="461665"/>
          </a:xfrm>
          <a:prstGeom prst="rect">
            <a:avLst/>
          </a:prstGeom>
          <a:noFill/>
        </p:spPr>
        <p:txBody>
          <a:bodyPr wrap="square" rtlCol="0">
            <a:spAutoFit/>
          </a:bodyPr>
          <a:lstStyle/>
          <a:p>
            <a:r>
              <a:rPr lang="fr-BE" sz="2400" dirty="0"/>
              <a:t> </a:t>
            </a:r>
            <a:r>
              <a:rPr lang="fr-BE" sz="2400" dirty="0">
                <a:solidFill>
                  <a:srgbClr val="FF0000"/>
                </a:solidFill>
              </a:rPr>
              <a:t>Remplaceront le pétrole comme combustible dans nos véhicules </a:t>
            </a:r>
          </a:p>
        </p:txBody>
      </p:sp>
      <p:sp>
        <p:nvSpPr>
          <p:cNvPr id="28" name="ZoneTexte 27"/>
          <p:cNvSpPr txBox="1"/>
          <p:nvPr/>
        </p:nvSpPr>
        <p:spPr>
          <a:xfrm>
            <a:off x="394735" y="4505582"/>
            <a:ext cx="8449745" cy="461665"/>
          </a:xfrm>
          <a:prstGeom prst="rect">
            <a:avLst/>
          </a:prstGeom>
          <a:noFill/>
        </p:spPr>
        <p:txBody>
          <a:bodyPr wrap="square" rtlCol="0">
            <a:spAutoFit/>
          </a:bodyPr>
          <a:lstStyle/>
          <a:p>
            <a:r>
              <a:rPr lang="fr-BE" sz="2400" dirty="0"/>
              <a:t> </a:t>
            </a:r>
            <a:r>
              <a:rPr lang="fr-BE" sz="2400" dirty="0">
                <a:solidFill>
                  <a:srgbClr val="00B050"/>
                </a:solidFill>
              </a:rPr>
              <a:t>Prennent une part essentielle dans les nouvelles technologies </a:t>
            </a:r>
          </a:p>
        </p:txBody>
      </p:sp>
      <p:sp>
        <p:nvSpPr>
          <p:cNvPr id="30" name="ZoneTexte 29"/>
          <p:cNvSpPr txBox="1"/>
          <p:nvPr/>
        </p:nvSpPr>
        <p:spPr>
          <a:xfrm>
            <a:off x="3701428" y="5444210"/>
            <a:ext cx="7904504" cy="830997"/>
          </a:xfrm>
          <a:prstGeom prst="rect">
            <a:avLst/>
          </a:prstGeom>
          <a:noFill/>
        </p:spPr>
        <p:txBody>
          <a:bodyPr wrap="square" rtlCol="0">
            <a:spAutoFit/>
          </a:bodyPr>
          <a:lstStyle/>
          <a:p>
            <a:r>
              <a:rPr lang="fr-BE" sz="2400" dirty="0">
                <a:solidFill>
                  <a:srgbClr val="00B050"/>
                </a:solidFill>
              </a:rPr>
              <a:t>Sont (pour la majeure partie) extraits et commercialisés par la Chine</a:t>
            </a:r>
          </a:p>
        </p:txBody>
      </p:sp>
    </p:spTree>
    <p:extLst>
      <p:ext uri="{BB962C8B-B14F-4D97-AF65-F5344CB8AC3E}">
        <p14:creationId xmlns:p14="http://schemas.microsoft.com/office/powerpoint/2010/main" val="285073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fade">
                                      <p:cBhvr>
                                        <p:cTn id="17" dur="500"/>
                                        <p:tgtEl>
                                          <p:spTgt spid="2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xEl>
                                              <p:pRg st="0" end="0"/>
                                            </p:txEl>
                                          </p:spTgt>
                                        </p:tgtEl>
                                        <p:attrNameLst>
                                          <p:attrName>style.visibility</p:attrName>
                                        </p:attrNameLst>
                                      </p:cBhvr>
                                      <p:to>
                                        <p:strVal val="visible"/>
                                      </p:to>
                                    </p:set>
                                    <p:animEffect transition="in" filter="fade">
                                      <p:cBhvr>
                                        <p:cTn id="22"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58264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Image 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sp>
        <p:nvSpPr>
          <p:cNvPr id="3" name="Rectangle 2"/>
          <p:cNvSpPr/>
          <p:nvPr/>
        </p:nvSpPr>
        <p:spPr>
          <a:xfrm>
            <a:off x="2060280" y="67469"/>
            <a:ext cx="7894918" cy="470000"/>
          </a:xfrm>
          <a:prstGeom prst="rect">
            <a:avLst/>
          </a:prstGeom>
        </p:spPr>
        <p:txBody>
          <a:bodyPr wrap="none">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Arial" panose="020B0604020202020204" pitchFamily="34" charset="0"/>
              </a:rPr>
              <a:t>Quels sont les états/régions les plus pollueurs ? : classement</a:t>
            </a:r>
          </a:p>
        </p:txBody>
      </p:sp>
      <p:sp>
        <p:nvSpPr>
          <p:cNvPr id="7" name="Rectangle 6"/>
          <p:cNvSpPr/>
          <p:nvPr/>
        </p:nvSpPr>
        <p:spPr>
          <a:xfrm>
            <a:off x="1506071" y="1403227"/>
            <a:ext cx="9381668" cy="996940"/>
          </a:xfrm>
          <a:prstGeom prst="rect">
            <a:avLst/>
          </a:prstGeom>
        </p:spPr>
        <p:txBody>
          <a:bodyPr wrap="square">
            <a:spAutoFit/>
          </a:bodyPr>
          <a:lstStyle/>
          <a:p>
            <a:pPr lvl="0">
              <a:lnSpc>
                <a:spcPct val="107000"/>
              </a:lnSpc>
              <a:spcAft>
                <a:spcPts val="1200"/>
              </a:spcAft>
              <a:defRPr/>
            </a:pPr>
            <a:r>
              <a:rPr kumimoji="0" lang="fr-BE" sz="3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Par volume de </a:t>
            </a:r>
            <a:r>
              <a:rPr lang="fr-BE" sz="3200" b="1" dirty="0">
                <a:solidFill>
                  <a:prstClr val="black"/>
                </a:solidFill>
                <a:latin typeface="Calibri" panose="020F0502020204030204" pitchFamily="34" charset="0"/>
                <a:ea typeface="Calibri" panose="020F0502020204030204" pitchFamily="34" charset="0"/>
                <a:cs typeface="Arial" panose="020B0604020202020204" pitchFamily="34" charset="0"/>
              </a:rPr>
              <a:t>g</a:t>
            </a:r>
            <a:r>
              <a:rPr kumimoji="0" lang="fr-BE" sz="32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az</a:t>
            </a:r>
            <a:r>
              <a:rPr kumimoji="0" lang="fr-BE" sz="3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 à </a:t>
            </a:r>
            <a:r>
              <a:rPr lang="fr-BE" sz="3200" b="1" dirty="0">
                <a:solidFill>
                  <a:prstClr val="black"/>
                </a:solidFill>
                <a:latin typeface="Calibri" panose="020F0502020204030204" pitchFamily="34" charset="0"/>
                <a:ea typeface="Calibri" panose="020F0502020204030204" pitchFamily="34" charset="0"/>
                <a:cs typeface="Arial" panose="020B0604020202020204" pitchFamily="34" charset="0"/>
              </a:rPr>
              <a:t>e</a:t>
            </a:r>
            <a:r>
              <a:rPr kumimoji="0" lang="fr-BE" sz="32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ffet</a:t>
            </a:r>
            <a:r>
              <a:rPr kumimoji="0" lang="fr-BE" sz="3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 de serre (GES) émis entre :</a:t>
            </a:r>
            <a:r>
              <a:rPr lang="fr-BE" sz="3200" b="1" dirty="0">
                <a:solidFill>
                  <a:prstClr val="black"/>
                </a:solidFill>
                <a:latin typeface="Calibri" panose="020F0502020204030204" pitchFamily="34" charset="0"/>
                <a:ea typeface="Calibri" panose="020F0502020204030204" pitchFamily="34" charset="0"/>
                <a:cs typeface="Arial" panose="020B0604020202020204" pitchFamily="34" charset="0"/>
              </a:rPr>
              <a:t/>
            </a:r>
            <a:br>
              <a:rPr lang="fr-BE" sz="3200" b="1" dirty="0">
                <a:solidFill>
                  <a:prstClr val="black"/>
                </a:solidFill>
                <a:latin typeface="Calibri" panose="020F0502020204030204" pitchFamily="34" charset="0"/>
                <a:ea typeface="Calibri" panose="020F0502020204030204" pitchFamily="34" charset="0"/>
                <a:cs typeface="Arial" panose="020B0604020202020204" pitchFamily="34" charset="0"/>
              </a:rPr>
            </a:br>
            <a:r>
              <a:rPr lang="fr-BE" sz="2400" b="1" i="1" dirty="0">
                <a:solidFill>
                  <a:schemeClr val="tx2">
                    <a:lumMod val="60000"/>
                    <a:lumOff val="40000"/>
                  </a:schemeClr>
                </a:solidFill>
                <a:latin typeface="Calibri" panose="020F0502020204030204" pitchFamily="34" charset="0"/>
                <a:ea typeface="Calibri" panose="020F0502020204030204" pitchFamily="34" charset="0"/>
                <a:cs typeface="Arial" panose="020B0604020202020204" pitchFamily="34" charset="0"/>
              </a:rPr>
              <a:t>[2017 - 2020]</a:t>
            </a:r>
          </a:p>
        </p:txBody>
      </p:sp>
      <p:sp>
        <p:nvSpPr>
          <p:cNvPr id="27" name="Ellipse 26"/>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P-P</a:t>
            </a:r>
          </a:p>
        </p:txBody>
      </p:sp>
      <p:sp>
        <p:nvSpPr>
          <p:cNvPr id="4" name="ZoneTexte 3">
            <a:extLst>
              <a:ext uri="{FF2B5EF4-FFF2-40B4-BE49-F238E27FC236}">
                <a16:creationId xmlns:a16="http://schemas.microsoft.com/office/drawing/2014/main" id="{FAC4BA8C-9A2B-884A-92F6-E879B59A7300}"/>
              </a:ext>
            </a:extLst>
          </p:cNvPr>
          <p:cNvSpPr txBox="1"/>
          <p:nvPr/>
        </p:nvSpPr>
        <p:spPr>
          <a:xfrm>
            <a:off x="3592289" y="5193102"/>
            <a:ext cx="1531917" cy="375552"/>
          </a:xfrm>
          <a:prstGeom prst="rect">
            <a:avLst/>
          </a:prstGeom>
          <a:noFill/>
        </p:spPr>
        <p:txBody>
          <a:bodyPr wrap="square" rtlCol="0">
            <a:spAutoFit/>
          </a:bodyPr>
          <a:lstStyle/>
          <a:p>
            <a:pPr lvl="0">
              <a:lnSpc>
                <a:spcPct val="107000"/>
              </a:lnSpc>
              <a:spcAft>
                <a:spcPts val="800"/>
              </a:spcAft>
              <a:defRPr/>
            </a:pPr>
            <a:r>
              <a:rPr lang="fr-BE" dirty="0">
                <a:solidFill>
                  <a:prstClr val="black"/>
                </a:solidFill>
                <a:latin typeface="Calibri" panose="020F0502020204030204" pitchFamily="34" charset="0"/>
                <a:ea typeface="Calibri" panose="020F0502020204030204" pitchFamily="34" charset="0"/>
                <a:cs typeface="Arial" panose="020B0604020202020204" pitchFamily="34" charset="0"/>
              </a:rPr>
              <a:t>La Chine </a:t>
            </a:r>
          </a:p>
        </p:txBody>
      </p:sp>
      <p:sp>
        <p:nvSpPr>
          <p:cNvPr id="5" name="ZoneTexte 4">
            <a:extLst>
              <a:ext uri="{FF2B5EF4-FFF2-40B4-BE49-F238E27FC236}">
                <a16:creationId xmlns:a16="http://schemas.microsoft.com/office/drawing/2014/main" id="{3E3E6437-7559-2744-8F84-3AC7C7C5C09E}"/>
              </a:ext>
            </a:extLst>
          </p:cNvPr>
          <p:cNvSpPr txBox="1"/>
          <p:nvPr/>
        </p:nvSpPr>
        <p:spPr>
          <a:xfrm>
            <a:off x="2256312" y="3827377"/>
            <a:ext cx="1579418" cy="646331"/>
          </a:xfrm>
          <a:prstGeom prst="rect">
            <a:avLst/>
          </a:prstGeom>
          <a:noFill/>
        </p:spPr>
        <p:txBody>
          <a:bodyPr wrap="square" rtlCol="0">
            <a:spAutoFit/>
          </a:bodyPr>
          <a:lstStyle/>
          <a:p>
            <a:r>
              <a:rPr lang="fr-BE" dirty="0">
                <a:solidFill>
                  <a:prstClr val="black"/>
                </a:solidFill>
                <a:latin typeface="Calibri" panose="020F0502020204030204" pitchFamily="34" charset="0"/>
                <a:ea typeface="Calibri" panose="020F0502020204030204" pitchFamily="34" charset="0"/>
                <a:cs typeface="Arial" panose="020B0604020202020204" pitchFamily="34" charset="0"/>
              </a:rPr>
              <a:t>La Russie</a:t>
            </a:r>
          </a:p>
          <a:p>
            <a:endParaRPr lang="fr-FR" dirty="0"/>
          </a:p>
        </p:txBody>
      </p:sp>
      <p:sp>
        <p:nvSpPr>
          <p:cNvPr id="6" name="ZoneTexte 5">
            <a:extLst>
              <a:ext uri="{FF2B5EF4-FFF2-40B4-BE49-F238E27FC236}">
                <a16:creationId xmlns:a16="http://schemas.microsoft.com/office/drawing/2014/main" id="{A3185A64-AB7F-3747-874D-12C03640E220}"/>
              </a:ext>
            </a:extLst>
          </p:cNvPr>
          <p:cNvSpPr txBox="1"/>
          <p:nvPr/>
        </p:nvSpPr>
        <p:spPr>
          <a:xfrm>
            <a:off x="6773698" y="5454773"/>
            <a:ext cx="1531918" cy="646331"/>
          </a:xfrm>
          <a:prstGeom prst="rect">
            <a:avLst/>
          </a:prstGeom>
          <a:noFill/>
        </p:spPr>
        <p:txBody>
          <a:bodyPr wrap="square" rtlCol="0">
            <a:spAutoFit/>
          </a:bodyPr>
          <a:lstStyle/>
          <a:p>
            <a:r>
              <a:rPr lang="fr-BE" dirty="0">
                <a:solidFill>
                  <a:prstClr val="black"/>
                </a:solidFill>
                <a:latin typeface="Calibri" panose="020F0502020204030204" pitchFamily="34" charset="0"/>
                <a:ea typeface="Calibri" panose="020F0502020204030204" pitchFamily="34" charset="0"/>
                <a:cs typeface="Arial" panose="020B0604020202020204" pitchFamily="34" charset="0"/>
              </a:rPr>
              <a:t>Les États-Unis </a:t>
            </a:r>
          </a:p>
          <a:p>
            <a:endParaRPr lang="fr-FR" dirty="0"/>
          </a:p>
        </p:txBody>
      </p:sp>
      <p:sp>
        <p:nvSpPr>
          <p:cNvPr id="8" name="ZoneTexte 7">
            <a:extLst>
              <a:ext uri="{FF2B5EF4-FFF2-40B4-BE49-F238E27FC236}">
                <a16:creationId xmlns:a16="http://schemas.microsoft.com/office/drawing/2014/main" id="{00BB6894-A1D5-1249-8C26-6049C2F665B6}"/>
              </a:ext>
            </a:extLst>
          </p:cNvPr>
          <p:cNvSpPr txBox="1"/>
          <p:nvPr/>
        </p:nvSpPr>
        <p:spPr>
          <a:xfrm>
            <a:off x="8847117" y="4132205"/>
            <a:ext cx="1181595" cy="646331"/>
          </a:xfrm>
          <a:prstGeom prst="rect">
            <a:avLst/>
          </a:prstGeom>
          <a:noFill/>
        </p:spPr>
        <p:txBody>
          <a:bodyPr wrap="square" rtlCol="0">
            <a:spAutoFit/>
          </a:bodyPr>
          <a:lstStyle/>
          <a:p>
            <a:r>
              <a:rPr lang="fr-BE" dirty="0">
                <a:solidFill>
                  <a:prstClr val="black"/>
                </a:solidFill>
                <a:latin typeface="Calibri" panose="020F0502020204030204" pitchFamily="34" charset="0"/>
                <a:ea typeface="Calibri" panose="020F0502020204030204" pitchFamily="34" charset="0"/>
                <a:cs typeface="Arial" panose="020B0604020202020204" pitchFamily="34" charset="0"/>
              </a:rPr>
              <a:t>L’Inde </a:t>
            </a:r>
          </a:p>
          <a:p>
            <a:endParaRPr lang="fr-FR" dirty="0"/>
          </a:p>
        </p:txBody>
      </p:sp>
      <p:sp>
        <p:nvSpPr>
          <p:cNvPr id="10" name="ZoneTexte 9">
            <a:extLst>
              <a:ext uri="{FF2B5EF4-FFF2-40B4-BE49-F238E27FC236}">
                <a16:creationId xmlns:a16="http://schemas.microsoft.com/office/drawing/2014/main" id="{7AFBA1AE-F4C5-5640-AA88-A30A9A57D659}"/>
              </a:ext>
            </a:extLst>
          </p:cNvPr>
          <p:cNvSpPr txBox="1"/>
          <p:nvPr/>
        </p:nvSpPr>
        <p:spPr>
          <a:xfrm>
            <a:off x="5241780" y="3534504"/>
            <a:ext cx="1531918" cy="923330"/>
          </a:xfrm>
          <a:prstGeom prst="rect">
            <a:avLst/>
          </a:prstGeom>
          <a:noFill/>
        </p:spPr>
        <p:txBody>
          <a:bodyPr wrap="square" rtlCol="0">
            <a:spAutoFit/>
          </a:bodyPr>
          <a:lstStyle/>
          <a:p>
            <a:r>
              <a:rPr lang="fr-BE" dirty="0">
                <a:solidFill>
                  <a:prstClr val="black"/>
                </a:solidFill>
                <a:latin typeface="Calibri" panose="020F0502020204030204" pitchFamily="34" charset="0"/>
                <a:ea typeface="Calibri" panose="020F0502020204030204" pitchFamily="34" charset="0"/>
                <a:cs typeface="Arial" panose="020B0604020202020204" pitchFamily="34" charset="0"/>
              </a:rPr>
              <a:t>L’Union Européenne</a:t>
            </a:r>
          </a:p>
          <a:p>
            <a:endParaRPr lang="fr-FR" dirty="0"/>
          </a:p>
        </p:txBody>
      </p:sp>
    </p:spTree>
    <p:extLst>
      <p:ext uri="{BB962C8B-B14F-4D97-AF65-F5344CB8AC3E}">
        <p14:creationId xmlns:p14="http://schemas.microsoft.com/office/powerpoint/2010/main" val="28280989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58264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Image 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sp>
        <p:nvSpPr>
          <p:cNvPr id="3" name="Rectangle 2"/>
          <p:cNvSpPr/>
          <p:nvPr/>
        </p:nvSpPr>
        <p:spPr>
          <a:xfrm>
            <a:off x="2826672" y="67469"/>
            <a:ext cx="6362126" cy="487506"/>
          </a:xfrm>
          <a:prstGeom prst="rect">
            <a:avLst/>
          </a:prstGeom>
        </p:spPr>
        <p:txBody>
          <a:bodyPr wrap="none">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Arial" panose="020B0604020202020204" pitchFamily="34" charset="0"/>
              </a:rPr>
              <a:t>Quels sont les états/régions les plus pollueurs ?</a:t>
            </a:r>
          </a:p>
        </p:txBody>
      </p:sp>
      <p:sp>
        <p:nvSpPr>
          <p:cNvPr id="27" name="Ellipse 26"/>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P-P</a:t>
            </a:r>
          </a:p>
        </p:txBody>
      </p:sp>
      <p:pic>
        <p:nvPicPr>
          <p:cNvPr id="8" name="Image 7"/>
          <p:cNvPicPr>
            <a:picLocks noChangeAspect="1"/>
          </p:cNvPicPr>
          <p:nvPr/>
        </p:nvPicPr>
        <p:blipFill>
          <a:blip r:embed="rId4" r:link="rId5" cstate="print">
            <a:extLst>
              <a:ext uri="{28A0092B-C50C-407E-A947-70E740481C1C}">
                <a14:useLocalDpi xmlns:a14="http://schemas.microsoft.com/office/drawing/2010/main" val="0"/>
              </a:ext>
            </a:extLst>
          </a:blip>
          <a:stretch>
            <a:fillRect/>
          </a:stretch>
        </p:blipFill>
        <p:spPr>
          <a:xfrm>
            <a:off x="1235652" y="921026"/>
            <a:ext cx="4572000" cy="5208270"/>
          </a:xfrm>
          <a:prstGeom prst="rect">
            <a:avLst/>
          </a:prstGeom>
          <a:effectLst>
            <a:outerShdw blurRad="63500" dist="50800" dir="2700000" algn="tl" rotWithShape="0">
              <a:prstClr val="black">
                <a:alpha val="40000"/>
              </a:prstClr>
            </a:outerShdw>
          </a:effectLst>
        </p:spPr>
      </p:pic>
      <p:sp>
        <p:nvSpPr>
          <p:cNvPr id="11" name="Rectangle 10"/>
          <p:cNvSpPr/>
          <p:nvPr/>
        </p:nvSpPr>
        <p:spPr>
          <a:xfrm>
            <a:off x="6119077" y="1199322"/>
            <a:ext cx="5671308" cy="4524315"/>
          </a:xfrm>
          <a:prstGeom prst="rect">
            <a:avLst/>
          </a:prstGeom>
        </p:spPr>
        <p:txBody>
          <a:bodyPr wrap="square">
            <a:spAutoFit/>
          </a:bodyPr>
          <a:lstStyle/>
          <a:p>
            <a:r>
              <a:rPr lang="fr-FR" sz="3600" b="1" dirty="0"/>
              <a:t>Par volume de </a:t>
            </a:r>
            <a:br>
              <a:rPr lang="fr-FR" sz="3600" b="1" dirty="0"/>
            </a:br>
            <a:r>
              <a:rPr lang="fr-FR" sz="3600" b="1" dirty="0"/>
              <a:t>gaz à effet de serre en 2020 :</a:t>
            </a:r>
          </a:p>
          <a:p>
            <a:endParaRPr lang="fr-FR" sz="3600" dirty="0"/>
          </a:p>
          <a:p>
            <a:pPr marL="457200" indent="-457200">
              <a:buFont typeface="+mj-lt"/>
              <a:buAutoNum type="arabicPeriod"/>
            </a:pPr>
            <a:r>
              <a:rPr lang="fr-FR" sz="3600" dirty="0"/>
              <a:t>La Chine </a:t>
            </a:r>
          </a:p>
          <a:p>
            <a:pPr marL="457200" indent="-457200">
              <a:buFont typeface="+mj-lt"/>
              <a:buAutoNum type="arabicPeriod"/>
            </a:pPr>
            <a:r>
              <a:rPr lang="fr-FR" sz="3600" dirty="0"/>
              <a:t>Les États-Unis </a:t>
            </a:r>
          </a:p>
          <a:p>
            <a:pPr marL="457200" indent="-457200">
              <a:buFont typeface="+mj-lt"/>
              <a:buAutoNum type="arabicPeriod"/>
            </a:pPr>
            <a:r>
              <a:rPr lang="fr-FR" sz="3600" dirty="0"/>
              <a:t>L’Union Européenne</a:t>
            </a:r>
          </a:p>
          <a:p>
            <a:pPr marL="457200" indent="-457200">
              <a:buFont typeface="+mj-lt"/>
              <a:buAutoNum type="arabicPeriod"/>
            </a:pPr>
            <a:r>
              <a:rPr lang="fr-FR" sz="3600" dirty="0"/>
              <a:t>L’Inde </a:t>
            </a:r>
          </a:p>
          <a:p>
            <a:pPr marL="457200" indent="-457200">
              <a:buFont typeface="+mj-lt"/>
              <a:buAutoNum type="arabicPeriod"/>
            </a:pPr>
            <a:r>
              <a:rPr lang="fr-FR" sz="3600" dirty="0"/>
              <a:t>La Russie</a:t>
            </a:r>
          </a:p>
        </p:txBody>
      </p:sp>
    </p:spTree>
    <p:extLst>
      <p:ext uri="{BB962C8B-B14F-4D97-AF65-F5344CB8AC3E}">
        <p14:creationId xmlns:p14="http://schemas.microsoft.com/office/powerpoint/2010/main" val="40075222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58264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Image 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sp>
        <p:nvSpPr>
          <p:cNvPr id="3" name="Rectangle 2"/>
          <p:cNvSpPr/>
          <p:nvPr/>
        </p:nvSpPr>
        <p:spPr>
          <a:xfrm>
            <a:off x="2060280" y="67469"/>
            <a:ext cx="7894918" cy="470000"/>
          </a:xfrm>
          <a:prstGeom prst="rect">
            <a:avLst/>
          </a:prstGeom>
        </p:spPr>
        <p:txBody>
          <a:bodyPr wrap="none">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Arial" panose="020B0604020202020204" pitchFamily="34" charset="0"/>
              </a:rPr>
              <a:t>Quels sont les états/régions les plus pollueurs ? : classement</a:t>
            </a:r>
          </a:p>
        </p:txBody>
      </p:sp>
      <p:sp>
        <p:nvSpPr>
          <p:cNvPr id="7" name="Rectangle 6"/>
          <p:cNvSpPr/>
          <p:nvPr/>
        </p:nvSpPr>
        <p:spPr>
          <a:xfrm>
            <a:off x="1506071" y="1403227"/>
            <a:ext cx="9381668" cy="1523879"/>
          </a:xfrm>
          <a:prstGeom prst="rect">
            <a:avLst/>
          </a:prstGeom>
        </p:spPr>
        <p:txBody>
          <a:bodyPr wrap="square">
            <a:spAutoFit/>
          </a:bodyPr>
          <a:lstStyle/>
          <a:p>
            <a:pPr lvl="0">
              <a:lnSpc>
                <a:spcPct val="107000"/>
              </a:lnSpc>
              <a:spcAft>
                <a:spcPts val="1200"/>
              </a:spcAft>
              <a:defRPr/>
            </a:pPr>
            <a:r>
              <a:rPr kumimoji="0" lang="fr-BE" sz="3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Par volume de </a:t>
            </a:r>
            <a:r>
              <a:rPr lang="fr-BE" sz="3200" b="1" dirty="0">
                <a:solidFill>
                  <a:prstClr val="black"/>
                </a:solidFill>
                <a:latin typeface="Calibri" panose="020F0502020204030204" pitchFamily="34" charset="0"/>
                <a:ea typeface="Calibri" panose="020F0502020204030204" pitchFamily="34" charset="0"/>
                <a:cs typeface="Arial" panose="020B0604020202020204" pitchFamily="34" charset="0"/>
              </a:rPr>
              <a:t>g</a:t>
            </a:r>
            <a:r>
              <a:rPr kumimoji="0" lang="fr-BE" sz="32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az</a:t>
            </a:r>
            <a:r>
              <a:rPr kumimoji="0" lang="fr-BE" sz="3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 à </a:t>
            </a:r>
            <a:r>
              <a:rPr lang="fr-BE" sz="3200" b="1" dirty="0">
                <a:solidFill>
                  <a:prstClr val="black"/>
                </a:solidFill>
                <a:latin typeface="Calibri" panose="020F0502020204030204" pitchFamily="34" charset="0"/>
                <a:ea typeface="Calibri" panose="020F0502020204030204" pitchFamily="34" charset="0"/>
                <a:cs typeface="Arial" panose="020B0604020202020204" pitchFamily="34" charset="0"/>
              </a:rPr>
              <a:t>e</a:t>
            </a:r>
            <a:r>
              <a:rPr kumimoji="0" lang="fr-BE" sz="32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ffet</a:t>
            </a:r>
            <a:r>
              <a:rPr kumimoji="0" lang="fr-BE" sz="3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 de serre (GES) émis en tonnes par habitant :</a:t>
            </a:r>
            <a:r>
              <a:rPr lang="fr-BE" sz="3200" b="1" dirty="0">
                <a:solidFill>
                  <a:prstClr val="black"/>
                </a:solidFill>
                <a:latin typeface="Calibri" panose="020F0502020204030204" pitchFamily="34" charset="0"/>
                <a:ea typeface="Calibri" panose="020F0502020204030204" pitchFamily="34" charset="0"/>
                <a:cs typeface="Arial" panose="020B0604020202020204" pitchFamily="34" charset="0"/>
              </a:rPr>
              <a:t/>
            </a:r>
            <a:br>
              <a:rPr lang="fr-BE" sz="3200" b="1" dirty="0">
                <a:solidFill>
                  <a:prstClr val="black"/>
                </a:solidFill>
                <a:latin typeface="Calibri" panose="020F0502020204030204" pitchFamily="34" charset="0"/>
                <a:ea typeface="Calibri" panose="020F0502020204030204" pitchFamily="34" charset="0"/>
                <a:cs typeface="Arial" panose="020B0604020202020204" pitchFamily="34" charset="0"/>
              </a:rPr>
            </a:br>
            <a:r>
              <a:rPr lang="fr-BE" sz="2400" b="1" i="1" dirty="0">
                <a:solidFill>
                  <a:schemeClr val="tx2">
                    <a:lumMod val="60000"/>
                    <a:lumOff val="40000"/>
                  </a:schemeClr>
                </a:solidFill>
                <a:latin typeface="Calibri" panose="020F0502020204030204" pitchFamily="34" charset="0"/>
                <a:ea typeface="Calibri" panose="020F0502020204030204" pitchFamily="34" charset="0"/>
                <a:cs typeface="Arial" panose="020B0604020202020204" pitchFamily="34" charset="0"/>
              </a:rPr>
              <a:t>[2017 - 2020]</a:t>
            </a:r>
          </a:p>
        </p:txBody>
      </p:sp>
      <p:sp>
        <p:nvSpPr>
          <p:cNvPr id="27" name="Ellipse 26"/>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P-P</a:t>
            </a:r>
          </a:p>
        </p:txBody>
      </p:sp>
      <p:sp>
        <p:nvSpPr>
          <p:cNvPr id="4" name="ZoneTexte 3">
            <a:extLst>
              <a:ext uri="{FF2B5EF4-FFF2-40B4-BE49-F238E27FC236}">
                <a16:creationId xmlns:a16="http://schemas.microsoft.com/office/drawing/2014/main" id="{FAC4BA8C-9A2B-884A-92F6-E879B59A7300}"/>
              </a:ext>
            </a:extLst>
          </p:cNvPr>
          <p:cNvSpPr txBox="1"/>
          <p:nvPr/>
        </p:nvSpPr>
        <p:spPr>
          <a:xfrm>
            <a:off x="3592289" y="5193102"/>
            <a:ext cx="1531917" cy="375552"/>
          </a:xfrm>
          <a:prstGeom prst="rect">
            <a:avLst/>
          </a:prstGeom>
          <a:noFill/>
        </p:spPr>
        <p:txBody>
          <a:bodyPr wrap="square" rtlCol="0">
            <a:spAutoFit/>
          </a:bodyPr>
          <a:lstStyle/>
          <a:p>
            <a:pPr lvl="0">
              <a:lnSpc>
                <a:spcPct val="107000"/>
              </a:lnSpc>
              <a:spcAft>
                <a:spcPts val="800"/>
              </a:spcAft>
              <a:defRPr/>
            </a:pPr>
            <a:r>
              <a:rPr lang="fr-BE" dirty="0">
                <a:solidFill>
                  <a:prstClr val="black"/>
                </a:solidFill>
                <a:latin typeface="Calibri" panose="020F0502020204030204" pitchFamily="34" charset="0"/>
                <a:ea typeface="Calibri" panose="020F0502020204030204" pitchFamily="34" charset="0"/>
                <a:cs typeface="Arial" panose="020B0604020202020204" pitchFamily="34" charset="0"/>
              </a:rPr>
              <a:t>La Chine </a:t>
            </a:r>
          </a:p>
        </p:txBody>
      </p:sp>
      <p:sp>
        <p:nvSpPr>
          <p:cNvPr id="5" name="ZoneTexte 4">
            <a:extLst>
              <a:ext uri="{FF2B5EF4-FFF2-40B4-BE49-F238E27FC236}">
                <a16:creationId xmlns:a16="http://schemas.microsoft.com/office/drawing/2014/main" id="{3E3E6437-7559-2744-8F84-3AC7C7C5C09E}"/>
              </a:ext>
            </a:extLst>
          </p:cNvPr>
          <p:cNvSpPr txBox="1"/>
          <p:nvPr/>
        </p:nvSpPr>
        <p:spPr>
          <a:xfrm>
            <a:off x="2256312" y="3827377"/>
            <a:ext cx="1579418" cy="646331"/>
          </a:xfrm>
          <a:prstGeom prst="rect">
            <a:avLst/>
          </a:prstGeom>
          <a:noFill/>
        </p:spPr>
        <p:txBody>
          <a:bodyPr wrap="square" rtlCol="0">
            <a:spAutoFit/>
          </a:bodyPr>
          <a:lstStyle/>
          <a:p>
            <a:r>
              <a:rPr lang="fr-BE" dirty="0">
                <a:solidFill>
                  <a:prstClr val="black"/>
                </a:solidFill>
                <a:latin typeface="Calibri" panose="020F0502020204030204" pitchFamily="34" charset="0"/>
                <a:ea typeface="Calibri" panose="020F0502020204030204" pitchFamily="34" charset="0"/>
                <a:cs typeface="Arial" panose="020B0604020202020204" pitchFamily="34" charset="0"/>
              </a:rPr>
              <a:t>La Russie</a:t>
            </a:r>
          </a:p>
          <a:p>
            <a:endParaRPr lang="fr-FR" dirty="0"/>
          </a:p>
        </p:txBody>
      </p:sp>
      <p:sp>
        <p:nvSpPr>
          <p:cNvPr id="6" name="ZoneTexte 5">
            <a:extLst>
              <a:ext uri="{FF2B5EF4-FFF2-40B4-BE49-F238E27FC236}">
                <a16:creationId xmlns:a16="http://schemas.microsoft.com/office/drawing/2014/main" id="{A3185A64-AB7F-3747-874D-12C03640E220}"/>
              </a:ext>
            </a:extLst>
          </p:cNvPr>
          <p:cNvSpPr txBox="1"/>
          <p:nvPr/>
        </p:nvSpPr>
        <p:spPr>
          <a:xfrm>
            <a:off x="6773698" y="5454773"/>
            <a:ext cx="1531918" cy="646331"/>
          </a:xfrm>
          <a:prstGeom prst="rect">
            <a:avLst/>
          </a:prstGeom>
          <a:noFill/>
        </p:spPr>
        <p:txBody>
          <a:bodyPr wrap="square" rtlCol="0">
            <a:spAutoFit/>
          </a:bodyPr>
          <a:lstStyle/>
          <a:p>
            <a:r>
              <a:rPr lang="fr-BE" dirty="0">
                <a:solidFill>
                  <a:prstClr val="black"/>
                </a:solidFill>
                <a:latin typeface="Calibri" panose="020F0502020204030204" pitchFamily="34" charset="0"/>
                <a:ea typeface="Calibri" panose="020F0502020204030204" pitchFamily="34" charset="0"/>
                <a:cs typeface="Arial" panose="020B0604020202020204" pitchFamily="34" charset="0"/>
              </a:rPr>
              <a:t>Les États-Unis </a:t>
            </a:r>
          </a:p>
          <a:p>
            <a:endParaRPr lang="fr-FR" dirty="0"/>
          </a:p>
        </p:txBody>
      </p:sp>
      <p:sp>
        <p:nvSpPr>
          <p:cNvPr id="8" name="ZoneTexte 7">
            <a:extLst>
              <a:ext uri="{FF2B5EF4-FFF2-40B4-BE49-F238E27FC236}">
                <a16:creationId xmlns:a16="http://schemas.microsoft.com/office/drawing/2014/main" id="{00BB6894-A1D5-1249-8C26-6049C2F665B6}"/>
              </a:ext>
            </a:extLst>
          </p:cNvPr>
          <p:cNvSpPr txBox="1"/>
          <p:nvPr/>
        </p:nvSpPr>
        <p:spPr>
          <a:xfrm>
            <a:off x="8847117" y="4132205"/>
            <a:ext cx="1181595" cy="646331"/>
          </a:xfrm>
          <a:prstGeom prst="rect">
            <a:avLst/>
          </a:prstGeom>
          <a:noFill/>
        </p:spPr>
        <p:txBody>
          <a:bodyPr wrap="square" rtlCol="0">
            <a:spAutoFit/>
          </a:bodyPr>
          <a:lstStyle/>
          <a:p>
            <a:r>
              <a:rPr lang="fr-BE" dirty="0">
                <a:solidFill>
                  <a:prstClr val="black"/>
                </a:solidFill>
                <a:latin typeface="Calibri" panose="020F0502020204030204" pitchFamily="34" charset="0"/>
                <a:ea typeface="Calibri" panose="020F0502020204030204" pitchFamily="34" charset="0"/>
                <a:cs typeface="Arial" panose="020B0604020202020204" pitchFamily="34" charset="0"/>
              </a:rPr>
              <a:t>L’Inde </a:t>
            </a:r>
          </a:p>
          <a:p>
            <a:endParaRPr lang="fr-FR" dirty="0"/>
          </a:p>
        </p:txBody>
      </p:sp>
      <p:sp>
        <p:nvSpPr>
          <p:cNvPr id="10" name="ZoneTexte 9">
            <a:extLst>
              <a:ext uri="{FF2B5EF4-FFF2-40B4-BE49-F238E27FC236}">
                <a16:creationId xmlns:a16="http://schemas.microsoft.com/office/drawing/2014/main" id="{7AFBA1AE-F4C5-5640-AA88-A30A9A57D659}"/>
              </a:ext>
            </a:extLst>
          </p:cNvPr>
          <p:cNvSpPr txBox="1"/>
          <p:nvPr/>
        </p:nvSpPr>
        <p:spPr>
          <a:xfrm>
            <a:off x="5241780" y="3534504"/>
            <a:ext cx="1531918" cy="923330"/>
          </a:xfrm>
          <a:prstGeom prst="rect">
            <a:avLst/>
          </a:prstGeom>
          <a:noFill/>
        </p:spPr>
        <p:txBody>
          <a:bodyPr wrap="square" rtlCol="0">
            <a:spAutoFit/>
          </a:bodyPr>
          <a:lstStyle/>
          <a:p>
            <a:r>
              <a:rPr lang="fr-BE" dirty="0">
                <a:solidFill>
                  <a:prstClr val="black"/>
                </a:solidFill>
                <a:latin typeface="Calibri" panose="020F0502020204030204" pitchFamily="34" charset="0"/>
                <a:ea typeface="Calibri" panose="020F0502020204030204" pitchFamily="34" charset="0"/>
                <a:cs typeface="Arial" panose="020B0604020202020204" pitchFamily="34" charset="0"/>
              </a:rPr>
              <a:t>L’Union Européenne</a:t>
            </a:r>
          </a:p>
          <a:p>
            <a:endParaRPr lang="fr-FR" dirty="0"/>
          </a:p>
        </p:txBody>
      </p:sp>
    </p:spTree>
    <p:extLst>
      <p:ext uri="{BB962C8B-B14F-4D97-AF65-F5344CB8AC3E}">
        <p14:creationId xmlns:p14="http://schemas.microsoft.com/office/powerpoint/2010/main" val="35157797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58264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Image 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sp>
        <p:nvSpPr>
          <p:cNvPr id="3" name="Rectangle 2"/>
          <p:cNvSpPr/>
          <p:nvPr/>
        </p:nvSpPr>
        <p:spPr>
          <a:xfrm>
            <a:off x="2826672" y="67469"/>
            <a:ext cx="6362126" cy="487506"/>
          </a:xfrm>
          <a:prstGeom prst="rect">
            <a:avLst/>
          </a:prstGeom>
        </p:spPr>
        <p:txBody>
          <a:bodyPr wrap="none">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Arial" panose="020B0604020202020204" pitchFamily="34" charset="0"/>
              </a:rPr>
              <a:t>Quels sont les états/régions les plus pollueurs ?</a:t>
            </a:r>
          </a:p>
        </p:txBody>
      </p:sp>
      <p:sp>
        <p:nvSpPr>
          <p:cNvPr id="27" name="Ellipse 26"/>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P-P</a:t>
            </a:r>
          </a:p>
        </p:txBody>
      </p:sp>
      <p:pic>
        <p:nvPicPr>
          <p:cNvPr id="8" name="Image 7"/>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1438344" y="921026"/>
            <a:ext cx="4166616" cy="5208270"/>
          </a:xfrm>
          <a:prstGeom prst="rect">
            <a:avLst/>
          </a:prstGeom>
          <a:effectLst>
            <a:outerShdw blurRad="63500" dist="50800" dir="2700000" algn="tl" rotWithShape="0">
              <a:prstClr val="black">
                <a:alpha val="40000"/>
              </a:prstClr>
            </a:outerShdw>
          </a:effectLst>
        </p:spPr>
      </p:pic>
      <p:sp>
        <p:nvSpPr>
          <p:cNvPr id="11" name="Rectangle 10"/>
          <p:cNvSpPr/>
          <p:nvPr/>
        </p:nvSpPr>
        <p:spPr>
          <a:xfrm>
            <a:off x="6119077" y="1199322"/>
            <a:ext cx="5671308" cy="4524315"/>
          </a:xfrm>
          <a:prstGeom prst="rect">
            <a:avLst/>
          </a:prstGeom>
        </p:spPr>
        <p:txBody>
          <a:bodyPr wrap="square">
            <a:spAutoFit/>
          </a:bodyPr>
          <a:lstStyle/>
          <a:p>
            <a:r>
              <a:rPr lang="fr-FR" sz="3600" b="1" dirty="0"/>
              <a:t>En tonnes par habitant </a:t>
            </a:r>
            <a:br>
              <a:rPr lang="fr-FR" sz="3600" b="1" dirty="0"/>
            </a:br>
            <a:r>
              <a:rPr lang="fr-FR" sz="3600" b="1" dirty="0"/>
              <a:t>en 2017 :</a:t>
            </a:r>
          </a:p>
          <a:p>
            <a:endParaRPr lang="fr-FR" sz="3600" dirty="0"/>
          </a:p>
          <a:p>
            <a:pPr marL="457200" indent="-457200">
              <a:buFont typeface="+mj-lt"/>
              <a:buAutoNum type="arabicPeriod"/>
            </a:pPr>
            <a:r>
              <a:rPr lang="fr-FR" sz="3600" dirty="0"/>
              <a:t>Les États-Unis </a:t>
            </a:r>
          </a:p>
          <a:p>
            <a:pPr marL="457200" indent="-457200">
              <a:buFont typeface="+mj-lt"/>
              <a:buAutoNum type="arabicPeriod"/>
            </a:pPr>
            <a:r>
              <a:rPr lang="fr-FR" sz="3600" dirty="0"/>
              <a:t>La Chine </a:t>
            </a:r>
          </a:p>
          <a:p>
            <a:pPr marL="457200" indent="-457200">
              <a:buFont typeface="+mj-lt"/>
              <a:buAutoNum type="arabicPeriod"/>
            </a:pPr>
            <a:r>
              <a:rPr lang="fr-FR" sz="3600" dirty="0"/>
              <a:t>L’Union Européenne</a:t>
            </a:r>
          </a:p>
          <a:p>
            <a:pPr marL="457200" indent="-457200">
              <a:buFont typeface="+mj-lt"/>
              <a:buAutoNum type="arabicPeriod"/>
            </a:pPr>
            <a:r>
              <a:rPr lang="fr-FR" sz="3600" dirty="0"/>
              <a:t>L’Inde </a:t>
            </a:r>
          </a:p>
          <a:p>
            <a:pPr marL="457200" indent="-457200">
              <a:buFont typeface="+mj-lt"/>
              <a:buAutoNum type="arabicPeriod"/>
            </a:pPr>
            <a:r>
              <a:rPr lang="fr-FR" sz="3600" dirty="0"/>
              <a:t>La Russie…</a:t>
            </a:r>
          </a:p>
        </p:txBody>
      </p:sp>
    </p:spTree>
    <p:extLst>
      <p:ext uri="{BB962C8B-B14F-4D97-AF65-F5344CB8AC3E}">
        <p14:creationId xmlns:p14="http://schemas.microsoft.com/office/powerpoint/2010/main" val="15585069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58264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Image 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12638" y="6012023"/>
            <a:ext cx="852677" cy="852677"/>
          </a:xfrm>
          <a:prstGeom prst="rect">
            <a:avLst/>
          </a:prstGeom>
        </p:spPr>
      </p:pic>
      <p:sp>
        <p:nvSpPr>
          <p:cNvPr id="3" name="Rectangle 2"/>
          <p:cNvSpPr/>
          <p:nvPr/>
        </p:nvSpPr>
        <p:spPr>
          <a:xfrm>
            <a:off x="221" y="72722"/>
            <a:ext cx="12191779" cy="487506"/>
          </a:xfrm>
          <a:prstGeom prst="rect">
            <a:avLst/>
          </a:prstGeom>
        </p:spPr>
        <p:txBody>
          <a:bodyPr wrap="square">
            <a:spAutoFit/>
          </a:bodyPr>
          <a:lstStyle/>
          <a:p>
            <a:pPr lvl="0" algn="ctr">
              <a:lnSpc>
                <a:spcPct val="107000"/>
              </a:lnSpc>
              <a:spcAft>
                <a:spcPts val="800"/>
              </a:spcAft>
              <a:defRPr/>
            </a:pPr>
            <a:r>
              <a:rPr lang="fr-BE" sz="2400" b="1" dirty="0">
                <a:solidFill>
                  <a:schemeClr val="bg1"/>
                </a:solidFill>
                <a:latin typeface="Calibri" panose="020F0502020204030204" pitchFamily="34" charset="0"/>
                <a:cs typeface="Calibri" panose="020F0502020204030204" pitchFamily="34" charset="0"/>
              </a:rPr>
              <a:t>Que signifient ces labels ?</a:t>
            </a:r>
            <a:endParaRPr kumimoji="0" lang="fr-BE" sz="2400" b="1"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7" name="Ellipse 26"/>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P-P</a:t>
            </a:r>
          </a:p>
        </p:txBody>
      </p:sp>
      <p:sp>
        <p:nvSpPr>
          <p:cNvPr id="5" name="Rectangle 4">
            <a:extLst>
              <a:ext uri="{FF2B5EF4-FFF2-40B4-BE49-F238E27FC236}">
                <a16:creationId xmlns:a16="http://schemas.microsoft.com/office/drawing/2014/main" id="{292D6922-5597-4F58-AAF5-3C933100D846}"/>
              </a:ext>
            </a:extLst>
          </p:cNvPr>
          <p:cNvSpPr/>
          <p:nvPr/>
        </p:nvSpPr>
        <p:spPr>
          <a:xfrm>
            <a:off x="974647" y="707719"/>
            <a:ext cx="3172051" cy="369332"/>
          </a:xfrm>
          <a:prstGeom prst="rect">
            <a:avLst/>
          </a:prstGeom>
          <a:solidFill>
            <a:schemeClr val="bg1"/>
          </a:solidFill>
        </p:spPr>
        <p:txBody>
          <a:bodyPr wrap="square">
            <a:spAutoFit/>
          </a:bodyPr>
          <a:lstStyle/>
          <a:p>
            <a:pPr algn="just"/>
            <a:endParaRPr lang="fr-BE" dirty="0">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32A1B10D-1E5F-468B-A12F-D00670329259}"/>
              </a:ext>
            </a:extLst>
          </p:cNvPr>
          <p:cNvSpPr/>
          <p:nvPr/>
        </p:nvSpPr>
        <p:spPr>
          <a:xfrm>
            <a:off x="8586538" y="4131310"/>
            <a:ext cx="3605461" cy="369332"/>
          </a:xfrm>
          <a:prstGeom prst="rect">
            <a:avLst/>
          </a:prstGeom>
          <a:solidFill>
            <a:schemeClr val="bg1"/>
          </a:solidFill>
        </p:spPr>
        <p:txBody>
          <a:bodyPr wrap="square">
            <a:spAutoFit/>
          </a:bodyPr>
          <a:lstStyle/>
          <a:p>
            <a:endParaRPr lang="fr-BE" dirty="0">
              <a:latin typeface="Calibri" panose="020F0502020204030204" pitchFamily="34" charset="0"/>
              <a:cs typeface="Calibri" panose="020F0502020204030204" pitchFamily="34" charset="0"/>
            </a:endParaRPr>
          </a:p>
        </p:txBody>
      </p:sp>
      <p:pic>
        <p:nvPicPr>
          <p:cNvPr id="4" name="Image 3"/>
          <p:cNvPicPr>
            <a:picLocks noChangeAspect="1"/>
          </p:cNvPicPr>
          <p:nvPr/>
        </p:nvPicPr>
        <p:blipFill>
          <a:blip r:embed="rId4" r:link="rId5" cstate="print">
            <a:extLst>
              <a:ext uri="{28A0092B-C50C-407E-A947-70E740481C1C}">
                <a14:useLocalDpi xmlns:a14="http://schemas.microsoft.com/office/drawing/2010/main" val="0"/>
              </a:ext>
            </a:extLst>
          </a:blip>
          <a:stretch>
            <a:fillRect/>
          </a:stretch>
        </p:blipFill>
        <p:spPr>
          <a:xfrm>
            <a:off x="9998107" y="992764"/>
            <a:ext cx="1295788" cy="1295788"/>
          </a:xfrm>
          <a:prstGeom prst="rect">
            <a:avLst/>
          </a:prstGeom>
        </p:spPr>
      </p:pic>
      <p:pic>
        <p:nvPicPr>
          <p:cNvPr id="6" name="Image 5"/>
          <p:cNvPicPr>
            <a:picLocks noChangeAspect="1"/>
          </p:cNvPicPr>
          <p:nvPr/>
        </p:nvPicPr>
        <p:blipFill>
          <a:blip r:embed="rId6" r:link="rId7" cstate="print">
            <a:extLst>
              <a:ext uri="{28A0092B-C50C-407E-A947-70E740481C1C}">
                <a14:useLocalDpi xmlns:a14="http://schemas.microsoft.com/office/drawing/2010/main" val="0"/>
              </a:ext>
            </a:extLst>
          </a:blip>
          <a:stretch>
            <a:fillRect/>
          </a:stretch>
        </p:blipFill>
        <p:spPr>
          <a:xfrm>
            <a:off x="4688256" y="2871311"/>
            <a:ext cx="1219048" cy="1219048"/>
          </a:xfrm>
          <a:prstGeom prst="rect">
            <a:avLst/>
          </a:prstGeom>
        </p:spPr>
      </p:pic>
      <p:pic>
        <p:nvPicPr>
          <p:cNvPr id="7" name="Image 6"/>
          <p:cNvPicPr>
            <a:picLocks noChangeAspect="1"/>
          </p:cNvPicPr>
          <p:nvPr/>
        </p:nvPicPr>
        <p:blipFill>
          <a:blip r:embed="rId8" r:link="rId9" cstate="print">
            <a:extLst>
              <a:ext uri="{28A0092B-C50C-407E-A947-70E740481C1C}">
                <a14:useLocalDpi xmlns:a14="http://schemas.microsoft.com/office/drawing/2010/main" val="0"/>
              </a:ext>
            </a:extLst>
          </a:blip>
          <a:stretch>
            <a:fillRect/>
          </a:stretch>
        </p:blipFill>
        <p:spPr>
          <a:xfrm>
            <a:off x="6571767" y="2871159"/>
            <a:ext cx="1194816" cy="1219200"/>
          </a:xfrm>
          <a:prstGeom prst="rect">
            <a:avLst/>
          </a:prstGeom>
        </p:spPr>
      </p:pic>
      <p:pic>
        <p:nvPicPr>
          <p:cNvPr id="8" name="Image 7"/>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1881" y="4531285"/>
            <a:ext cx="1584960" cy="1154049"/>
          </a:xfrm>
          <a:prstGeom prst="rect">
            <a:avLst/>
          </a:prstGeom>
        </p:spPr>
      </p:pic>
      <p:pic>
        <p:nvPicPr>
          <p:cNvPr id="16" name="Image 15"/>
          <p:cNvPicPr>
            <a:picLocks noChangeAspect="1"/>
          </p:cNvPicPr>
          <p:nvPr/>
        </p:nvPicPr>
        <p:blipFill>
          <a:blip r:embed="rId12" r:link="rId13" cstate="print">
            <a:extLst>
              <a:ext uri="{28A0092B-C50C-407E-A947-70E740481C1C}">
                <a14:useLocalDpi xmlns:a14="http://schemas.microsoft.com/office/drawing/2010/main" val="0"/>
              </a:ext>
            </a:extLst>
          </a:blip>
          <a:stretch>
            <a:fillRect/>
          </a:stretch>
        </p:blipFill>
        <p:spPr>
          <a:xfrm>
            <a:off x="9934890" y="4397199"/>
            <a:ext cx="1422222" cy="1422222"/>
          </a:xfrm>
          <a:prstGeom prst="rect">
            <a:avLst/>
          </a:prstGeom>
        </p:spPr>
      </p:pic>
      <p:pic>
        <p:nvPicPr>
          <p:cNvPr id="18" name="Image 17"/>
          <p:cNvPicPr>
            <a:picLocks noChangeAspect="1"/>
          </p:cNvPicPr>
          <p:nvPr/>
        </p:nvPicPr>
        <p:blipFill>
          <a:blip r:embed="rId14" r:link="rId15" cstate="print">
            <a:extLst>
              <a:ext uri="{28A0092B-C50C-407E-A947-70E740481C1C}">
                <a14:useLocalDpi xmlns:a14="http://schemas.microsoft.com/office/drawing/2010/main" val="0"/>
              </a:ext>
            </a:extLst>
          </a:blip>
          <a:stretch>
            <a:fillRect/>
          </a:stretch>
        </p:blipFill>
        <p:spPr>
          <a:xfrm>
            <a:off x="808809" y="992764"/>
            <a:ext cx="1219200" cy="1292352"/>
          </a:xfrm>
          <a:prstGeom prst="rect">
            <a:avLst/>
          </a:prstGeom>
        </p:spPr>
      </p:pic>
    </p:spTree>
    <p:extLst>
      <p:ext uri="{BB962C8B-B14F-4D97-AF65-F5344CB8AC3E}">
        <p14:creationId xmlns:p14="http://schemas.microsoft.com/office/powerpoint/2010/main" val="18291341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58264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Image 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12638" y="6012023"/>
            <a:ext cx="852677" cy="852677"/>
          </a:xfrm>
          <a:prstGeom prst="rect">
            <a:avLst/>
          </a:prstGeom>
        </p:spPr>
      </p:pic>
      <p:sp>
        <p:nvSpPr>
          <p:cNvPr id="3" name="Rectangle 2"/>
          <p:cNvSpPr/>
          <p:nvPr/>
        </p:nvSpPr>
        <p:spPr>
          <a:xfrm>
            <a:off x="221" y="72722"/>
            <a:ext cx="12191779" cy="487506"/>
          </a:xfrm>
          <a:prstGeom prst="rect">
            <a:avLst/>
          </a:prstGeom>
        </p:spPr>
        <p:txBody>
          <a:bodyPr wrap="square">
            <a:spAutoFit/>
          </a:bodyPr>
          <a:lstStyle/>
          <a:p>
            <a:pPr lvl="0" algn="ctr">
              <a:lnSpc>
                <a:spcPct val="107000"/>
              </a:lnSpc>
              <a:spcAft>
                <a:spcPts val="800"/>
              </a:spcAft>
              <a:defRPr/>
            </a:pPr>
            <a:r>
              <a:rPr lang="fr-BE" sz="2400" b="1" dirty="0">
                <a:solidFill>
                  <a:schemeClr val="bg1"/>
                </a:solidFill>
                <a:latin typeface="Calibri" panose="020F0502020204030204" pitchFamily="34" charset="0"/>
                <a:cs typeface="Calibri" panose="020F0502020204030204" pitchFamily="34" charset="0"/>
              </a:rPr>
              <a:t>Que signifient ces labels ?</a:t>
            </a:r>
            <a:endParaRPr kumimoji="0" lang="fr-BE" sz="2400" b="1"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7" name="Ellipse 26"/>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P-P</a:t>
            </a:r>
          </a:p>
        </p:txBody>
      </p:sp>
      <p:sp>
        <p:nvSpPr>
          <p:cNvPr id="5" name="Rectangle 4">
            <a:extLst>
              <a:ext uri="{FF2B5EF4-FFF2-40B4-BE49-F238E27FC236}">
                <a16:creationId xmlns:a16="http://schemas.microsoft.com/office/drawing/2014/main" id="{292D6922-5597-4F58-AAF5-3C933100D846}"/>
              </a:ext>
            </a:extLst>
          </p:cNvPr>
          <p:cNvSpPr/>
          <p:nvPr/>
        </p:nvSpPr>
        <p:spPr>
          <a:xfrm>
            <a:off x="974647" y="707719"/>
            <a:ext cx="3172051" cy="369332"/>
          </a:xfrm>
          <a:prstGeom prst="rect">
            <a:avLst/>
          </a:prstGeom>
          <a:solidFill>
            <a:schemeClr val="bg1"/>
          </a:solidFill>
        </p:spPr>
        <p:txBody>
          <a:bodyPr wrap="square">
            <a:spAutoFit/>
          </a:bodyPr>
          <a:lstStyle/>
          <a:p>
            <a:pPr algn="just"/>
            <a:endParaRPr lang="fr-BE" dirty="0">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32A1B10D-1E5F-468B-A12F-D00670329259}"/>
              </a:ext>
            </a:extLst>
          </p:cNvPr>
          <p:cNvSpPr/>
          <p:nvPr/>
        </p:nvSpPr>
        <p:spPr>
          <a:xfrm>
            <a:off x="8586538" y="4131310"/>
            <a:ext cx="3605461" cy="369332"/>
          </a:xfrm>
          <a:prstGeom prst="rect">
            <a:avLst/>
          </a:prstGeom>
          <a:solidFill>
            <a:schemeClr val="bg1"/>
          </a:solidFill>
        </p:spPr>
        <p:txBody>
          <a:bodyPr wrap="square">
            <a:spAutoFit/>
          </a:bodyPr>
          <a:lstStyle/>
          <a:p>
            <a:endParaRPr lang="fr-BE" dirty="0">
              <a:latin typeface="Calibri" panose="020F0502020204030204" pitchFamily="34" charset="0"/>
              <a:cs typeface="Calibri" panose="020F0502020204030204" pitchFamily="34" charset="0"/>
            </a:endParaRPr>
          </a:p>
        </p:txBody>
      </p:sp>
      <p:pic>
        <p:nvPicPr>
          <p:cNvPr id="4" name="Image 3"/>
          <p:cNvPicPr>
            <a:picLocks noChangeAspect="1"/>
          </p:cNvPicPr>
          <p:nvPr/>
        </p:nvPicPr>
        <p:blipFill>
          <a:blip r:embed="rId4" r:link="rId5" cstate="print">
            <a:extLst>
              <a:ext uri="{28A0092B-C50C-407E-A947-70E740481C1C}">
                <a14:useLocalDpi xmlns:a14="http://schemas.microsoft.com/office/drawing/2010/main" val="0"/>
              </a:ext>
            </a:extLst>
          </a:blip>
          <a:stretch>
            <a:fillRect/>
          </a:stretch>
        </p:blipFill>
        <p:spPr>
          <a:xfrm>
            <a:off x="9998107" y="992764"/>
            <a:ext cx="1295788" cy="1295788"/>
          </a:xfrm>
          <a:prstGeom prst="rect">
            <a:avLst/>
          </a:prstGeom>
        </p:spPr>
      </p:pic>
      <p:pic>
        <p:nvPicPr>
          <p:cNvPr id="6" name="Image 5"/>
          <p:cNvPicPr>
            <a:picLocks noChangeAspect="1"/>
          </p:cNvPicPr>
          <p:nvPr/>
        </p:nvPicPr>
        <p:blipFill>
          <a:blip r:embed="rId6" r:link="rId7" cstate="print">
            <a:extLst>
              <a:ext uri="{28A0092B-C50C-407E-A947-70E740481C1C}">
                <a14:useLocalDpi xmlns:a14="http://schemas.microsoft.com/office/drawing/2010/main" val="0"/>
              </a:ext>
            </a:extLst>
          </a:blip>
          <a:stretch>
            <a:fillRect/>
          </a:stretch>
        </p:blipFill>
        <p:spPr>
          <a:xfrm>
            <a:off x="4688256" y="2871311"/>
            <a:ext cx="1219048" cy="1219048"/>
          </a:xfrm>
          <a:prstGeom prst="rect">
            <a:avLst/>
          </a:prstGeom>
        </p:spPr>
      </p:pic>
      <p:pic>
        <p:nvPicPr>
          <p:cNvPr id="7" name="Image 6"/>
          <p:cNvPicPr>
            <a:picLocks noChangeAspect="1"/>
          </p:cNvPicPr>
          <p:nvPr/>
        </p:nvPicPr>
        <p:blipFill>
          <a:blip r:embed="rId8" r:link="rId9" cstate="print">
            <a:extLst>
              <a:ext uri="{28A0092B-C50C-407E-A947-70E740481C1C}">
                <a14:useLocalDpi xmlns:a14="http://schemas.microsoft.com/office/drawing/2010/main" val="0"/>
              </a:ext>
            </a:extLst>
          </a:blip>
          <a:stretch>
            <a:fillRect/>
          </a:stretch>
        </p:blipFill>
        <p:spPr>
          <a:xfrm>
            <a:off x="6571767" y="2871159"/>
            <a:ext cx="1194816" cy="1219200"/>
          </a:xfrm>
          <a:prstGeom prst="rect">
            <a:avLst/>
          </a:prstGeom>
        </p:spPr>
      </p:pic>
      <p:pic>
        <p:nvPicPr>
          <p:cNvPr id="8" name="Image 7"/>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1881" y="4531285"/>
            <a:ext cx="1584960" cy="1154049"/>
          </a:xfrm>
          <a:prstGeom prst="rect">
            <a:avLst/>
          </a:prstGeom>
        </p:spPr>
      </p:pic>
      <p:pic>
        <p:nvPicPr>
          <p:cNvPr id="16" name="Image 15"/>
          <p:cNvPicPr>
            <a:picLocks noChangeAspect="1"/>
          </p:cNvPicPr>
          <p:nvPr/>
        </p:nvPicPr>
        <p:blipFill>
          <a:blip r:embed="rId12" r:link="rId13" cstate="print">
            <a:extLst>
              <a:ext uri="{28A0092B-C50C-407E-A947-70E740481C1C}">
                <a14:useLocalDpi xmlns:a14="http://schemas.microsoft.com/office/drawing/2010/main" val="0"/>
              </a:ext>
            </a:extLst>
          </a:blip>
          <a:stretch>
            <a:fillRect/>
          </a:stretch>
        </p:blipFill>
        <p:spPr>
          <a:xfrm>
            <a:off x="9934890" y="4397199"/>
            <a:ext cx="1422222" cy="1422222"/>
          </a:xfrm>
          <a:prstGeom prst="rect">
            <a:avLst/>
          </a:prstGeom>
        </p:spPr>
      </p:pic>
      <p:pic>
        <p:nvPicPr>
          <p:cNvPr id="18" name="Image 17"/>
          <p:cNvPicPr>
            <a:picLocks noChangeAspect="1"/>
          </p:cNvPicPr>
          <p:nvPr/>
        </p:nvPicPr>
        <p:blipFill>
          <a:blip r:embed="rId14" r:link="rId15" cstate="print">
            <a:extLst>
              <a:ext uri="{28A0092B-C50C-407E-A947-70E740481C1C}">
                <a14:useLocalDpi xmlns:a14="http://schemas.microsoft.com/office/drawing/2010/main" val="0"/>
              </a:ext>
            </a:extLst>
          </a:blip>
          <a:stretch>
            <a:fillRect/>
          </a:stretch>
        </p:blipFill>
        <p:spPr>
          <a:xfrm>
            <a:off x="808809" y="992764"/>
            <a:ext cx="1219200" cy="1292352"/>
          </a:xfrm>
          <a:prstGeom prst="rect">
            <a:avLst/>
          </a:prstGeom>
        </p:spPr>
      </p:pic>
      <p:sp>
        <p:nvSpPr>
          <p:cNvPr id="10" name="ZoneTexte 9"/>
          <p:cNvSpPr txBox="1"/>
          <p:nvPr/>
        </p:nvSpPr>
        <p:spPr>
          <a:xfrm>
            <a:off x="6347534" y="1054164"/>
            <a:ext cx="3650573" cy="1169551"/>
          </a:xfrm>
          <a:prstGeom prst="rect">
            <a:avLst/>
          </a:prstGeom>
          <a:noFill/>
        </p:spPr>
        <p:txBody>
          <a:bodyPr wrap="square" rtlCol="0">
            <a:spAutoFit/>
          </a:bodyPr>
          <a:lstStyle/>
          <a:p>
            <a:pPr algn="r"/>
            <a:r>
              <a:rPr lang="fr-BE" sz="1400" dirty="0"/>
              <a:t>Label privé belge pour l’agriculture biologique.</a:t>
            </a:r>
          </a:p>
          <a:p>
            <a:pPr algn="r"/>
            <a:r>
              <a:rPr lang="fr-BE" sz="1400" dirty="0"/>
              <a:t>Garantit la durabilité écologique, sociale et économique.</a:t>
            </a:r>
          </a:p>
          <a:p>
            <a:pPr algn="r"/>
            <a:r>
              <a:rPr lang="fr-BE" sz="1400" dirty="0"/>
              <a:t>Contrôle par organismes indépendants agréés des autorités belges.</a:t>
            </a:r>
          </a:p>
        </p:txBody>
      </p:sp>
      <p:sp>
        <p:nvSpPr>
          <p:cNvPr id="15" name="ZoneTexte 14"/>
          <p:cNvSpPr txBox="1"/>
          <p:nvPr/>
        </p:nvSpPr>
        <p:spPr>
          <a:xfrm>
            <a:off x="7802836" y="2680539"/>
            <a:ext cx="4102120" cy="1600438"/>
          </a:xfrm>
          <a:prstGeom prst="rect">
            <a:avLst/>
          </a:prstGeom>
          <a:noFill/>
        </p:spPr>
        <p:txBody>
          <a:bodyPr wrap="square" rtlCol="0">
            <a:spAutoFit/>
          </a:bodyPr>
          <a:lstStyle/>
          <a:p>
            <a:r>
              <a:rPr lang="fr-FR" sz="1400" dirty="0"/>
              <a:t>Label international « Max </a:t>
            </a:r>
            <a:r>
              <a:rPr lang="fr-FR" sz="1400" dirty="0" err="1"/>
              <a:t>Havelaar</a:t>
            </a:r>
            <a:r>
              <a:rPr lang="fr-FR" sz="1400" dirty="0"/>
              <a:t> » pour le commerce équitable (Nord-Sud). </a:t>
            </a:r>
            <a:br>
              <a:rPr lang="fr-FR" sz="1400" dirty="0"/>
            </a:br>
            <a:r>
              <a:rPr lang="fr-FR" sz="1400" dirty="0"/>
              <a:t>Alimentation, textile et cosmétique.</a:t>
            </a:r>
          </a:p>
          <a:p>
            <a:r>
              <a:rPr lang="fr-FR" sz="1400" dirty="0"/>
              <a:t>Garantit de bonnes conditions de travail et une série de critères écologiques.</a:t>
            </a:r>
          </a:p>
          <a:p>
            <a:r>
              <a:rPr lang="fr-FR" sz="1400" dirty="0"/>
              <a:t>Contrôle effectué par un organisme indépendant : FLO-CERT.</a:t>
            </a:r>
          </a:p>
        </p:txBody>
      </p:sp>
      <p:sp>
        <p:nvSpPr>
          <p:cNvPr id="17" name="ZoneTexte 16"/>
          <p:cNvSpPr txBox="1"/>
          <p:nvPr/>
        </p:nvSpPr>
        <p:spPr>
          <a:xfrm>
            <a:off x="381747" y="2895983"/>
            <a:ext cx="4306510" cy="1169551"/>
          </a:xfrm>
          <a:prstGeom prst="rect">
            <a:avLst/>
          </a:prstGeom>
          <a:noFill/>
        </p:spPr>
        <p:txBody>
          <a:bodyPr wrap="square" rtlCol="0">
            <a:spAutoFit/>
          </a:bodyPr>
          <a:lstStyle/>
          <a:p>
            <a:pPr algn="r"/>
            <a:r>
              <a:rPr lang="fr-FR" sz="1400" dirty="0"/>
              <a:t>Label américain pour appareils électriques (ordinateurs, électroménagers, éclairage, chauffage, etc.).</a:t>
            </a:r>
          </a:p>
          <a:p>
            <a:pPr algn="r"/>
            <a:r>
              <a:rPr lang="fr-FR" sz="1400" dirty="0"/>
              <a:t>Garantit que l’appareil est économe en énergie.</a:t>
            </a:r>
          </a:p>
          <a:p>
            <a:pPr algn="r"/>
            <a:r>
              <a:rPr lang="fr-FR" sz="1400" dirty="0"/>
              <a:t>Contrôle effectué par des organismes indépendants désignés par l’EPA (</a:t>
            </a:r>
            <a:r>
              <a:rPr lang="fr-FR" sz="1400" dirty="0" err="1"/>
              <a:t>Environmental</a:t>
            </a:r>
            <a:r>
              <a:rPr lang="fr-FR" sz="1400" dirty="0"/>
              <a:t> Protection Agency).</a:t>
            </a:r>
          </a:p>
        </p:txBody>
      </p:sp>
      <p:sp>
        <p:nvSpPr>
          <p:cNvPr id="20" name="ZoneTexte 19"/>
          <p:cNvSpPr txBox="1"/>
          <p:nvPr/>
        </p:nvSpPr>
        <p:spPr>
          <a:xfrm>
            <a:off x="2180409" y="1098841"/>
            <a:ext cx="4390543" cy="1384995"/>
          </a:xfrm>
          <a:prstGeom prst="rect">
            <a:avLst/>
          </a:prstGeom>
          <a:noFill/>
        </p:spPr>
        <p:txBody>
          <a:bodyPr wrap="square" rtlCol="0">
            <a:spAutoFit/>
          </a:bodyPr>
          <a:lstStyle/>
          <a:p>
            <a:r>
              <a:rPr lang="fr-BE" sz="1400" dirty="0"/>
              <a:t>Label international pour une gestion durable des forêts. S’applique au bois et au papier.</a:t>
            </a:r>
          </a:p>
          <a:p>
            <a:r>
              <a:rPr lang="fr-BE" sz="1400" dirty="0"/>
              <a:t>PEFC (Programme for the </a:t>
            </a:r>
            <a:r>
              <a:rPr lang="fr-BE" sz="1400" dirty="0" err="1"/>
              <a:t>Endorsement</a:t>
            </a:r>
            <a:r>
              <a:rPr lang="fr-BE" sz="1400" dirty="0"/>
              <a:t> of Forest Certification </a:t>
            </a:r>
            <a:r>
              <a:rPr lang="fr-BE" sz="1400" dirty="0" err="1"/>
              <a:t>Schemes</a:t>
            </a:r>
            <a:r>
              <a:rPr lang="fr-BE" sz="1400" dirty="0"/>
              <a:t>) promeut une exploitation forestière responsable et durable.</a:t>
            </a:r>
          </a:p>
          <a:p>
            <a:r>
              <a:rPr lang="fr-BE" sz="1400" dirty="0"/>
              <a:t>Le contrôle s'effectue par des organismes indépendants.</a:t>
            </a:r>
          </a:p>
        </p:txBody>
      </p:sp>
      <p:sp>
        <p:nvSpPr>
          <p:cNvPr id="21" name="ZoneTexte 20"/>
          <p:cNvSpPr txBox="1"/>
          <p:nvPr/>
        </p:nvSpPr>
        <p:spPr>
          <a:xfrm>
            <a:off x="6284317" y="4523533"/>
            <a:ext cx="3650573" cy="1169551"/>
          </a:xfrm>
          <a:prstGeom prst="rect">
            <a:avLst/>
          </a:prstGeom>
          <a:noFill/>
        </p:spPr>
        <p:txBody>
          <a:bodyPr wrap="square" rtlCol="0">
            <a:spAutoFit/>
          </a:bodyPr>
          <a:lstStyle/>
          <a:p>
            <a:pPr algn="r"/>
            <a:r>
              <a:rPr lang="fr-FR" sz="1400" dirty="0"/>
              <a:t>Ruban de Möbius indique que le papier de l'emballage peut être recyclé ou composé de matériaux recyclés.</a:t>
            </a:r>
          </a:p>
          <a:p>
            <a:pPr algn="r"/>
            <a:r>
              <a:rPr lang="fr-FR" sz="1400" dirty="0"/>
              <a:t>Non contrôlé et peut être utilisé librement.</a:t>
            </a:r>
          </a:p>
          <a:p>
            <a:pPr algn="r"/>
            <a:r>
              <a:rPr lang="fr-FR" sz="1400" dirty="0"/>
              <a:t>Signification exacte pas toujours claire.</a:t>
            </a:r>
          </a:p>
        </p:txBody>
      </p:sp>
      <p:sp>
        <p:nvSpPr>
          <p:cNvPr id="22" name="ZoneTexte 21"/>
          <p:cNvSpPr txBox="1"/>
          <p:nvPr/>
        </p:nvSpPr>
        <p:spPr>
          <a:xfrm>
            <a:off x="2028009" y="4556110"/>
            <a:ext cx="4390543" cy="1169551"/>
          </a:xfrm>
          <a:prstGeom prst="rect">
            <a:avLst/>
          </a:prstGeom>
          <a:noFill/>
        </p:spPr>
        <p:txBody>
          <a:bodyPr wrap="square" rtlCol="0">
            <a:spAutoFit/>
          </a:bodyPr>
          <a:lstStyle/>
          <a:p>
            <a:r>
              <a:rPr lang="fr-FR" sz="1400" dirty="0"/>
              <a:t>Logo international apposé sur les emballages.</a:t>
            </a:r>
          </a:p>
          <a:p>
            <a:r>
              <a:rPr lang="fr-FR" sz="1400" dirty="0"/>
              <a:t>Garantit la contribution collecte sélective, tri et </a:t>
            </a:r>
            <a:br>
              <a:rPr lang="fr-FR" sz="1400" dirty="0"/>
            </a:br>
            <a:r>
              <a:rPr lang="fr-FR" sz="1400" dirty="0"/>
              <a:t>recyclage du matériau d’emballage.</a:t>
            </a:r>
          </a:p>
          <a:p>
            <a:r>
              <a:rPr lang="fr-FR" sz="1400" dirty="0"/>
              <a:t>Collecte imposée à toutes les entreprises. </a:t>
            </a:r>
          </a:p>
          <a:p>
            <a:r>
              <a:rPr lang="fr-FR" sz="1400" dirty="0"/>
              <a:t>Contrôle par </a:t>
            </a:r>
            <a:r>
              <a:rPr lang="fr-FR" sz="1400" dirty="0" err="1"/>
              <a:t>Fost</a:t>
            </a:r>
            <a:r>
              <a:rPr lang="fr-FR" sz="1400" dirty="0"/>
              <a:t> Plus.</a:t>
            </a:r>
          </a:p>
        </p:txBody>
      </p:sp>
    </p:spTree>
    <p:extLst>
      <p:ext uri="{BB962C8B-B14F-4D97-AF65-F5344CB8AC3E}">
        <p14:creationId xmlns:p14="http://schemas.microsoft.com/office/powerpoint/2010/main" val="5423361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Comment est produite l’électricité en Belgique en 2021?</a:t>
            </a:r>
          </a:p>
        </p:txBody>
      </p:sp>
      <p:sp>
        <p:nvSpPr>
          <p:cNvPr id="3" name="Espace réservé du contenu 2"/>
          <p:cNvSpPr>
            <a:spLocks noGrp="1"/>
          </p:cNvSpPr>
          <p:nvPr>
            <p:ph idx="1"/>
          </p:nvPr>
        </p:nvSpPr>
        <p:spPr/>
        <p:txBody>
          <a:bodyPr/>
          <a:lstStyle/>
          <a:p>
            <a:pPr marL="0" indent="0">
              <a:buNone/>
            </a:pPr>
            <a:r>
              <a:rPr lang="fr-BE" dirty="0"/>
              <a:t>Choisir la bonne réponse (approximativement):</a:t>
            </a:r>
          </a:p>
          <a:p>
            <a:pPr marL="0" indent="0">
              <a:buNone/>
            </a:pPr>
            <a:endParaRPr lang="fr-BE" dirty="0"/>
          </a:p>
          <a:p>
            <a:pPr>
              <a:buFontTx/>
              <a:buChar char="-"/>
            </a:pPr>
            <a:r>
              <a:rPr lang="fr-BE" dirty="0"/>
              <a:t>nucléaire: 25% - 50% - 75%</a:t>
            </a:r>
          </a:p>
          <a:p>
            <a:pPr>
              <a:buFontTx/>
              <a:buChar char="-"/>
            </a:pPr>
            <a:r>
              <a:rPr lang="fr-BE" dirty="0"/>
              <a:t>Centrales au gaz: 25% - 40% - 70%</a:t>
            </a:r>
          </a:p>
          <a:p>
            <a:pPr>
              <a:buFontTx/>
              <a:buChar char="-"/>
            </a:pPr>
            <a:r>
              <a:rPr lang="fr-BE" dirty="0"/>
              <a:t>Energies renouvelables: 25% - 10% - 20%</a:t>
            </a:r>
          </a:p>
          <a:p>
            <a:pPr>
              <a:buFontTx/>
              <a:buChar char="-"/>
            </a:pPr>
            <a:endParaRPr lang="fr-BE" dirty="0"/>
          </a:p>
          <a:p>
            <a:pPr marL="0" indent="0">
              <a:buNone/>
            </a:pPr>
            <a:endParaRPr lang="fr-BE" dirty="0"/>
          </a:p>
        </p:txBody>
      </p:sp>
    </p:spTree>
    <p:extLst>
      <p:ext uri="{BB962C8B-B14F-4D97-AF65-F5344CB8AC3E}">
        <p14:creationId xmlns:p14="http://schemas.microsoft.com/office/powerpoint/2010/main" val="7868528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Comment est produite l’électricité en Belgique?</a:t>
            </a:r>
          </a:p>
        </p:txBody>
      </p:sp>
      <p:pic>
        <p:nvPicPr>
          <p:cNvPr id="4" name="Espace réservé du contenu 3"/>
          <p:cNvPicPr>
            <a:picLocks noGrp="1" noChangeAspect="1"/>
          </p:cNvPicPr>
          <p:nvPr>
            <p:ph idx="1"/>
          </p:nvPr>
        </p:nvPicPr>
        <p:blipFill>
          <a:blip r:embed="rId3"/>
          <a:stretch>
            <a:fillRect/>
          </a:stretch>
        </p:blipFill>
        <p:spPr>
          <a:xfrm>
            <a:off x="2590800" y="2237870"/>
            <a:ext cx="7010400" cy="3609975"/>
          </a:xfrm>
          <a:prstGeom prst="rect">
            <a:avLst/>
          </a:prstGeom>
        </p:spPr>
      </p:pic>
      <p:sp>
        <p:nvSpPr>
          <p:cNvPr id="5" name="ZoneTexte 4"/>
          <p:cNvSpPr txBox="1"/>
          <p:nvPr/>
        </p:nvSpPr>
        <p:spPr>
          <a:xfrm>
            <a:off x="658091" y="1690688"/>
            <a:ext cx="6352309" cy="646331"/>
          </a:xfrm>
          <a:prstGeom prst="rect">
            <a:avLst/>
          </a:prstGeom>
          <a:noFill/>
        </p:spPr>
        <p:txBody>
          <a:bodyPr wrap="square" rtlCol="0">
            <a:spAutoFit/>
          </a:bodyPr>
          <a:lstStyle/>
          <a:p>
            <a:r>
              <a:rPr lang="fr-BE" dirty="0"/>
              <a:t>La bonne réponse est pour 2021: nucléaire 50%, gaz 25%, renouvelable 25% </a:t>
            </a:r>
          </a:p>
        </p:txBody>
      </p:sp>
    </p:spTree>
    <p:extLst>
      <p:ext uri="{BB962C8B-B14F-4D97-AF65-F5344CB8AC3E}">
        <p14:creationId xmlns:p14="http://schemas.microsoft.com/office/powerpoint/2010/main" val="17157345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Quelle est la part de l’électricité dans la consommation finale d’énergie en Belgique?</a:t>
            </a:r>
          </a:p>
        </p:txBody>
      </p:sp>
      <p:sp>
        <p:nvSpPr>
          <p:cNvPr id="3" name="Espace réservé du contenu 2"/>
          <p:cNvSpPr>
            <a:spLocks noGrp="1"/>
          </p:cNvSpPr>
          <p:nvPr>
            <p:ph idx="1"/>
          </p:nvPr>
        </p:nvSpPr>
        <p:spPr/>
        <p:txBody>
          <a:bodyPr/>
          <a:lstStyle/>
          <a:p>
            <a:pPr marL="0" indent="0">
              <a:buNone/>
            </a:pPr>
            <a:r>
              <a:rPr lang="fr-BE" dirty="0"/>
              <a:t>Choisir la bonne réponse (approximativement):</a:t>
            </a:r>
          </a:p>
          <a:p>
            <a:pPr marL="0" indent="0">
              <a:buNone/>
            </a:pPr>
            <a:endParaRPr lang="fr-BE" dirty="0"/>
          </a:p>
          <a:p>
            <a:pPr>
              <a:buFontTx/>
              <a:buChar char="-"/>
            </a:pPr>
            <a:r>
              <a:rPr lang="fr-BE" dirty="0"/>
              <a:t>10%</a:t>
            </a:r>
          </a:p>
          <a:p>
            <a:pPr>
              <a:buFontTx/>
              <a:buChar char="-"/>
            </a:pPr>
            <a:r>
              <a:rPr lang="fr-BE" dirty="0"/>
              <a:t>20%</a:t>
            </a:r>
          </a:p>
          <a:p>
            <a:pPr>
              <a:buFontTx/>
              <a:buChar char="-"/>
            </a:pPr>
            <a:r>
              <a:rPr lang="fr-BE" dirty="0"/>
              <a:t>30%</a:t>
            </a:r>
          </a:p>
          <a:p>
            <a:pPr>
              <a:buFontTx/>
              <a:buChar char="-"/>
            </a:pPr>
            <a:r>
              <a:rPr lang="fr-BE" dirty="0"/>
              <a:t>40%</a:t>
            </a:r>
          </a:p>
        </p:txBody>
      </p:sp>
    </p:spTree>
    <p:extLst>
      <p:ext uri="{BB962C8B-B14F-4D97-AF65-F5344CB8AC3E}">
        <p14:creationId xmlns:p14="http://schemas.microsoft.com/office/powerpoint/2010/main" val="33601244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Quelle est la part de l’électricité dans la consommation finale d’énergie en Belgique?</a:t>
            </a:r>
          </a:p>
        </p:txBody>
      </p:sp>
      <p:sp>
        <p:nvSpPr>
          <p:cNvPr id="3" name="Espace réservé du contenu 2"/>
          <p:cNvSpPr>
            <a:spLocks noGrp="1"/>
          </p:cNvSpPr>
          <p:nvPr>
            <p:ph idx="1"/>
          </p:nvPr>
        </p:nvSpPr>
        <p:spPr/>
        <p:txBody>
          <a:bodyPr/>
          <a:lstStyle/>
          <a:p>
            <a:pPr marL="0" indent="0">
              <a:buNone/>
            </a:pPr>
            <a:r>
              <a:rPr lang="fr-BE" dirty="0"/>
              <a:t>Choisir la bonne réponse (approximativement):</a:t>
            </a:r>
          </a:p>
          <a:p>
            <a:pPr marL="0" indent="0">
              <a:buNone/>
            </a:pPr>
            <a:endParaRPr lang="fr-BE" dirty="0"/>
          </a:p>
          <a:p>
            <a:pPr>
              <a:buFontTx/>
              <a:buChar char="-"/>
            </a:pPr>
            <a:r>
              <a:rPr lang="fr-BE" dirty="0"/>
              <a:t>10%</a:t>
            </a:r>
          </a:p>
          <a:p>
            <a:pPr>
              <a:buFontTx/>
              <a:buChar char="-"/>
            </a:pPr>
            <a:r>
              <a:rPr lang="fr-BE" dirty="0"/>
              <a:t>20%</a:t>
            </a:r>
          </a:p>
          <a:p>
            <a:pPr>
              <a:buFontTx/>
              <a:buChar char="-"/>
            </a:pPr>
            <a:r>
              <a:rPr lang="fr-BE" dirty="0"/>
              <a:t>30%</a:t>
            </a:r>
          </a:p>
          <a:p>
            <a:pPr>
              <a:buFontTx/>
              <a:buChar char="-"/>
            </a:pPr>
            <a:r>
              <a:rPr lang="fr-BE" dirty="0"/>
              <a:t>40%</a:t>
            </a:r>
          </a:p>
        </p:txBody>
      </p:sp>
    </p:spTree>
    <p:extLst>
      <p:ext uri="{BB962C8B-B14F-4D97-AF65-F5344CB8AC3E}">
        <p14:creationId xmlns:p14="http://schemas.microsoft.com/office/powerpoint/2010/main" val="3338415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descr="Une image contenant carte&#10;&#10;Description générée automatiquement">
            <a:extLst>
              <a:ext uri="{FF2B5EF4-FFF2-40B4-BE49-F238E27FC236}">
                <a16:creationId xmlns:a16="http://schemas.microsoft.com/office/drawing/2014/main" id="{05967504-94B0-4833-8A82-023976B93092}"/>
              </a:ext>
            </a:extLst>
          </p:cNvPr>
          <p:cNvPicPr>
            <a:picLocks noChangeAspect="1"/>
          </p:cNvPicPr>
          <p:nvPr/>
        </p:nvPicPr>
        <p:blipFill>
          <a:blip r:embed="rId3"/>
          <a:stretch>
            <a:fillRect/>
          </a:stretch>
        </p:blipFill>
        <p:spPr>
          <a:xfrm>
            <a:off x="9075366" y="1295687"/>
            <a:ext cx="2281746" cy="1518396"/>
          </a:xfrm>
          <a:prstGeom prst="rect">
            <a:avLst/>
          </a:prstGeom>
        </p:spPr>
      </p:pic>
      <p:pic>
        <p:nvPicPr>
          <p:cNvPr id="2" name="Image 1"/>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0"/>
              </a:spcAft>
            </a:pPr>
            <a:r>
              <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rPr>
              <a:t>Les métaux rares…vrai ou faux?</a:t>
            </a: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3" name="ZoneTexte 2"/>
          <p:cNvSpPr txBox="1"/>
          <p:nvPr/>
        </p:nvSpPr>
        <p:spPr>
          <a:xfrm>
            <a:off x="228781" y="1339032"/>
            <a:ext cx="9298237" cy="461665"/>
          </a:xfrm>
          <a:prstGeom prst="rect">
            <a:avLst/>
          </a:prstGeom>
          <a:noFill/>
        </p:spPr>
        <p:txBody>
          <a:bodyPr wrap="square" rtlCol="0">
            <a:spAutoFit/>
          </a:bodyPr>
          <a:lstStyle/>
          <a:p>
            <a:r>
              <a:rPr lang="fr-BE" sz="2400" b="1" dirty="0"/>
              <a:t>Parfois appelés « pétrole du futur » les métaux rares …</a:t>
            </a:r>
          </a:p>
        </p:txBody>
      </p:sp>
      <p:sp>
        <p:nvSpPr>
          <p:cNvPr id="6" name="ZoneTexte 5"/>
          <p:cNvSpPr txBox="1"/>
          <p:nvPr/>
        </p:nvSpPr>
        <p:spPr>
          <a:xfrm>
            <a:off x="588807" y="2490372"/>
            <a:ext cx="8061602" cy="830997"/>
          </a:xfrm>
          <a:prstGeom prst="rect">
            <a:avLst/>
          </a:prstGeom>
          <a:noFill/>
        </p:spPr>
        <p:txBody>
          <a:bodyPr wrap="square" rtlCol="0">
            <a:spAutoFit/>
          </a:bodyPr>
          <a:lstStyle/>
          <a:p>
            <a:r>
              <a:rPr lang="fr-BE" sz="2400" dirty="0"/>
              <a:t> </a:t>
            </a:r>
            <a:r>
              <a:rPr lang="fr-BE" sz="2400" dirty="0">
                <a:solidFill>
                  <a:srgbClr val="FF0000"/>
                </a:solidFill>
              </a:rPr>
              <a:t>Sont en quantité limitée et donc très rares : </a:t>
            </a:r>
            <a:r>
              <a:rPr lang="fr-BE" sz="2400" dirty="0"/>
              <a:t>pas si rares : 100 millions de tonnes de réserve dans le monde</a:t>
            </a:r>
            <a:endParaRPr lang="fr-BE" sz="2400" dirty="0">
              <a:solidFill>
                <a:srgbClr val="FF0000"/>
              </a:solidFill>
            </a:endParaRPr>
          </a:p>
        </p:txBody>
      </p:sp>
      <p:sp>
        <p:nvSpPr>
          <p:cNvPr id="26" name="ZoneTexte 25"/>
          <p:cNvSpPr txBox="1"/>
          <p:nvPr/>
        </p:nvSpPr>
        <p:spPr>
          <a:xfrm>
            <a:off x="1439092" y="3429000"/>
            <a:ext cx="8777147" cy="1200329"/>
          </a:xfrm>
          <a:prstGeom prst="rect">
            <a:avLst/>
          </a:prstGeom>
          <a:noFill/>
        </p:spPr>
        <p:txBody>
          <a:bodyPr wrap="square" rtlCol="0">
            <a:spAutoFit/>
          </a:bodyPr>
          <a:lstStyle/>
          <a:p>
            <a:r>
              <a:rPr lang="fr-BE" sz="2400" dirty="0"/>
              <a:t> </a:t>
            </a:r>
            <a:r>
              <a:rPr lang="fr-BE" sz="2400" dirty="0">
                <a:solidFill>
                  <a:srgbClr val="FF0000"/>
                </a:solidFill>
              </a:rPr>
              <a:t>Remplaceront le pétrole comme combustible dans nos véhicules : </a:t>
            </a:r>
            <a:r>
              <a:rPr lang="fr-BE" sz="2400" dirty="0"/>
              <a:t>ils ne remplaceront pas le pétrole mais sont utilisés pour certains moteurs de voitures électriques ou hybrides</a:t>
            </a:r>
          </a:p>
        </p:txBody>
      </p:sp>
      <p:sp>
        <p:nvSpPr>
          <p:cNvPr id="28" name="ZoneTexte 27"/>
          <p:cNvSpPr txBox="1"/>
          <p:nvPr/>
        </p:nvSpPr>
        <p:spPr>
          <a:xfrm>
            <a:off x="394735" y="4505582"/>
            <a:ext cx="8449745" cy="830997"/>
          </a:xfrm>
          <a:prstGeom prst="rect">
            <a:avLst/>
          </a:prstGeom>
          <a:noFill/>
        </p:spPr>
        <p:txBody>
          <a:bodyPr wrap="square" rtlCol="0">
            <a:spAutoFit/>
          </a:bodyPr>
          <a:lstStyle/>
          <a:p>
            <a:r>
              <a:rPr lang="fr-BE" sz="2400" dirty="0"/>
              <a:t> </a:t>
            </a:r>
            <a:r>
              <a:rPr lang="fr-BE" sz="2400" dirty="0">
                <a:solidFill>
                  <a:srgbClr val="00B050"/>
                </a:solidFill>
              </a:rPr>
              <a:t>Prennent une part essentielle dans les nouvelles technologies :  </a:t>
            </a:r>
            <a:r>
              <a:rPr lang="fr-BE" sz="2400" dirty="0"/>
              <a:t>composante essentielle des aimants (tél, ordinateurs, éoliennes…)</a:t>
            </a:r>
            <a:endParaRPr lang="fr-BE" sz="2400" dirty="0">
              <a:solidFill>
                <a:srgbClr val="00B050"/>
              </a:solidFill>
            </a:endParaRPr>
          </a:p>
        </p:txBody>
      </p:sp>
      <p:sp>
        <p:nvSpPr>
          <p:cNvPr id="30" name="ZoneTexte 29"/>
          <p:cNvSpPr txBox="1"/>
          <p:nvPr/>
        </p:nvSpPr>
        <p:spPr>
          <a:xfrm>
            <a:off x="3701428" y="5444210"/>
            <a:ext cx="7904504" cy="1200329"/>
          </a:xfrm>
          <a:prstGeom prst="rect">
            <a:avLst/>
          </a:prstGeom>
          <a:noFill/>
        </p:spPr>
        <p:txBody>
          <a:bodyPr wrap="square" rtlCol="0">
            <a:spAutoFit/>
          </a:bodyPr>
          <a:lstStyle/>
          <a:p>
            <a:r>
              <a:rPr lang="fr-BE" sz="2400" dirty="0">
                <a:solidFill>
                  <a:srgbClr val="00B050"/>
                </a:solidFill>
              </a:rPr>
              <a:t>Sont (pour la majeure partie) extraits et commercialisés par la Chine</a:t>
            </a:r>
            <a:r>
              <a:rPr lang="fr-BE" sz="2400" dirty="0"/>
              <a:t> : vrai c’est la Chine qui en extrait et en produit le plus mais on en trouve ailleurs…</a:t>
            </a:r>
            <a:endParaRPr lang="fr-BE" sz="2400" dirty="0">
              <a:solidFill>
                <a:srgbClr val="00B050"/>
              </a:solidFill>
            </a:endParaRPr>
          </a:p>
        </p:txBody>
      </p:sp>
    </p:spTree>
    <p:extLst>
      <p:ext uri="{BB962C8B-B14F-4D97-AF65-F5344CB8AC3E}">
        <p14:creationId xmlns:p14="http://schemas.microsoft.com/office/powerpoint/2010/main" val="218824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fade">
                                      <p:cBhvr>
                                        <p:cTn id="17" dur="500"/>
                                        <p:tgtEl>
                                          <p:spTgt spid="2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xEl>
                                              <p:pRg st="0" end="0"/>
                                            </p:txEl>
                                          </p:spTgt>
                                        </p:tgtEl>
                                        <p:attrNameLst>
                                          <p:attrName>style.visibility</p:attrName>
                                        </p:attrNameLst>
                                      </p:cBhvr>
                                      <p:to>
                                        <p:strVal val="visible"/>
                                      </p:to>
                                    </p:set>
                                    <p:animEffect transition="in" filter="fade">
                                      <p:cBhvr>
                                        <p:cTn id="22"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59634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schemeClr val="bg1"/>
                </a:solidFill>
                <a:effectLst/>
                <a:uLnTx/>
                <a:uFillTx/>
                <a:latin typeface="Calibri" panose="020F0502020204030204"/>
                <a:ea typeface="+mn-ea"/>
                <a:cs typeface="+mn-cs"/>
              </a:rPr>
              <a:t>Que peut-on espérer faire au niveau individuel pour le climat?</a:t>
            </a:r>
          </a:p>
        </p:txBody>
      </p:sp>
      <p:pic>
        <p:nvPicPr>
          <p:cNvPr id="2" name="Image 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sp>
        <p:nvSpPr>
          <p:cNvPr id="3" name="Ellipse 2"/>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P-P</a:t>
            </a:r>
          </a:p>
        </p:txBody>
      </p:sp>
      <p:pic>
        <p:nvPicPr>
          <p:cNvPr id="5" name="Image 4"/>
          <p:cNvPicPr/>
          <p:nvPr/>
        </p:nvPicPr>
        <p:blipFill>
          <a:blip r:embed="rId4"/>
          <a:stretch>
            <a:fillRect/>
          </a:stretch>
        </p:blipFill>
        <p:spPr>
          <a:xfrm>
            <a:off x="599247" y="3769647"/>
            <a:ext cx="1447800" cy="1162050"/>
          </a:xfrm>
          <a:prstGeom prst="rect">
            <a:avLst/>
          </a:prstGeom>
        </p:spPr>
      </p:pic>
      <p:pic>
        <p:nvPicPr>
          <p:cNvPr id="6" name="Image 5"/>
          <p:cNvPicPr/>
          <p:nvPr/>
        </p:nvPicPr>
        <p:blipFill>
          <a:blip r:embed="rId5"/>
          <a:stretch>
            <a:fillRect/>
          </a:stretch>
        </p:blipFill>
        <p:spPr>
          <a:xfrm>
            <a:off x="2359456" y="3615454"/>
            <a:ext cx="1545116" cy="1400175"/>
          </a:xfrm>
          <a:prstGeom prst="rect">
            <a:avLst/>
          </a:prstGeom>
        </p:spPr>
      </p:pic>
      <p:pic>
        <p:nvPicPr>
          <p:cNvPr id="7" name="Image 6"/>
          <p:cNvPicPr/>
          <p:nvPr/>
        </p:nvPicPr>
        <p:blipFill>
          <a:blip r:embed="rId6"/>
          <a:stretch>
            <a:fillRect/>
          </a:stretch>
        </p:blipFill>
        <p:spPr>
          <a:xfrm>
            <a:off x="4255717" y="3650584"/>
            <a:ext cx="1447800" cy="1400175"/>
          </a:xfrm>
          <a:prstGeom prst="rect">
            <a:avLst/>
          </a:prstGeom>
        </p:spPr>
      </p:pic>
      <p:pic>
        <p:nvPicPr>
          <p:cNvPr id="8" name="Image 7"/>
          <p:cNvPicPr/>
          <p:nvPr/>
        </p:nvPicPr>
        <p:blipFill>
          <a:blip r:embed="rId7"/>
          <a:stretch>
            <a:fillRect/>
          </a:stretch>
        </p:blipFill>
        <p:spPr>
          <a:xfrm>
            <a:off x="6208616" y="3602571"/>
            <a:ext cx="2544004" cy="1323975"/>
          </a:xfrm>
          <a:prstGeom prst="rect">
            <a:avLst/>
          </a:prstGeom>
        </p:spPr>
      </p:pic>
      <p:sp>
        <p:nvSpPr>
          <p:cNvPr id="4" name="Bande diagonale 3"/>
          <p:cNvSpPr/>
          <p:nvPr/>
        </p:nvSpPr>
        <p:spPr>
          <a:xfrm>
            <a:off x="2001328" y="4451230"/>
            <a:ext cx="45719" cy="4571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ZoneTexte 14"/>
          <p:cNvSpPr txBox="1"/>
          <p:nvPr/>
        </p:nvSpPr>
        <p:spPr>
          <a:xfrm>
            <a:off x="374469" y="478972"/>
            <a:ext cx="10371907" cy="60016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240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2400" i="0" u="none" strike="noStrike" kern="1200" cap="none" spc="0" normalizeH="0" baseline="0" noProof="0" dirty="0">
                <a:ln>
                  <a:noFill/>
                </a:ln>
                <a:solidFill>
                  <a:prstClr val="black"/>
                </a:solidFill>
                <a:effectLst/>
                <a:uLnTx/>
                <a:uFillTx/>
                <a:latin typeface="Calibri" panose="020F0502020204030204"/>
              </a:rPr>
              <a:t>Si tout le monde :</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fr-BE" sz="2400" i="0" u="none" strike="noStrike" kern="1200" cap="none" spc="0" normalizeH="0" baseline="0" noProof="0" dirty="0">
                <a:ln>
                  <a:noFill/>
                </a:ln>
                <a:solidFill>
                  <a:prstClr val="black"/>
                </a:solidFill>
                <a:effectLst/>
                <a:uLnTx/>
                <a:uFillTx/>
                <a:latin typeface="Calibri" panose="020F0502020204030204"/>
              </a:rPr>
              <a:t>plaçait des panneaux solaires, </a:t>
            </a:r>
            <a:endParaRPr lang="fr-BE" sz="2400" u="sng"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fr-BE" sz="2400" i="0" strike="noStrike" kern="1200" cap="none" spc="0" normalizeH="0" baseline="0" noProof="0" dirty="0">
                <a:ln>
                  <a:noFill/>
                </a:ln>
                <a:solidFill>
                  <a:prstClr val="black"/>
                </a:solidFill>
                <a:effectLst/>
                <a:uLnTx/>
                <a:uFillTx/>
                <a:latin typeface="Calibri" panose="020F0502020204030204"/>
              </a:rPr>
              <a:t>roulait en vélo</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fr-BE" sz="2400" i="0" strike="noStrike" kern="1200" cap="none" spc="0" normalizeH="0" baseline="0" noProof="0" dirty="0">
                <a:ln>
                  <a:noFill/>
                </a:ln>
                <a:solidFill>
                  <a:prstClr val="black"/>
                </a:solidFill>
                <a:effectLst/>
                <a:uLnTx/>
                <a:uFillTx/>
                <a:latin typeface="Calibri" panose="020F0502020204030204"/>
              </a:rPr>
              <a:t>s’équipait de pompes à chaleur,</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fr-BE" sz="2400" i="0" u="none" strike="noStrike" kern="1200" cap="none" spc="0" normalizeH="0" baseline="0" noProof="0" dirty="0">
                <a:ln>
                  <a:noFill/>
                </a:ln>
                <a:solidFill>
                  <a:prstClr val="black"/>
                </a:solidFill>
                <a:effectLst/>
                <a:uLnTx/>
                <a:uFillTx/>
                <a:latin typeface="Calibri" panose="020F0502020204030204"/>
              </a:rPr>
              <a:t>consommait local, </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fr-BE" sz="2400" i="0" u="none" strike="noStrike" kern="1200" cap="none" spc="0" normalizeH="0" baseline="0" noProof="0" dirty="0">
                <a:ln>
                  <a:noFill/>
                </a:ln>
                <a:solidFill>
                  <a:prstClr val="black"/>
                </a:solidFill>
                <a:effectLst/>
                <a:uLnTx/>
                <a:uFillTx/>
                <a:latin typeface="Calibri" panose="020F0502020204030204"/>
              </a:rPr>
              <a:t>renonçait à prendre l’avion</a:t>
            </a:r>
            <a:endParaRPr kumimoji="0" lang="fr-BE" sz="2400" i="0" u="none" strike="noStrike" kern="1200" cap="none" spc="0" normalizeH="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BE"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BE"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BE"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BE"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BE"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BE"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BE" sz="24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BE" sz="2400" dirty="0">
                <a:solidFill>
                  <a:prstClr val="black"/>
                </a:solidFill>
                <a:latin typeface="Calibri" panose="020F0502020204030204"/>
              </a:rPr>
              <a:t>Si chacun devenait « </a:t>
            </a:r>
            <a:r>
              <a:rPr kumimoji="0" lang="fr-BE" sz="2400" i="0" u="none" strike="noStrike" kern="1200" cap="none" spc="0" normalizeH="0" baseline="0" noProof="0" dirty="0">
                <a:ln>
                  <a:noFill/>
                </a:ln>
                <a:solidFill>
                  <a:prstClr val="black"/>
                </a:solidFill>
                <a:effectLst/>
                <a:uLnTx/>
                <a:uFillTx/>
                <a:latin typeface="Calibri" panose="020F0502020204030204"/>
              </a:rPr>
              <a:t> éco-vertueux » au maximum,</a:t>
            </a:r>
            <a:r>
              <a:rPr kumimoji="0" lang="fr-BE" sz="2400" i="0" u="none" strike="noStrike" kern="1200" cap="none" spc="0" normalizeH="0" noProof="0" dirty="0">
                <a:ln>
                  <a:noFill/>
                </a:ln>
                <a:solidFill>
                  <a:prstClr val="black"/>
                </a:solidFill>
                <a:effectLst/>
                <a:uLnTx/>
                <a:uFillTx/>
                <a:latin typeface="Calibri" panose="020F0502020204030204"/>
              </a:rPr>
              <a:t> </a:t>
            </a:r>
            <a:r>
              <a:rPr lang="fr-BE" sz="2400" dirty="0">
                <a:solidFill>
                  <a:prstClr val="black"/>
                </a:solidFill>
                <a:latin typeface="Calibri" panose="020F0502020204030204"/>
              </a:rPr>
              <a:t>d</a:t>
            </a:r>
            <a:r>
              <a:rPr kumimoji="0" lang="fr-BE" sz="2400" i="0" u="none" strike="noStrike" kern="1200" cap="none" spc="0" normalizeH="0" baseline="0" noProof="0" dirty="0">
                <a:ln>
                  <a:noFill/>
                </a:ln>
                <a:solidFill>
                  <a:prstClr val="black"/>
                </a:solidFill>
                <a:effectLst/>
                <a:uLnTx/>
                <a:uFillTx/>
                <a:latin typeface="Calibri" panose="020F0502020204030204"/>
              </a:rPr>
              <a:t>e combien diminueraient les émissions de gaz à effet de serre?</a:t>
            </a:r>
          </a:p>
        </p:txBody>
      </p:sp>
      <p:pic>
        <p:nvPicPr>
          <p:cNvPr id="1028" name="Picture 4" descr="Combattant D&amp;#39;avion De Panneau Routier D&amp;#39;interdiction Illustration Stock -  Illustration du danger, mouche: 391557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56128" y="3401819"/>
            <a:ext cx="1725478" cy="1725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10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0"/>
              </a:spcAft>
            </a:pPr>
            <a:r>
              <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rPr>
              <a:t>Matières premières critiques : Métaux et Terres rares  - question ouverte</a:t>
            </a: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8" name="ZoneTexte 7"/>
          <p:cNvSpPr txBox="1"/>
          <p:nvPr/>
        </p:nvSpPr>
        <p:spPr>
          <a:xfrm>
            <a:off x="0" y="927653"/>
            <a:ext cx="11357112" cy="369332"/>
          </a:xfrm>
          <a:prstGeom prst="rect">
            <a:avLst/>
          </a:prstGeom>
          <a:noFill/>
        </p:spPr>
        <p:txBody>
          <a:bodyPr wrap="square" rtlCol="0">
            <a:spAutoFit/>
          </a:bodyPr>
          <a:lstStyle/>
          <a:p>
            <a:r>
              <a:rPr lang="fr-BE" b="1" dirty="0"/>
              <a:t>Citez 3 pays qui sont d’importants producteurs de métaux critiques et/ou de terres rares…</a:t>
            </a:r>
          </a:p>
        </p:txBody>
      </p:sp>
      <p:pic>
        <p:nvPicPr>
          <p:cNvPr id="15" name="Graphique 14" descr="Globe terrestre : Europe et Afrique avec un remplissage uni">
            <a:extLst>
              <a:ext uri="{FF2B5EF4-FFF2-40B4-BE49-F238E27FC236}">
                <a16:creationId xmlns:a16="http://schemas.microsoft.com/office/drawing/2014/main" id="{A9FD1E4F-B05E-9741-9128-D42AB669301B}"/>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969512" y="1668046"/>
            <a:ext cx="4003288" cy="4003288"/>
          </a:xfrm>
          <a:prstGeom prst="rect">
            <a:avLst/>
          </a:prstGeom>
        </p:spPr>
      </p:pic>
      <p:pic>
        <p:nvPicPr>
          <p:cNvPr id="17" name="Graphique 16" descr="Globe terrestre : Amériques avec un remplissage uni">
            <a:extLst>
              <a:ext uri="{FF2B5EF4-FFF2-40B4-BE49-F238E27FC236}">
                <a16:creationId xmlns:a16="http://schemas.microsoft.com/office/drawing/2014/main" id="{334A46FE-6E31-2B4E-AC8B-25CE8FF6E25C}"/>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100255" y="1608573"/>
            <a:ext cx="4122234" cy="4122234"/>
          </a:xfrm>
          <a:prstGeom prst="rect">
            <a:avLst/>
          </a:prstGeom>
        </p:spPr>
      </p:pic>
    </p:spTree>
    <p:extLst>
      <p:ext uri="{BB962C8B-B14F-4D97-AF65-F5344CB8AC3E}">
        <p14:creationId xmlns:p14="http://schemas.microsoft.com/office/powerpoint/2010/main" val="18659805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0"/>
              </a:spcAft>
            </a:pPr>
            <a:r>
              <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rPr>
              <a:t>Matières premières critiques : Métaux et Terres rares</a:t>
            </a: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pic>
        <p:nvPicPr>
          <p:cNvPr id="7" name="Image 6"/>
          <p:cNvPicPr>
            <a:picLocks noChangeAspect="1"/>
          </p:cNvPicPr>
          <p:nvPr/>
        </p:nvPicPr>
        <p:blipFill>
          <a:blip r:embed="rId4"/>
          <a:stretch>
            <a:fillRect/>
          </a:stretch>
        </p:blipFill>
        <p:spPr>
          <a:xfrm>
            <a:off x="2221863" y="1301804"/>
            <a:ext cx="7260552" cy="4254392"/>
          </a:xfrm>
          <a:prstGeom prst="rect">
            <a:avLst/>
          </a:prstGeom>
        </p:spPr>
      </p:pic>
    </p:spTree>
    <p:extLst>
      <p:ext uri="{BB962C8B-B14F-4D97-AF65-F5344CB8AC3E}">
        <p14:creationId xmlns:p14="http://schemas.microsoft.com/office/powerpoint/2010/main" val="3084575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0"/>
              </a:spcAft>
            </a:pPr>
            <a:r>
              <a:rPr lang="fr-BE" sz="2400" b="1">
                <a:solidFill>
                  <a:schemeClr val="bg1"/>
                </a:solidFill>
                <a:latin typeface="Calibri" panose="020F0502020204030204" pitchFamily="34" charset="0"/>
                <a:ea typeface="Calibri" panose="020F0502020204030204" pitchFamily="34" charset="0"/>
                <a:cs typeface="Arial" panose="020B0604020202020204" pitchFamily="34" charset="0"/>
              </a:rPr>
              <a:t>Les métaux rares (réponse extraction)</a:t>
            </a: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9" name="Titre 1"/>
          <p:cNvSpPr txBox="1">
            <a:spLocks/>
          </p:cNvSpPr>
          <p:nvPr/>
        </p:nvSpPr>
        <p:spPr>
          <a:xfrm>
            <a:off x="408791" y="618517"/>
            <a:ext cx="10869435" cy="15961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sz="3600"/>
              <a:t>Principaux pays extracteurs de terres rares dans le monde </a:t>
            </a:r>
            <a:r>
              <a:rPr lang="fr-BE" sz="2800"/>
              <a:t>(2010-2019) (source: </a:t>
            </a:r>
            <a:r>
              <a:rPr lang="fr-BE" sz="2800" err="1"/>
              <a:t>Statista</a:t>
            </a:r>
            <a:r>
              <a:rPr lang="fr-BE" sz="2800"/>
              <a:t>)</a:t>
            </a:r>
          </a:p>
        </p:txBody>
      </p:sp>
      <p:pic>
        <p:nvPicPr>
          <p:cNvPr id="10" name="Espace réservé du contenu 3"/>
          <p:cNvPicPr>
            <a:picLocks noChangeAspect="1"/>
          </p:cNvPicPr>
          <p:nvPr/>
        </p:nvPicPr>
        <p:blipFill>
          <a:blip r:embed="rId4"/>
          <a:stretch>
            <a:fillRect/>
          </a:stretch>
        </p:blipFill>
        <p:spPr>
          <a:xfrm>
            <a:off x="903643" y="1550346"/>
            <a:ext cx="8595360" cy="5212971"/>
          </a:xfrm>
          <a:prstGeom prst="rect">
            <a:avLst/>
          </a:prstGeom>
        </p:spPr>
      </p:pic>
    </p:spTree>
    <p:extLst>
      <p:ext uri="{BB962C8B-B14F-4D97-AF65-F5344CB8AC3E}">
        <p14:creationId xmlns:p14="http://schemas.microsoft.com/office/powerpoint/2010/main" val="21173706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0"/>
              </a:spcAft>
            </a:pPr>
            <a:r>
              <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rPr>
              <a:t>Les métaux rares (illustration des utilisations)</a:t>
            </a: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sp>
        <p:nvSpPr>
          <p:cNvPr id="15" name="Titre 1"/>
          <p:cNvSpPr txBox="1">
            <a:spLocks/>
          </p:cNvSpPr>
          <p:nvPr/>
        </p:nvSpPr>
        <p:spPr>
          <a:xfrm>
            <a:off x="913774" y="1131275"/>
            <a:ext cx="10364451" cy="5898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sz="3600" dirty="0"/>
              <a:t>Métaux rares</a:t>
            </a:r>
          </a:p>
        </p:txBody>
      </p:sp>
      <p:pic>
        <p:nvPicPr>
          <p:cNvPr id="16" name="Espace réservé du contenu 3"/>
          <p:cNvPicPr>
            <a:picLocks noChangeAspect="1"/>
          </p:cNvPicPr>
          <p:nvPr/>
        </p:nvPicPr>
        <p:blipFill>
          <a:blip r:embed="rId4"/>
          <a:stretch>
            <a:fillRect/>
          </a:stretch>
        </p:blipFill>
        <p:spPr>
          <a:xfrm>
            <a:off x="57469" y="1721132"/>
            <a:ext cx="5562907" cy="4913902"/>
          </a:xfrm>
          <a:prstGeom prst="rect">
            <a:avLst/>
          </a:prstGeom>
        </p:spPr>
      </p:pic>
      <p:pic>
        <p:nvPicPr>
          <p:cNvPr id="17" name="Image 16"/>
          <p:cNvPicPr>
            <a:picLocks noChangeAspect="1"/>
          </p:cNvPicPr>
          <p:nvPr/>
        </p:nvPicPr>
        <p:blipFill>
          <a:blip r:embed="rId5"/>
          <a:stretch>
            <a:fillRect/>
          </a:stretch>
        </p:blipFill>
        <p:spPr>
          <a:xfrm>
            <a:off x="5797312" y="1861073"/>
            <a:ext cx="5924234" cy="4906941"/>
          </a:xfrm>
          <a:prstGeom prst="rect">
            <a:avLst/>
          </a:prstGeom>
        </p:spPr>
      </p:pic>
    </p:spTree>
    <p:extLst>
      <p:ext uri="{BB962C8B-B14F-4D97-AF65-F5344CB8AC3E}">
        <p14:creationId xmlns:p14="http://schemas.microsoft.com/office/powerpoint/2010/main" val="8373599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0"/>
              </a:spcAft>
            </a:pPr>
            <a:r>
              <a:rPr lang="fr-BE" sz="2400" b="1" dirty="0" err="1">
                <a:solidFill>
                  <a:schemeClr val="bg1"/>
                </a:solidFill>
                <a:latin typeface="Calibri" panose="020F0502020204030204" pitchFamily="34" charset="0"/>
                <a:ea typeface="Calibri" panose="020F0502020204030204" pitchFamily="34" charset="0"/>
                <a:cs typeface="Arial" panose="020B0604020202020204" pitchFamily="34" charset="0"/>
              </a:rPr>
              <a:t>Greenwashing</a:t>
            </a:r>
            <a:r>
              <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rPr>
              <a:t>…vrai ou faux?</a:t>
            </a:r>
            <a:endParaRPr lang="fr-BE" sz="2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sp>
        <p:nvSpPr>
          <p:cNvPr id="11" name="Rectangle 10"/>
          <p:cNvSpPr/>
          <p:nvPr/>
        </p:nvSpPr>
        <p:spPr>
          <a:xfrm>
            <a:off x="452464" y="3403236"/>
            <a:ext cx="11120975" cy="1015663"/>
          </a:xfrm>
          <a:prstGeom prst="rect">
            <a:avLst/>
          </a:prstGeom>
        </p:spPr>
        <p:txBody>
          <a:bodyPr wrap="square">
            <a:spAutoFit/>
          </a:bodyPr>
          <a:lstStyle/>
          <a:p>
            <a:endParaRPr lang="fr-BE" sz="2000" dirty="0">
              <a:solidFill>
                <a:srgbClr val="231F20"/>
              </a:solidFill>
            </a:endParaRPr>
          </a:p>
          <a:p>
            <a:pPr algn="ctr"/>
            <a:r>
              <a:rPr lang="fr-BE" sz="2000" b="1" dirty="0">
                <a:latin typeface="+mj-lt"/>
              </a:rPr>
              <a:t>Mettre en lumière l’avantage écologique d’un produit en oubliant  les impacts négatifs sur l’environnement du même produit ou de l’entreprise  </a:t>
            </a:r>
          </a:p>
        </p:txBody>
      </p:sp>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17523"/>
            <a:ext cx="2591015" cy="1316071"/>
          </a:xfrm>
          <a:prstGeom prst="rect">
            <a:avLst/>
          </a:prstGeom>
        </p:spPr>
      </p:pic>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34945" y="1138161"/>
            <a:ext cx="2727518" cy="1091007"/>
          </a:xfrm>
          <a:prstGeom prst="rect">
            <a:avLst/>
          </a:prstGeom>
        </p:spPr>
      </p:pic>
      <p:sp>
        <p:nvSpPr>
          <p:cNvPr id="10" name="Rectangle 9"/>
          <p:cNvSpPr/>
          <p:nvPr/>
        </p:nvSpPr>
        <p:spPr>
          <a:xfrm>
            <a:off x="452464" y="2209512"/>
            <a:ext cx="10424932" cy="400110"/>
          </a:xfrm>
          <a:prstGeom prst="rect">
            <a:avLst/>
          </a:prstGeom>
        </p:spPr>
        <p:txBody>
          <a:bodyPr wrap="square">
            <a:spAutoFit/>
          </a:bodyPr>
          <a:lstStyle/>
          <a:p>
            <a:pPr algn="ctr"/>
            <a:r>
              <a:rPr lang="fr-BE" sz="2000" b="1" dirty="0">
                <a:latin typeface="+mj-lt"/>
              </a:rPr>
              <a:t>Usage de produits et couleurs verts par une entreprise qui ne l'est pas vraiment.</a:t>
            </a:r>
          </a:p>
        </p:txBody>
      </p:sp>
      <p:sp>
        <p:nvSpPr>
          <p:cNvPr id="14" name="Rectangle 13"/>
          <p:cNvSpPr/>
          <p:nvPr/>
        </p:nvSpPr>
        <p:spPr>
          <a:xfrm>
            <a:off x="1041488" y="4699081"/>
            <a:ext cx="11120975" cy="400110"/>
          </a:xfrm>
          <a:prstGeom prst="rect">
            <a:avLst/>
          </a:prstGeom>
        </p:spPr>
        <p:txBody>
          <a:bodyPr wrap="square">
            <a:spAutoFit/>
          </a:bodyPr>
          <a:lstStyle/>
          <a:p>
            <a:r>
              <a:rPr lang="fr-BE" sz="2000" dirty="0"/>
              <a:t>Usage de slogans/jargons abusifs sur les vertus écologiques de ses produits ou services  </a:t>
            </a:r>
          </a:p>
        </p:txBody>
      </p:sp>
      <p:sp>
        <p:nvSpPr>
          <p:cNvPr id="15" name="Rectangle 14"/>
          <p:cNvSpPr/>
          <p:nvPr/>
        </p:nvSpPr>
        <p:spPr>
          <a:xfrm>
            <a:off x="487934" y="2920375"/>
            <a:ext cx="11431929" cy="400110"/>
          </a:xfrm>
          <a:prstGeom prst="rect">
            <a:avLst/>
          </a:prstGeom>
        </p:spPr>
        <p:txBody>
          <a:bodyPr wrap="square">
            <a:spAutoFit/>
          </a:bodyPr>
          <a:lstStyle/>
          <a:p>
            <a:r>
              <a:rPr lang="fr-BE" sz="2000" b="1" dirty="0">
                <a:latin typeface="+mj-lt"/>
              </a:rPr>
              <a:t>Prétendre qu'on est les premiers d'une classe sans dire qu'elle est composée de mauvais élèves</a:t>
            </a:r>
          </a:p>
        </p:txBody>
      </p:sp>
      <p:sp>
        <p:nvSpPr>
          <p:cNvPr id="3" name="ZoneTexte 2">
            <a:extLst>
              <a:ext uri="{FF2B5EF4-FFF2-40B4-BE49-F238E27FC236}">
                <a16:creationId xmlns:a16="http://schemas.microsoft.com/office/drawing/2014/main" id="{269E5CEB-E13A-4146-BDAA-D1EEBE484F43}"/>
              </a:ext>
            </a:extLst>
          </p:cNvPr>
          <p:cNvSpPr txBox="1"/>
          <p:nvPr/>
        </p:nvSpPr>
        <p:spPr>
          <a:xfrm>
            <a:off x="831273" y="1451606"/>
            <a:ext cx="8256760" cy="400110"/>
          </a:xfrm>
          <a:prstGeom prst="rect">
            <a:avLst/>
          </a:prstGeom>
          <a:noFill/>
        </p:spPr>
        <p:txBody>
          <a:bodyPr wrap="square" rtlCol="0">
            <a:spAutoFit/>
          </a:bodyPr>
          <a:lstStyle>
            <a:defPPr>
              <a:defRPr lang="fr-FR"/>
            </a:defPPr>
          </a:lstStyle>
          <a:p>
            <a:pPr algn="ctr"/>
            <a:r>
              <a:rPr lang="fr-BE" sz="2000" b="1" dirty="0"/>
              <a:t>Sélectionnez les critères permettant de déceler le </a:t>
            </a:r>
            <a:r>
              <a:rPr lang="fr-BE" sz="2000" b="1" dirty="0" err="1"/>
              <a:t>greenwashing</a:t>
            </a:r>
            <a:r>
              <a:rPr lang="fr-BE" sz="2000" b="1" dirty="0"/>
              <a:t> dans la pub</a:t>
            </a:r>
            <a:endParaRPr lang="fr-FR" sz="2000" b="1" dirty="0"/>
          </a:p>
        </p:txBody>
      </p:sp>
    </p:spTree>
    <p:extLst>
      <p:ext uri="{BB962C8B-B14F-4D97-AF65-F5344CB8AC3E}">
        <p14:creationId xmlns:p14="http://schemas.microsoft.com/office/powerpoint/2010/main" val="22948710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0"/>
              </a:spcAft>
            </a:pPr>
            <a:r>
              <a:rPr lang="fr-BE" sz="2400" b="1" dirty="0" err="1">
                <a:solidFill>
                  <a:schemeClr val="bg1"/>
                </a:solidFill>
                <a:latin typeface="Calibri" panose="020F0502020204030204" pitchFamily="34" charset="0"/>
                <a:ea typeface="Calibri" panose="020F0502020204030204" pitchFamily="34" charset="0"/>
                <a:cs typeface="Arial" panose="020B0604020202020204" pitchFamily="34" charset="0"/>
              </a:rPr>
              <a:t>Greenwashing</a:t>
            </a:r>
            <a:r>
              <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rPr>
              <a:t>…vrai ou faux?</a:t>
            </a:r>
            <a:endParaRPr lang="fr-BE" sz="2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sp>
        <p:nvSpPr>
          <p:cNvPr id="11" name="Rectangle 10"/>
          <p:cNvSpPr/>
          <p:nvPr/>
        </p:nvSpPr>
        <p:spPr>
          <a:xfrm>
            <a:off x="600571" y="3265095"/>
            <a:ext cx="11120975" cy="1015663"/>
          </a:xfrm>
          <a:prstGeom prst="rect">
            <a:avLst/>
          </a:prstGeom>
        </p:spPr>
        <p:txBody>
          <a:bodyPr wrap="square">
            <a:spAutoFit/>
          </a:bodyPr>
          <a:lstStyle/>
          <a:p>
            <a:endParaRPr lang="fr-BE" sz="2000" dirty="0">
              <a:solidFill>
                <a:srgbClr val="231F20"/>
              </a:solidFill>
            </a:endParaRPr>
          </a:p>
          <a:p>
            <a:pPr algn="ctr"/>
            <a:r>
              <a:rPr lang="fr-BE" sz="2000" dirty="0">
                <a:solidFill>
                  <a:srgbClr val="00B050"/>
                </a:solidFill>
              </a:rPr>
              <a:t>Mettre en lumière l’avantage écologique d’un produit en oubliant  les impacts négatifs sur l’environnement du même produit ou de l’entreprise  </a:t>
            </a:r>
          </a:p>
        </p:txBody>
      </p:sp>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6986" y="5539917"/>
            <a:ext cx="2591015" cy="1316071"/>
          </a:xfrm>
          <a:prstGeom prst="rect">
            <a:avLst/>
          </a:prstGeom>
        </p:spPr>
      </p:pic>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32130"/>
            <a:ext cx="3381375" cy="1352550"/>
          </a:xfrm>
          <a:prstGeom prst="rect">
            <a:avLst/>
          </a:prstGeom>
        </p:spPr>
      </p:pic>
      <p:sp>
        <p:nvSpPr>
          <p:cNvPr id="10" name="Rectangle 9"/>
          <p:cNvSpPr/>
          <p:nvPr/>
        </p:nvSpPr>
        <p:spPr>
          <a:xfrm>
            <a:off x="1148507" y="2116025"/>
            <a:ext cx="10424932" cy="400110"/>
          </a:xfrm>
          <a:prstGeom prst="rect">
            <a:avLst/>
          </a:prstGeom>
        </p:spPr>
        <p:txBody>
          <a:bodyPr wrap="square">
            <a:spAutoFit/>
          </a:bodyPr>
          <a:lstStyle/>
          <a:p>
            <a:pPr algn="ctr"/>
            <a:r>
              <a:rPr lang="fr-BE" sz="2000" dirty="0">
                <a:solidFill>
                  <a:srgbClr val="00B050"/>
                </a:solidFill>
              </a:rPr>
              <a:t>Usage de produits et couleurs verts par une entreprise qui ne l'est pas vraiment.</a:t>
            </a:r>
          </a:p>
        </p:txBody>
      </p:sp>
      <p:sp>
        <p:nvSpPr>
          <p:cNvPr id="14" name="Rectangle 13"/>
          <p:cNvSpPr/>
          <p:nvPr/>
        </p:nvSpPr>
        <p:spPr>
          <a:xfrm>
            <a:off x="1071025" y="4536752"/>
            <a:ext cx="11120975" cy="400110"/>
          </a:xfrm>
          <a:prstGeom prst="rect">
            <a:avLst/>
          </a:prstGeom>
        </p:spPr>
        <p:txBody>
          <a:bodyPr wrap="square">
            <a:spAutoFit/>
          </a:bodyPr>
          <a:lstStyle/>
          <a:p>
            <a:r>
              <a:rPr lang="fr-BE" sz="2000" dirty="0">
                <a:solidFill>
                  <a:srgbClr val="00B050"/>
                </a:solidFill>
              </a:rPr>
              <a:t>Usage de slogans/jargons abusifs sur les vertus écologiques de ses produits ou services  </a:t>
            </a:r>
          </a:p>
        </p:txBody>
      </p:sp>
      <p:sp>
        <p:nvSpPr>
          <p:cNvPr id="15" name="Rectangle 14"/>
          <p:cNvSpPr/>
          <p:nvPr/>
        </p:nvSpPr>
        <p:spPr>
          <a:xfrm>
            <a:off x="808724" y="2753386"/>
            <a:ext cx="11431929" cy="430887"/>
          </a:xfrm>
          <a:prstGeom prst="rect">
            <a:avLst/>
          </a:prstGeom>
        </p:spPr>
        <p:txBody>
          <a:bodyPr wrap="square">
            <a:spAutoFit/>
          </a:bodyPr>
          <a:lstStyle/>
          <a:p>
            <a:r>
              <a:rPr lang="fr-BE" sz="2200" dirty="0">
                <a:solidFill>
                  <a:srgbClr val="00B050"/>
                </a:solidFill>
              </a:rPr>
              <a:t>Prétendre qu'on est les premiers d'une classe sans dire qu'elle est composée de mauvais élèves</a:t>
            </a:r>
          </a:p>
        </p:txBody>
      </p:sp>
    </p:spTree>
    <p:extLst>
      <p:ext uri="{BB962C8B-B14F-4D97-AF65-F5344CB8AC3E}">
        <p14:creationId xmlns:p14="http://schemas.microsoft.com/office/powerpoint/2010/main" val="35491023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0"/>
              </a:spcAft>
            </a:pPr>
            <a:r>
              <a:rPr lang="fr-BE" sz="2400" b="1" dirty="0" err="1">
                <a:solidFill>
                  <a:schemeClr val="bg1"/>
                </a:solidFill>
                <a:latin typeface="Calibri" panose="020F0502020204030204" pitchFamily="34" charset="0"/>
                <a:ea typeface="Calibri" panose="020F0502020204030204" pitchFamily="34" charset="0"/>
                <a:cs typeface="Arial" panose="020B0604020202020204" pitchFamily="34" charset="0"/>
              </a:rPr>
              <a:t>Greenwashing</a:t>
            </a:r>
            <a:r>
              <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rPr>
              <a:t>…vrai ou faux?</a:t>
            </a:r>
            <a:endParaRPr lang="fr-BE" sz="2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6986" y="5539917"/>
            <a:ext cx="2591015" cy="1316071"/>
          </a:xfrm>
          <a:prstGeom prst="rect">
            <a:avLst/>
          </a:prstGeom>
        </p:spPr>
      </p:pic>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32130"/>
            <a:ext cx="3381375" cy="1352550"/>
          </a:xfrm>
          <a:prstGeom prst="rect">
            <a:avLst/>
          </a:prstGeom>
        </p:spPr>
      </p:pic>
      <p:sp>
        <p:nvSpPr>
          <p:cNvPr id="3" name="ZoneTexte 2">
            <a:extLst>
              <a:ext uri="{FF2B5EF4-FFF2-40B4-BE49-F238E27FC236}">
                <a16:creationId xmlns:a16="http://schemas.microsoft.com/office/drawing/2014/main" id="{BF407FE5-C4DF-8541-9D92-9943DDD5B86F}"/>
              </a:ext>
            </a:extLst>
          </p:cNvPr>
          <p:cNvSpPr txBox="1"/>
          <p:nvPr/>
        </p:nvSpPr>
        <p:spPr>
          <a:xfrm>
            <a:off x="1134094" y="2179122"/>
            <a:ext cx="9904020" cy="2585323"/>
          </a:xfrm>
          <a:prstGeom prst="rect">
            <a:avLst/>
          </a:prstGeom>
          <a:noFill/>
        </p:spPr>
        <p:txBody>
          <a:bodyPr wrap="square" rtlCol="0">
            <a:spAutoFit/>
          </a:bodyPr>
          <a:lstStyle/>
          <a:p>
            <a:r>
              <a:rPr lang="fr-FR" dirty="0" err="1"/>
              <a:t>Greenwashing</a:t>
            </a:r>
            <a:r>
              <a:rPr lang="fr-FR" dirty="0"/>
              <a:t> ou l’éco-blanchiment ou encore le marketing vert…</a:t>
            </a:r>
          </a:p>
          <a:p>
            <a:endParaRPr lang="fr-FR" dirty="0"/>
          </a:p>
          <a:p>
            <a:r>
              <a:rPr lang="fr-FR" dirty="0"/>
              <a:t>C’est une technique de publicitaires qui consiste à vendre un produit en faisant prévaloir ses vertus biologiques ou écologiques quand en réalité il n’en est rien.  </a:t>
            </a:r>
          </a:p>
          <a:p>
            <a:endParaRPr lang="fr-FR" dirty="0"/>
          </a:p>
          <a:p>
            <a:r>
              <a:rPr lang="fr-FR" dirty="0"/>
              <a:t>C’est souvent le fait de multinationales très polluantes qui désirent redorer leur image de marque.</a:t>
            </a:r>
          </a:p>
          <a:p>
            <a:endParaRPr lang="fr-FR" dirty="0"/>
          </a:p>
          <a:p>
            <a:r>
              <a:rPr lang="fr-FR" dirty="0"/>
              <a:t>Usage de produits verts, d’images suggestives, de slogans abusifs…</a:t>
            </a:r>
          </a:p>
          <a:p>
            <a:endParaRPr lang="fr-FR" dirty="0"/>
          </a:p>
        </p:txBody>
      </p:sp>
    </p:spTree>
    <p:extLst>
      <p:ext uri="{BB962C8B-B14F-4D97-AF65-F5344CB8AC3E}">
        <p14:creationId xmlns:p14="http://schemas.microsoft.com/office/powerpoint/2010/main" val="5854926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9">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re 3">
            <a:extLst>
              <a:ext uri="{FF2B5EF4-FFF2-40B4-BE49-F238E27FC236}">
                <a16:creationId xmlns:a16="http://schemas.microsoft.com/office/drawing/2014/main" id="{B185D936-8784-8144-A43E-33202DF36942}"/>
              </a:ext>
            </a:extLst>
          </p:cNvPr>
          <p:cNvSpPr>
            <a:spLocks noGrp="1"/>
          </p:cNvSpPr>
          <p:nvPr>
            <p:ph type="ctrTitle"/>
          </p:nvPr>
        </p:nvSpPr>
        <p:spPr>
          <a:xfrm>
            <a:off x="643467" y="321734"/>
            <a:ext cx="10905066" cy="11357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rmAutofit/>
          </a:bodyPr>
          <a:lstStyle/>
          <a:p>
            <a:pPr>
              <a:lnSpc>
                <a:spcPct val="100000"/>
              </a:lnSpc>
              <a:spcBef>
                <a:spcPts val="0"/>
              </a:spcBef>
              <a:defRPr/>
            </a:pPr>
            <a:r>
              <a:rPr lang="en-US" sz="2400" b="1" dirty="0" err="1">
                <a:solidFill>
                  <a:prstClr val="white"/>
                </a:solidFill>
                <a:latin typeface="Calibri" panose="020F0502020204030204"/>
              </a:rPr>
              <a:t>Economie</a:t>
            </a:r>
            <a:r>
              <a:rPr lang="en-US" sz="2400" b="1" dirty="0">
                <a:solidFill>
                  <a:prstClr val="white"/>
                </a:solidFill>
                <a:latin typeface="Calibri" panose="020F0502020204030204"/>
              </a:rPr>
              <a:t> </a:t>
            </a:r>
            <a:r>
              <a:rPr lang="en-US" sz="2400" b="1" dirty="0" err="1">
                <a:solidFill>
                  <a:prstClr val="white"/>
                </a:solidFill>
                <a:latin typeface="Calibri" panose="020F0502020204030204"/>
              </a:rPr>
              <a:t>circulaire</a:t>
            </a:r>
            <a:r>
              <a:rPr lang="en-US" sz="2400" b="1" dirty="0">
                <a:solidFill>
                  <a:prstClr val="white"/>
                </a:solidFill>
                <a:latin typeface="Calibri" panose="020F0502020204030204"/>
              </a:rPr>
              <a:t>… </a:t>
            </a:r>
            <a:r>
              <a:rPr lang="en-US" sz="2400" b="1" dirty="0" err="1">
                <a:solidFill>
                  <a:prstClr val="white"/>
                </a:solidFill>
                <a:latin typeface="Calibri" panose="020F0502020204030204"/>
              </a:rPr>
              <a:t>vrai</a:t>
            </a:r>
            <a:r>
              <a:rPr lang="en-US" sz="2400" b="1" dirty="0">
                <a:solidFill>
                  <a:prstClr val="white"/>
                </a:solidFill>
                <a:latin typeface="Calibri" panose="020F0502020204030204"/>
              </a:rPr>
              <a:t> </a:t>
            </a:r>
            <a:r>
              <a:rPr lang="en-US" sz="2400" b="1" dirty="0" err="1">
                <a:solidFill>
                  <a:prstClr val="white"/>
                </a:solidFill>
                <a:latin typeface="Calibri" panose="020F0502020204030204"/>
              </a:rPr>
              <a:t>ou</a:t>
            </a:r>
            <a:r>
              <a:rPr lang="en-US" sz="2400" b="1" dirty="0">
                <a:solidFill>
                  <a:prstClr val="white"/>
                </a:solidFill>
                <a:latin typeface="Calibri" panose="020F0502020204030204"/>
              </a:rPr>
              <a:t> faux?</a:t>
            </a:r>
          </a:p>
        </p:txBody>
      </p:sp>
      <p:grpSp>
        <p:nvGrpSpPr>
          <p:cNvPr id="29" name="Group 21">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3" name="Isosceles Triangle 22">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7" name="Rectangle 26">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Ellipse 4">
            <a:extLst>
              <a:ext uri="{FF2B5EF4-FFF2-40B4-BE49-F238E27FC236}">
                <a16:creationId xmlns:a16="http://schemas.microsoft.com/office/drawing/2014/main" id="{67811A52-30F7-F54C-B3AD-FC7CEBD39476}"/>
              </a:ext>
            </a:extLst>
          </p:cNvPr>
          <p:cNvSpPr/>
          <p:nvPr/>
        </p:nvSpPr>
        <p:spPr>
          <a:xfrm>
            <a:off x="9846307" y="1122363"/>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3" name="Sous-titre 2">
            <a:extLst>
              <a:ext uri="{FF2B5EF4-FFF2-40B4-BE49-F238E27FC236}">
                <a16:creationId xmlns:a16="http://schemas.microsoft.com/office/drawing/2014/main" id="{0CCEC23C-F697-364A-B16F-B4D8318A7DE1}"/>
              </a:ext>
            </a:extLst>
          </p:cNvPr>
          <p:cNvSpPr>
            <a:spLocks noGrp="1"/>
          </p:cNvSpPr>
          <p:nvPr>
            <p:ph type="subTitle" idx="1"/>
          </p:nvPr>
        </p:nvSpPr>
        <p:spPr>
          <a:xfrm>
            <a:off x="1454347" y="1600199"/>
            <a:ext cx="9213653" cy="4229101"/>
          </a:xfrm>
        </p:spPr>
        <p:txBody>
          <a:bodyPr/>
          <a:lstStyle/>
          <a:p>
            <a:pPr algn="l"/>
            <a:r>
              <a:rPr lang="fr-FR" sz="1800" b="1" dirty="0"/>
              <a:t>Parmi les propositions suivantes, quelles sont celles que l’économie circulaire cherche à favoriser?</a:t>
            </a:r>
          </a:p>
          <a:p>
            <a:pPr algn="l"/>
            <a:endParaRPr lang="fr-FR" sz="1600" dirty="0"/>
          </a:p>
          <a:p>
            <a:pPr algn="l"/>
            <a:endParaRPr lang="fr-FR" sz="1600" dirty="0"/>
          </a:p>
        </p:txBody>
      </p:sp>
      <p:grpSp>
        <p:nvGrpSpPr>
          <p:cNvPr id="15" name="Groupe 14">
            <a:extLst>
              <a:ext uri="{FF2B5EF4-FFF2-40B4-BE49-F238E27FC236}">
                <a16:creationId xmlns:a16="http://schemas.microsoft.com/office/drawing/2014/main" id="{5760921C-7357-D74A-914C-4027BD1D3EEC}"/>
              </a:ext>
            </a:extLst>
          </p:cNvPr>
          <p:cNvGrpSpPr/>
          <p:nvPr/>
        </p:nvGrpSpPr>
        <p:grpSpPr>
          <a:xfrm>
            <a:off x="6205542" y="1782981"/>
            <a:ext cx="4432768" cy="4361892"/>
            <a:chOff x="4846999" y="2646685"/>
            <a:chExt cx="1765443" cy="1737215"/>
          </a:xfrm>
        </p:grpSpPr>
        <p:pic>
          <p:nvPicPr>
            <p:cNvPr id="7" name="Graphique 6" descr="Flèche : pivoter à gauche avec un remplissage uni">
              <a:extLst>
                <a:ext uri="{FF2B5EF4-FFF2-40B4-BE49-F238E27FC236}">
                  <a16:creationId xmlns:a16="http://schemas.microsoft.com/office/drawing/2014/main" id="{B96FFE31-396F-AD4F-8A09-3787C4AE944C}"/>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4846999" y="2646685"/>
              <a:ext cx="914400" cy="914400"/>
            </a:xfrm>
            <a:prstGeom prst="rect">
              <a:avLst/>
            </a:prstGeom>
          </p:spPr>
        </p:pic>
        <p:pic>
          <p:nvPicPr>
            <p:cNvPr id="8" name="Graphique 7" descr="Flèche : pivoter à gauche avec un remplissage uni">
              <a:extLst>
                <a:ext uri="{FF2B5EF4-FFF2-40B4-BE49-F238E27FC236}">
                  <a16:creationId xmlns:a16="http://schemas.microsoft.com/office/drawing/2014/main" id="{CA3374C5-70BC-D44B-A808-85B856807994}"/>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rot="12967465">
              <a:off x="5131458" y="3390168"/>
              <a:ext cx="993732" cy="993732"/>
            </a:xfrm>
            <a:prstGeom prst="rect">
              <a:avLst/>
            </a:prstGeom>
          </p:spPr>
        </p:pic>
        <p:pic>
          <p:nvPicPr>
            <p:cNvPr id="9" name="Graphique 8" descr="Flèche : pivoter à gauche avec un remplissage uni">
              <a:extLst>
                <a:ext uri="{FF2B5EF4-FFF2-40B4-BE49-F238E27FC236}">
                  <a16:creationId xmlns:a16="http://schemas.microsoft.com/office/drawing/2014/main" id="{3D17B804-5DF2-4149-A061-654FBA07745F}"/>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rot="5400000">
              <a:off x="5628325" y="2783146"/>
              <a:ext cx="984117" cy="984117"/>
            </a:xfrm>
            <a:prstGeom prst="rect">
              <a:avLst/>
            </a:prstGeom>
          </p:spPr>
        </p:pic>
      </p:grpSp>
      <p:sp>
        <p:nvSpPr>
          <p:cNvPr id="2" name="Rectangle 1">
            <a:extLst>
              <a:ext uri="{FF2B5EF4-FFF2-40B4-BE49-F238E27FC236}">
                <a16:creationId xmlns:a16="http://schemas.microsoft.com/office/drawing/2014/main" id="{97DE2048-46AC-6D48-BE5D-823533B1522F}"/>
              </a:ext>
            </a:extLst>
          </p:cNvPr>
          <p:cNvSpPr/>
          <p:nvPr/>
        </p:nvSpPr>
        <p:spPr>
          <a:xfrm>
            <a:off x="3331690" y="2660152"/>
            <a:ext cx="1628972" cy="369332"/>
          </a:xfrm>
          <a:prstGeom prst="rect">
            <a:avLst/>
          </a:prstGeom>
        </p:spPr>
        <p:txBody>
          <a:bodyPr wrap="none">
            <a:spAutoFit/>
          </a:bodyPr>
          <a:lstStyle/>
          <a:p>
            <a:r>
              <a:rPr lang="fr-FR" dirty="0" err="1"/>
              <a:t>Eco-conception</a:t>
            </a:r>
            <a:endParaRPr lang="fr-FR" dirty="0"/>
          </a:p>
        </p:txBody>
      </p:sp>
      <p:sp>
        <p:nvSpPr>
          <p:cNvPr id="30" name="ZoneTexte 29">
            <a:extLst>
              <a:ext uri="{FF2B5EF4-FFF2-40B4-BE49-F238E27FC236}">
                <a16:creationId xmlns:a16="http://schemas.microsoft.com/office/drawing/2014/main" id="{BFD9509E-0907-2845-BDE1-CB46346D5731}"/>
              </a:ext>
            </a:extLst>
          </p:cNvPr>
          <p:cNvSpPr txBox="1"/>
          <p:nvPr/>
        </p:nvSpPr>
        <p:spPr>
          <a:xfrm>
            <a:off x="1454348" y="3512751"/>
            <a:ext cx="2469715" cy="369332"/>
          </a:xfrm>
          <a:prstGeom prst="rect">
            <a:avLst/>
          </a:prstGeom>
          <a:noFill/>
        </p:spPr>
        <p:txBody>
          <a:bodyPr wrap="none" rtlCol="0">
            <a:spAutoFit/>
          </a:bodyPr>
          <a:lstStyle/>
          <a:p>
            <a:r>
              <a:rPr lang="fr-FR" dirty="0"/>
              <a:t>Extraction de ressources</a:t>
            </a:r>
          </a:p>
        </p:txBody>
      </p:sp>
      <p:sp>
        <p:nvSpPr>
          <p:cNvPr id="32" name="ZoneTexte 31">
            <a:extLst>
              <a:ext uri="{FF2B5EF4-FFF2-40B4-BE49-F238E27FC236}">
                <a16:creationId xmlns:a16="http://schemas.microsoft.com/office/drawing/2014/main" id="{53EFDFDB-FF9C-924D-98E8-F72E53B6F71D}"/>
              </a:ext>
            </a:extLst>
          </p:cNvPr>
          <p:cNvSpPr txBox="1"/>
          <p:nvPr/>
        </p:nvSpPr>
        <p:spPr>
          <a:xfrm>
            <a:off x="4361430" y="3754301"/>
            <a:ext cx="2173266" cy="646331"/>
          </a:xfrm>
          <a:prstGeom prst="rect">
            <a:avLst/>
          </a:prstGeom>
          <a:noFill/>
        </p:spPr>
        <p:txBody>
          <a:bodyPr wrap="square" rtlCol="0">
            <a:spAutoFit/>
          </a:bodyPr>
          <a:lstStyle/>
          <a:p>
            <a:pPr algn="ctr"/>
            <a:r>
              <a:rPr lang="fr-FR" dirty="0"/>
              <a:t>Obsolescence programmée</a:t>
            </a:r>
          </a:p>
        </p:txBody>
      </p:sp>
      <p:sp>
        <p:nvSpPr>
          <p:cNvPr id="33" name="ZoneTexte 32">
            <a:extLst>
              <a:ext uri="{FF2B5EF4-FFF2-40B4-BE49-F238E27FC236}">
                <a16:creationId xmlns:a16="http://schemas.microsoft.com/office/drawing/2014/main" id="{E386E3A7-2B22-E54D-AE1D-B1F97F4B8E79}"/>
              </a:ext>
            </a:extLst>
          </p:cNvPr>
          <p:cNvSpPr txBox="1"/>
          <p:nvPr/>
        </p:nvSpPr>
        <p:spPr>
          <a:xfrm>
            <a:off x="2586828" y="4400632"/>
            <a:ext cx="1096028" cy="369332"/>
          </a:xfrm>
          <a:prstGeom prst="rect">
            <a:avLst/>
          </a:prstGeom>
          <a:noFill/>
        </p:spPr>
        <p:txBody>
          <a:bodyPr wrap="square" rtlCol="0">
            <a:spAutoFit/>
          </a:bodyPr>
          <a:lstStyle/>
          <a:p>
            <a:r>
              <a:rPr lang="fr-FR" dirty="0"/>
              <a:t>Recyclage</a:t>
            </a:r>
          </a:p>
        </p:txBody>
      </p:sp>
      <p:sp>
        <p:nvSpPr>
          <p:cNvPr id="34" name="ZoneTexte 33">
            <a:extLst>
              <a:ext uri="{FF2B5EF4-FFF2-40B4-BE49-F238E27FC236}">
                <a16:creationId xmlns:a16="http://schemas.microsoft.com/office/drawing/2014/main" id="{9C63C48E-29E2-0240-86B4-4F6AD6BF6BC2}"/>
              </a:ext>
            </a:extLst>
          </p:cNvPr>
          <p:cNvSpPr txBox="1"/>
          <p:nvPr/>
        </p:nvSpPr>
        <p:spPr>
          <a:xfrm>
            <a:off x="4689292" y="5105980"/>
            <a:ext cx="1734855" cy="646331"/>
          </a:xfrm>
          <a:prstGeom prst="rect">
            <a:avLst/>
          </a:prstGeom>
          <a:noFill/>
        </p:spPr>
        <p:txBody>
          <a:bodyPr wrap="square" rtlCol="0">
            <a:spAutoFit/>
          </a:bodyPr>
          <a:lstStyle/>
          <a:p>
            <a:pPr algn="ctr"/>
            <a:r>
              <a:rPr lang="fr-FR" dirty="0"/>
              <a:t>Réparation de produits</a:t>
            </a:r>
          </a:p>
        </p:txBody>
      </p:sp>
    </p:spTree>
    <p:extLst>
      <p:ext uri="{BB962C8B-B14F-4D97-AF65-F5344CB8AC3E}">
        <p14:creationId xmlns:p14="http://schemas.microsoft.com/office/powerpoint/2010/main" val="10227182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6" name="Rectangle 5">
            <a:extLst>
              <a:ext uri="{FF2B5EF4-FFF2-40B4-BE49-F238E27FC236}">
                <a16:creationId xmlns:a16="http://schemas.microsoft.com/office/drawing/2014/main" id="{7B3B6012-B744-4499-854F-F8523512433F}"/>
              </a:ext>
            </a:extLst>
          </p:cNvPr>
          <p:cNvSpPr/>
          <p:nvPr/>
        </p:nvSpPr>
        <p:spPr>
          <a:xfrm>
            <a:off x="0" y="45612"/>
            <a:ext cx="12192000" cy="505972"/>
          </a:xfrm>
          <a:prstGeom prst="rect">
            <a:avLst/>
          </a:prstGeom>
        </p:spPr>
        <p:txBody>
          <a:bodyPr wrap="square">
            <a:spAutoFit/>
          </a:bodyPr>
          <a:lstStyle/>
          <a:p>
            <a:pPr algn="ctr">
              <a:lnSpc>
                <a:spcPct val="120000"/>
              </a:lnSpc>
              <a:spcAft>
                <a:spcPts val="0"/>
              </a:spcAft>
            </a:pPr>
            <a:r>
              <a:rPr lang="fr-BE" sz="2400" b="1" dirty="0" err="1">
                <a:solidFill>
                  <a:schemeClr val="bg1"/>
                </a:solidFill>
                <a:latin typeface="Calibri" panose="020F0502020204030204" pitchFamily="34" charset="0"/>
                <a:ea typeface="Calibri" panose="020F0502020204030204" pitchFamily="34" charset="0"/>
                <a:cs typeface="Arial" panose="020B0604020202020204" pitchFamily="34" charset="0"/>
              </a:rPr>
              <a:t>Greenwashing</a:t>
            </a:r>
            <a:r>
              <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rPr>
              <a:t>…vrai ou faux?</a:t>
            </a:r>
            <a:endParaRPr lang="fr-BE" sz="2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9" name="ZoneTexte 8">
            <a:extLst>
              <a:ext uri="{FF2B5EF4-FFF2-40B4-BE49-F238E27FC236}">
                <a16:creationId xmlns:a16="http://schemas.microsoft.com/office/drawing/2014/main" id="{AE9EAB71-73EE-41B4-9162-7501097BCFA2}"/>
              </a:ext>
            </a:extLst>
          </p:cNvPr>
          <p:cNvSpPr txBox="1"/>
          <p:nvPr/>
        </p:nvSpPr>
        <p:spPr>
          <a:xfrm>
            <a:off x="4268982" y="2830267"/>
            <a:ext cx="3320716" cy="369332"/>
          </a:xfrm>
          <a:prstGeom prst="rect">
            <a:avLst/>
          </a:prstGeom>
          <a:noFill/>
        </p:spPr>
        <p:txBody>
          <a:bodyPr wrap="square" rtlCol="0">
            <a:spAutoFit/>
          </a:bodyPr>
          <a:lstStyle/>
          <a:p>
            <a:r>
              <a:rPr lang="fr-BE" dirty="0">
                <a:latin typeface="Calibri" panose="020F0502020204030204" pitchFamily="34" charset="0"/>
                <a:cs typeface="Calibri" panose="020F0502020204030204" pitchFamily="34" charset="0"/>
              </a:rPr>
              <a:t>Faux label écologique</a:t>
            </a:r>
          </a:p>
        </p:txBody>
      </p:sp>
      <p:sp>
        <p:nvSpPr>
          <p:cNvPr id="10" name="ZoneTexte 9">
            <a:extLst>
              <a:ext uri="{FF2B5EF4-FFF2-40B4-BE49-F238E27FC236}">
                <a16:creationId xmlns:a16="http://schemas.microsoft.com/office/drawing/2014/main" id="{C5C09131-484D-4A45-BED1-15D9A01BE6FB}"/>
              </a:ext>
            </a:extLst>
          </p:cNvPr>
          <p:cNvSpPr txBox="1"/>
          <p:nvPr/>
        </p:nvSpPr>
        <p:spPr>
          <a:xfrm>
            <a:off x="7946387" y="3568931"/>
            <a:ext cx="3320716" cy="369332"/>
          </a:xfrm>
          <a:prstGeom prst="rect">
            <a:avLst/>
          </a:prstGeom>
          <a:noFill/>
        </p:spPr>
        <p:txBody>
          <a:bodyPr wrap="square" rtlCol="0">
            <a:spAutoFit/>
          </a:bodyPr>
          <a:lstStyle/>
          <a:p>
            <a:r>
              <a:rPr lang="fr-BE" dirty="0">
                <a:latin typeface="Calibri" panose="020F0502020204030204" pitchFamily="34" charset="0"/>
                <a:cs typeface="Calibri" panose="020F0502020204030204" pitchFamily="34" charset="0"/>
              </a:rPr>
              <a:t>Procédé marketing trompeur</a:t>
            </a:r>
          </a:p>
        </p:txBody>
      </p:sp>
      <p:sp>
        <p:nvSpPr>
          <p:cNvPr id="11" name="ZoneTexte 10">
            <a:extLst>
              <a:ext uri="{FF2B5EF4-FFF2-40B4-BE49-F238E27FC236}">
                <a16:creationId xmlns:a16="http://schemas.microsoft.com/office/drawing/2014/main" id="{8369E0D1-1E77-494C-880A-9FE62D9FB4B0}"/>
              </a:ext>
            </a:extLst>
          </p:cNvPr>
          <p:cNvSpPr txBox="1"/>
          <p:nvPr/>
        </p:nvSpPr>
        <p:spPr>
          <a:xfrm>
            <a:off x="344242" y="3601448"/>
            <a:ext cx="3320716" cy="369332"/>
          </a:xfrm>
          <a:prstGeom prst="rect">
            <a:avLst/>
          </a:prstGeom>
          <a:noFill/>
        </p:spPr>
        <p:txBody>
          <a:bodyPr wrap="square" rtlCol="0">
            <a:spAutoFit/>
          </a:bodyPr>
          <a:lstStyle/>
          <a:p>
            <a:r>
              <a:rPr lang="fr-BE" dirty="0">
                <a:latin typeface="Calibri" panose="020F0502020204030204" pitchFamily="34" charset="0"/>
                <a:cs typeface="Calibri" panose="020F0502020204030204" pitchFamily="34" charset="0"/>
              </a:rPr>
              <a:t>Transition écologique</a:t>
            </a:r>
          </a:p>
        </p:txBody>
      </p:sp>
      <p:sp>
        <p:nvSpPr>
          <p:cNvPr id="15" name="ZoneTexte 14">
            <a:extLst>
              <a:ext uri="{FF2B5EF4-FFF2-40B4-BE49-F238E27FC236}">
                <a16:creationId xmlns:a16="http://schemas.microsoft.com/office/drawing/2014/main" id="{D312FE6F-9556-4276-8661-57795D36DFE3}"/>
              </a:ext>
            </a:extLst>
          </p:cNvPr>
          <p:cNvSpPr txBox="1"/>
          <p:nvPr/>
        </p:nvSpPr>
        <p:spPr>
          <a:xfrm>
            <a:off x="1589852" y="1584461"/>
            <a:ext cx="3320716" cy="646331"/>
          </a:xfrm>
          <a:prstGeom prst="rect">
            <a:avLst/>
          </a:prstGeom>
          <a:noFill/>
        </p:spPr>
        <p:txBody>
          <a:bodyPr wrap="square" rtlCol="0">
            <a:spAutoFit/>
          </a:bodyPr>
          <a:lstStyle/>
          <a:p>
            <a:r>
              <a:rPr lang="fr-BE" dirty="0">
                <a:latin typeface="Calibri" panose="020F0502020204030204" pitchFamily="34" charset="0"/>
                <a:cs typeface="Calibri" panose="020F0502020204030204" pitchFamily="34" charset="0"/>
              </a:rPr>
              <a:t>Une entreprise qui rembourse le vélo à ses employés</a:t>
            </a:r>
          </a:p>
        </p:txBody>
      </p:sp>
      <p:pic>
        <p:nvPicPr>
          <p:cNvPr id="18" name="Image 17">
            <a:extLst>
              <a:ext uri="{FF2B5EF4-FFF2-40B4-BE49-F238E27FC236}">
                <a16:creationId xmlns:a16="http://schemas.microsoft.com/office/drawing/2014/main" id="{46C18BF2-49F5-454F-BBEA-FA720C805176}"/>
              </a:ext>
            </a:extLst>
          </p:cNvPr>
          <p:cNvPicPr>
            <a:picLocks noChangeAspect="1"/>
          </p:cNvPicPr>
          <p:nvPr/>
        </p:nvPicPr>
        <p:blipFill>
          <a:blip r:embed="rId5"/>
          <a:stretch>
            <a:fillRect/>
          </a:stretch>
        </p:blipFill>
        <p:spPr>
          <a:xfrm>
            <a:off x="8309360" y="649357"/>
            <a:ext cx="3047752" cy="1830958"/>
          </a:xfrm>
          <a:prstGeom prst="rect">
            <a:avLst/>
          </a:prstGeom>
        </p:spPr>
      </p:pic>
      <p:pic>
        <p:nvPicPr>
          <p:cNvPr id="22" name="Image 21" descr="Une image contenant texte, plante, herbe&#10;&#10;Description générée automatiquement">
            <a:extLst>
              <a:ext uri="{FF2B5EF4-FFF2-40B4-BE49-F238E27FC236}">
                <a16:creationId xmlns:a16="http://schemas.microsoft.com/office/drawing/2014/main" id="{F0E10C7D-2AA4-415E-93F2-A488599A0ABC}"/>
              </a:ext>
            </a:extLst>
          </p:cNvPr>
          <p:cNvPicPr>
            <a:picLocks noChangeAspect="1"/>
          </p:cNvPicPr>
          <p:nvPr/>
        </p:nvPicPr>
        <p:blipFill>
          <a:blip r:embed="rId6"/>
          <a:stretch>
            <a:fillRect/>
          </a:stretch>
        </p:blipFill>
        <p:spPr>
          <a:xfrm>
            <a:off x="623490" y="5003657"/>
            <a:ext cx="3041468" cy="1854343"/>
          </a:xfrm>
          <a:prstGeom prst="rect">
            <a:avLst/>
          </a:prstGeom>
        </p:spPr>
      </p:pic>
      <p:sp>
        <p:nvSpPr>
          <p:cNvPr id="3" name="ZoneTexte 2">
            <a:extLst>
              <a:ext uri="{FF2B5EF4-FFF2-40B4-BE49-F238E27FC236}">
                <a16:creationId xmlns:a16="http://schemas.microsoft.com/office/drawing/2014/main" id="{4EA5C9A7-CB86-F44F-B34B-E34567AAD889}"/>
              </a:ext>
            </a:extLst>
          </p:cNvPr>
          <p:cNvSpPr txBox="1"/>
          <p:nvPr/>
        </p:nvSpPr>
        <p:spPr>
          <a:xfrm>
            <a:off x="106019" y="921026"/>
            <a:ext cx="6735456" cy="461665"/>
          </a:xfrm>
          <a:prstGeom prst="rect">
            <a:avLst/>
          </a:prstGeom>
          <a:noFill/>
        </p:spPr>
        <p:txBody>
          <a:bodyPr wrap="square" rtlCol="0">
            <a:spAutoFit/>
          </a:bodyPr>
          <a:lstStyle/>
          <a:p>
            <a:r>
              <a:rPr lang="fr-FR" sz="2400" b="1" dirty="0"/>
              <a:t>Quelles situations associez-vous au </a:t>
            </a:r>
            <a:r>
              <a:rPr lang="fr-FR" sz="2400" b="1" dirty="0" err="1"/>
              <a:t>greenwashing</a:t>
            </a:r>
            <a:r>
              <a:rPr lang="fr-FR" sz="2400" b="1" dirty="0"/>
              <a:t>?</a:t>
            </a:r>
          </a:p>
        </p:txBody>
      </p:sp>
    </p:spTree>
    <p:extLst>
      <p:ext uri="{BB962C8B-B14F-4D97-AF65-F5344CB8AC3E}">
        <p14:creationId xmlns:p14="http://schemas.microsoft.com/office/powerpoint/2010/main" val="33025710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6" name="Rectangle 5">
            <a:extLst>
              <a:ext uri="{FF2B5EF4-FFF2-40B4-BE49-F238E27FC236}">
                <a16:creationId xmlns:a16="http://schemas.microsoft.com/office/drawing/2014/main" id="{7B3B6012-B744-4499-854F-F8523512433F}"/>
              </a:ext>
            </a:extLst>
          </p:cNvPr>
          <p:cNvSpPr/>
          <p:nvPr/>
        </p:nvSpPr>
        <p:spPr>
          <a:xfrm>
            <a:off x="0" y="45612"/>
            <a:ext cx="12192000" cy="505972"/>
          </a:xfrm>
          <a:prstGeom prst="rect">
            <a:avLst/>
          </a:prstGeom>
        </p:spPr>
        <p:txBody>
          <a:bodyPr wrap="square">
            <a:spAutoFit/>
          </a:bodyPr>
          <a:lstStyle/>
          <a:p>
            <a:pPr algn="ctr">
              <a:lnSpc>
                <a:spcPct val="120000"/>
              </a:lnSpc>
              <a:spcAft>
                <a:spcPts val="0"/>
              </a:spcAft>
            </a:pPr>
            <a:r>
              <a:rPr lang="fr-BE" sz="2400" b="1" dirty="0" err="1">
                <a:solidFill>
                  <a:schemeClr val="bg1"/>
                </a:solidFill>
                <a:latin typeface="Calibri" panose="020F0502020204030204" pitchFamily="34" charset="0"/>
                <a:ea typeface="Calibri" panose="020F0502020204030204" pitchFamily="34" charset="0"/>
                <a:cs typeface="Arial" panose="020B0604020202020204" pitchFamily="34" charset="0"/>
              </a:rPr>
              <a:t>Greenwashing</a:t>
            </a:r>
            <a:r>
              <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rPr>
              <a:t>…vrai ou faux?</a:t>
            </a:r>
            <a:endParaRPr lang="fr-BE" sz="2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9" name="ZoneTexte 8">
            <a:extLst>
              <a:ext uri="{FF2B5EF4-FFF2-40B4-BE49-F238E27FC236}">
                <a16:creationId xmlns:a16="http://schemas.microsoft.com/office/drawing/2014/main" id="{AE9EAB71-73EE-41B4-9162-7501097BCFA2}"/>
              </a:ext>
            </a:extLst>
          </p:cNvPr>
          <p:cNvSpPr txBox="1"/>
          <p:nvPr/>
        </p:nvSpPr>
        <p:spPr>
          <a:xfrm>
            <a:off x="4268982" y="2830267"/>
            <a:ext cx="3320716" cy="369332"/>
          </a:xfrm>
          <a:prstGeom prst="rect">
            <a:avLst/>
          </a:prstGeom>
          <a:noFill/>
        </p:spPr>
        <p:txBody>
          <a:bodyPr wrap="square" rtlCol="0">
            <a:spAutoFit/>
          </a:bodyPr>
          <a:lstStyle/>
          <a:p>
            <a:r>
              <a:rPr lang="fr-BE" dirty="0">
                <a:solidFill>
                  <a:srgbClr val="00B050"/>
                </a:solidFill>
                <a:latin typeface="Calibri" panose="020F0502020204030204" pitchFamily="34" charset="0"/>
                <a:cs typeface="Calibri" panose="020F0502020204030204" pitchFamily="34" charset="0"/>
              </a:rPr>
              <a:t>Faux label écologique</a:t>
            </a:r>
          </a:p>
        </p:txBody>
      </p:sp>
      <p:sp>
        <p:nvSpPr>
          <p:cNvPr id="10" name="ZoneTexte 9">
            <a:extLst>
              <a:ext uri="{FF2B5EF4-FFF2-40B4-BE49-F238E27FC236}">
                <a16:creationId xmlns:a16="http://schemas.microsoft.com/office/drawing/2014/main" id="{C5C09131-484D-4A45-BED1-15D9A01BE6FB}"/>
              </a:ext>
            </a:extLst>
          </p:cNvPr>
          <p:cNvSpPr txBox="1"/>
          <p:nvPr/>
        </p:nvSpPr>
        <p:spPr>
          <a:xfrm>
            <a:off x="7946387" y="3568931"/>
            <a:ext cx="3320716" cy="369332"/>
          </a:xfrm>
          <a:prstGeom prst="rect">
            <a:avLst/>
          </a:prstGeom>
          <a:noFill/>
        </p:spPr>
        <p:txBody>
          <a:bodyPr wrap="square" rtlCol="0">
            <a:spAutoFit/>
          </a:bodyPr>
          <a:lstStyle/>
          <a:p>
            <a:r>
              <a:rPr lang="fr-BE" dirty="0">
                <a:solidFill>
                  <a:srgbClr val="00B050"/>
                </a:solidFill>
                <a:latin typeface="Calibri" panose="020F0502020204030204" pitchFamily="34" charset="0"/>
                <a:cs typeface="Calibri" panose="020F0502020204030204" pitchFamily="34" charset="0"/>
              </a:rPr>
              <a:t>Procédé marketing trompeur</a:t>
            </a:r>
          </a:p>
        </p:txBody>
      </p:sp>
      <p:sp>
        <p:nvSpPr>
          <p:cNvPr id="11" name="ZoneTexte 10">
            <a:extLst>
              <a:ext uri="{FF2B5EF4-FFF2-40B4-BE49-F238E27FC236}">
                <a16:creationId xmlns:a16="http://schemas.microsoft.com/office/drawing/2014/main" id="{8369E0D1-1E77-494C-880A-9FE62D9FB4B0}"/>
              </a:ext>
            </a:extLst>
          </p:cNvPr>
          <p:cNvSpPr txBox="1"/>
          <p:nvPr/>
        </p:nvSpPr>
        <p:spPr>
          <a:xfrm>
            <a:off x="344242" y="3601448"/>
            <a:ext cx="3320716" cy="369332"/>
          </a:xfrm>
          <a:prstGeom prst="rect">
            <a:avLst/>
          </a:prstGeom>
          <a:noFill/>
        </p:spPr>
        <p:txBody>
          <a:bodyPr wrap="square" rtlCol="0">
            <a:spAutoFit/>
          </a:bodyPr>
          <a:lstStyle/>
          <a:p>
            <a:r>
              <a:rPr lang="fr-BE" dirty="0">
                <a:solidFill>
                  <a:srgbClr val="FF0000"/>
                </a:solidFill>
                <a:latin typeface="Calibri" panose="020F0502020204030204" pitchFamily="34" charset="0"/>
                <a:cs typeface="Calibri" panose="020F0502020204030204" pitchFamily="34" charset="0"/>
              </a:rPr>
              <a:t>Transition écologique</a:t>
            </a:r>
          </a:p>
        </p:txBody>
      </p:sp>
      <p:sp>
        <p:nvSpPr>
          <p:cNvPr id="15" name="ZoneTexte 14">
            <a:extLst>
              <a:ext uri="{FF2B5EF4-FFF2-40B4-BE49-F238E27FC236}">
                <a16:creationId xmlns:a16="http://schemas.microsoft.com/office/drawing/2014/main" id="{D312FE6F-9556-4276-8661-57795D36DFE3}"/>
              </a:ext>
            </a:extLst>
          </p:cNvPr>
          <p:cNvSpPr txBox="1"/>
          <p:nvPr/>
        </p:nvSpPr>
        <p:spPr>
          <a:xfrm>
            <a:off x="1589852" y="1584461"/>
            <a:ext cx="3320716" cy="646331"/>
          </a:xfrm>
          <a:prstGeom prst="rect">
            <a:avLst/>
          </a:prstGeom>
          <a:noFill/>
        </p:spPr>
        <p:txBody>
          <a:bodyPr wrap="square" rtlCol="0">
            <a:spAutoFit/>
          </a:bodyPr>
          <a:lstStyle/>
          <a:p>
            <a:r>
              <a:rPr lang="fr-BE" dirty="0">
                <a:solidFill>
                  <a:srgbClr val="FF0000"/>
                </a:solidFill>
                <a:latin typeface="Calibri" panose="020F0502020204030204" pitchFamily="34" charset="0"/>
                <a:cs typeface="Calibri" panose="020F0502020204030204" pitchFamily="34" charset="0"/>
              </a:rPr>
              <a:t>Une entreprise qui rembourse le vélo à ses employés</a:t>
            </a:r>
          </a:p>
        </p:txBody>
      </p:sp>
      <p:pic>
        <p:nvPicPr>
          <p:cNvPr id="18" name="Image 17">
            <a:extLst>
              <a:ext uri="{FF2B5EF4-FFF2-40B4-BE49-F238E27FC236}">
                <a16:creationId xmlns:a16="http://schemas.microsoft.com/office/drawing/2014/main" id="{46C18BF2-49F5-454F-BBEA-FA720C805176}"/>
              </a:ext>
            </a:extLst>
          </p:cNvPr>
          <p:cNvPicPr>
            <a:picLocks noChangeAspect="1"/>
          </p:cNvPicPr>
          <p:nvPr/>
        </p:nvPicPr>
        <p:blipFill>
          <a:blip r:embed="rId5"/>
          <a:stretch>
            <a:fillRect/>
          </a:stretch>
        </p:blipFill>
        <p:spPr>
          <a:xfrm>
            <a:off x="8309360" y="649357"/>
            <a:ext cx="3047752" cy="1830958"/>
          </a:xfrm>
          <a:prstGeom prst="rect">
            <a:avLst/>
          </a:prstGeom>
        </p:spPr>
      </p:pic>
      <p:pic>
        <p:nvPicPr>
          <p:cNvPr id="22" name="Image 21" descr="Une image contenant texte, plante, herbe&#10;&#10;Description générée automatiquement">
            <a:extLst>
              <a:ext uri="{FF2B5EF4-FFF2-40B4-BE49-F238E27FC236}">
                <a16:creationId xmlns:a16="http://schemas.microsoft.com/office/drawing/2014/main" id="{F0E10C7D-2AA4-415E-93F2-A488599A0ABC}"/>
              </a:ext>
            </a:extLst>
          </p:cNvPr>
          <p:cNvPicPr>
            <a:picLocks noChangeAspect="1"/>
          </p:cNvPicPr>
          <p:nvPr/>
        </p:nvPicPr>
        <p:blipFill>
          <a:blip r:embed="rId6"/>
          <a:stretch>
            <a:fillRect/>
          </a:stretch>
        </p:blipFill>
        <p:spPr>
          <a:xfrm>
            <a:off x="623490" y="5003657"/>
            <a:ext cx="3041468" cy="1854343"/>
          </a:xfrm>
          <a:prstGeom prst="rect">
            <a:avLst/>
          </a:prstGeom>
        </p:spPr>
      </p:pic>
      <p:sp>
        <p:nvSpPr>
          <p:cNvPr id="3" name="ZoneTexte 2">
            <a:extLst>
              <a:ext uri="{FF2B5EF4-FFF2-40B4-BE49-F238E27FC236}">
                <a16:creationId xmlns:a16="http://schemas.microsoft.com/office/drawing/2014/main" id="{4EA5C9A7-CB86-F44F-B34B-E34567AAD889}"/>
              </a:ext>
            </a:extLst>
          </p:cNvPr>
          <p:cNvSpPr txBox="1"/>
          <p:nvPr/>
        </p:nvSpPr>
        <p:spPr>
          <a:xfrm>
            <a:off x="106019" y="921026"/>
            <a:ext cx="6735456" cy="461665"/>
          </a:xfrm>
          <a:prstGeom prst="rect">
            <a:avLst/>
          </a:prstGeom>
          <a:noFill/>
        </p:spPr>
        <p:txBody>
          <a:bodyPr wrap="square" rtlCol="0">
            <a:spAutoFit/>
          </a:bodyPr>
          <a:lstStyle/>
          <a:p>
            <a:r>
              <a:rPr lang="fr-FR" sz="2400" b="1" dirty="0"/>
              <a:t>Quelles situations associez-vous au </a:t>
            </a:r>
            <a:r>
              <a:rPr lang="fr-FR" sz="2400" b="1" dirty="0" err="1"/>
              <a:t>greenwashing</a:t>
            </a:r>
            <a:r>
              <a:rPr lang="fr-FR" sz="2400" b="1" dirty="0"/>
              <a:t>?</a:t>
            </a:r>
          </a:p>
        </p:txBody>
      </p:sp>
      <p:pic>
        <p:nvPicPr>
          <p:cNvPr id="4098" name="Picture 2">
            <a:extLst>
              <a:ext uri="{FF2B5EF4-FFF2-40B4-BE49-F238E27FC236}">
                <a16:creationId xmlns:a16="http://schemas.microsoft.com/office/drawing/2014/main" id="{F32EC1BF-CAF7-6144-87D7-89B5A590D1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3747" y="3429000"/>
            <a:ext cx="3469409" cy="627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591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106019" y="45612"/>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6" name="Rectangle 5">
            <a:extLst>
              <a:ext uri="{FF2B5EF4-FFF2-40B4-BE49-F238E27FC236}">
                <a16:creationId xmlns:a16="http://schemas.microsoft.com/office/drawing/2014/main" id="{7B3B6012-B744-4499-854F-F8523512433F}"/>
              </a:ext>
            </a:extLst>
          </p:cNvPr>
          <p:cNvSpPr/>
          <p:nvPr/>
        </p:nvSpPr>
        <p:spPr>
          <a:xfrm>
            <a:off x="0" y="45612"/>
            <a:ext cx="12192000" cy="505972"/>
          </a:xfrm>
          <a:prstGeom prst="rect">
            <a:avLst/>
          </a:prstGeom>
        </p:spPr>
        <p:txBody>
          <a:bodyPr wrap="square">
            <a:spAutoFit/>
          </a:bodyPr>
          <a:lstStyle/>
          <a:p>
            <a:pPr algn="ctr">
              <a:lnSpc>
                <a:spcPct val="120000"/>
              </a:lnSpc>
              <a:spcAft>
                <a:spcPts val="0"/>
              </a:spcAft>
            </a:pPr>
            <a:r>
              <a:rPr lang="fr-BE" sz="24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Chaleur </a:t>
            </a:r>
            <a:r>
              <a:rPr lang="fr-BE" sz="2400" b="1" dirty="0" err="1" smtClean="0">
                <a:solidFill>
                  <a:schemeClr val="bg1"/>
                </a:solidFill>
                <a:latin typeface="Calibri" panose="020F0502020204030204" pitchFamily="34" charset="0"/>
                <a:ea typeface="Calibri" panose="020F0502020204030204" pitchFamily="34" charset="0"/>
                <a:cs typeface="Arial" panose="020B0604020202020204" pitchFamily="34" charset="0"/>
              </a:rPr>
              <a:t>chaleur</a:t>
            </a:r>
            <a:r>
              <a:rPr lang="fr-BE" sz="24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   </a:t>
            </a:r>
            <a:endParaRPr lang="fr-BE" sz="2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9" name="ZoneTexte 8">
            <a:extLst>
              <a:ext uri="{FF2B5EF4-FFF2-40B4-BE49-F238E27FC236}">
                <a16:creationId xmlns:a16="http://schemas.microsoft.com/office/drawing/2014/main" id="{AE9EAB71-73EE-41B4-9162-7501097BCFA2}"/>
              </a:ext>
            </a:extLst>
          </p:cNvPr>
          <p:cNvSpPr txBox="1"/>
          <p:nvPr/>
        </p:nvSpPr>
        <p:spPr>
          <a:xfrm>
            <a:off x="2165278" y="2927234"/>
            <a:ext cx="3320716" cy="369332"/>
          </a:xfrm>
          <a:prstGeom prst="rect">
            <a:avLst/>
          </a:prstGeom>
          <a:noFill/>
        </p:spPr>
        <p:txBody>
          <a:bodyPr wrap="square" rtlCol="0">
            <a:spAutoFit/>
          </a:bodyPr>
          <a:lstStyle/>
          <a:p>
            <a:endParaRPr lang="fr-BE" dirty="0">
              <a:solidFill>
                <a:srgbClr val="00B050"/>
              </a:solidFill>
              <a:latin typeface="Calibri" panose="020F0502020204030204" pitchFamily="34" charset="0"/>
              <a:cs typeface="Calibri" panose="020F0502020204030204" pitchFamily="34" charset="0"/>
            </a:endParaRPr>
          </a:p>
        </p:txBody>
      </p:sp>
      <p:sp>
        <p:nvSpPr>
          <p:cNvPr id="11" name="ZoneTexte 10">
            <a:extLst>
              <a:ext uri="{FF2B5EF4-FFF2-40B4-BE49-F238E27FC236}">
                <a16:creationId xmlns:a16="http://schemas.microsoft.com/office/drawing/2014/main" id="{8369E0D1-1E77-494C-880A-9FE62D9FB4B0}"/>
              </a:ext>
            </a:extLst>
          </p:cNvPr>
          <p:cNvSpPr txBox="1"/>
          <p:nvPr/>
        </p:nvSpPr>
        <p:spPr>
          <a:xfrm>
            <a:off x="344242" y="3601448"/>
            <a:ext cx="3320716" cy="369332"/>
          </a:xfrm>
          <a:prstGeom prst="rect">
            <a:avLst/>
          </a:prstGeom>
          <a:noFill/>
        </p:spPr>
        <p:txBody>
          <a:bodyPr wrap="square" rtlCol="0">
            <a:spAutoFit/>
          </a:bodyPr>
          <a:lstStyle/>
          <a:p>
            <a:endParaRPr lang="fr-BE" dirty="0">
              <a:solidFill>
                <a:srgbClr val="FF0000"/>
              </a:solidFill>
              <a:latin typeface="Calibri" panose="020F0502020204030204" pitchFamily="34" charset="0"/>
              <a:cs typeface="Calibri" panose="020F0502020204030204" pitchFamily="34" charset="0"/>
            </a:endParaRPr>
          </a:p>
        </p:txBody>
      </p:sp>
      <p:sp>
        <p:nvSpPr>
          <p:cNvPr id="15" name="ZoneTexte 14">
            <a:extLst>
              <a:ext uri="{FF2B5EF4-FFF2-40B4-BE49-F238E27FC236}">
                <a16:creationId xmlns:a16="http://schemas.microsoft.com/office/drawing/2014/main" id="{D312FE6F-9556-4276-8661-57795D36DFE3}"/>
              </a:ext>
            </a:extLst>
          </p:cNvPr>
          <p:cNvSpPr txBox="1"/>
          <p:nvPr/>
        </p:nvSpPr>
        <p:spPr>
          <a:xfrm>
            <a:off x="919018" y="1339290"/>
            <a:ext cx="10353964" cy="4524315"/>
          </a:xfrm>
          <a:prstGeom prst="rect">
            <a:avLst/>
          </a:prstGeom>
          <a:noFill/>
        </p:spPr>
        <p:txBody>
          <a:bodyPr wrap="square" rtlCol="0">
            <a:spAutoFit/>
          </a:bodyPr>
          <a:lstStyle/>
          <a:p>
            <a:r>
              <a:rPr lang="fr-BE" dirty="0">
                <a:latin typeface="Calibri" panose="020F0502020204030204" pitchFamily="34" charset="0"/>
                <a:cs typeface="Calibri" panose="020F0502020204030204" pitchFamily="34" charset="0"/>
              </a:rPr>
              <a:t>Une vague de chaleur se définit comme l’observation de températures anormalement élevées pendant plusieurs jours consécutifs. </a:t>
            </a:r>
            <a:endParaRPr lang="fr-BE" dirty="0" smtClean="0">
              <a:latin typeface="Calibri" panose="020F0502020204030204" pitchFamily="34" charset="0"/>
              <a:cs typeface="Calibri" panose="020F0502020204030204" pitchFamily="34" charset="0"/>
            </a:endParaRPr>
          </a:p>
          <a:p>
            <a:endParaRPr lang="fr-BE" dirty="0" smtClean="0">
              <a:latin typeface="Calibri" panose="020F0502020204030204" pitchFamily="34" charset="0"/>
              <a:cs typeface="Calibri" panose="020F0502020204030204" pitchFamily="34" charset="0"/>
            </a:endParaRPr>
          </a:p>
          <a:p>
            <a:r>
              <a:rPr lang="fr-BE" dirty="0" smtClean="0">
                <a:latin typeface="Calibri" panose="020F0502020204030204" pitchFamily="34" charset="0"/>
                <a:cs typeface="Calibri" panose="020F0502020204030204" pitchFamily="34" charset="0"/>
              </a:rPr>
              <a:t> </a:t>
            </a:r>
          </a:p>
          <a:p>
            <a:r>
              <a:rPr lang="fr-BE" dirty="0" smtClean="0">
                <a:latin typeface="Calibri" panose="020F0502020204030204" pitchFamily="34" charset="0"/>
                <a:cs typeface="Calibri" panose="020F0502020204030204" pitchFamily="34" charset="0"/>
              </a:rPr>
              <a:t>Relier </a:t>
            </a:r>
            <a:r>
              <a:rPr lang="fr-BE" dirty="0">
                <a:latin typeface="Calibri" panose="020F0502020204030204" pitchFamily="34" charset="0"/>
                <a:cs typeface="Calibri" panose="020F0502020204030204" pitchFamily="34" charset="0"/>
              </a:rPr>
              <a:t>pour chaque période le nombre de vague de </a:t>
            </a:r>
            <a:r>
              <a:rPr lang="fr-BE" dirty="0" smtClean="0">
                <a:latin typeface="Calibri" panose="020F0502020204030204" pitchFamily="34" charset="0"/>
                <a:cs typeface="Calibri" panose="020F0502020204030204" pitchFamily="34" charset="0"/>
              </a:rPr>
              <a:t>chaleur </a:t>
            </a:r>
          </a:p>
          <a:p>
            <a:endParaRPr lang="fr-BE" dirty="0">
              <a:solidFill>
                <a:srgbClr val="FF0000"/>
              </a:solidFill>
              <a:latin typeface="Calibri" panose="020F0502020204030204" pitchFamily="34" charset="0"/>
              <a:cs typeface="Calibri" panose="020F0502020204030204" pitchFamily="34" charset="0"/>
            </a:endParaRPr>
          </a:p>
          <a:p>
            <a:endParaRPr lang="fr-BE" dirty="0" smtClean="0">
              <a:solidFill>
                <a:srgbClr val="FF0000"/>
              </a:solidFill>
              <a:latin typeface="Calibri" panose="020F0502020204030204" pitchFamily="34" charset="0"/>
              <a:cs typeface="Calibri" panose="020F0502020204030204" pitchFamily="34" charset="0"/>
            </a:endParaRPr>
          </a:p>
          <a:p>
            <a:endParaRPr lang="fr-BE" dirty="0">
              <a:solidFill>
                <a:srgbClr val="FF0000"/>
              </a:solidFill>
              <a:latin typeface="Calibri" panose="020F0502020204030204" pitchFamily="34" charset="0"/>
              <a:cs typeface="Calibri" panose="020F0502020204030204" pitchFamily="34" charset="0"/>
            </a:endParaRPr>
          </a:p>
          <a:p>
            <a:r>
              <a:rPr lang="fr-BE" dirty="0" smtClean="0"/>
              <a:t>Avant </a:t>
            </a:r>
            <a:r>
              <a:rPr lang="fr-BE" dirty="0"/>
              <a:t>1960                                       </a:t>
            </a:r>
            <a:r>
              <a:rPr lang="fr-BE" dirty="0" smtClean="0"/>
              <a:t>          </a:t>
            </a:r>
            <a:r>
              <a:rPr lang="fr-BE" dirty="0"/>
              <a:t>26</a:t>
            </a:r>
            <a:endParaRPr lang="fr-FR" dirty="0"/>
          </a:p>
          <a:p>
            <a:endParaRPr lang="fr-BE" dirty="0" smtClean="0"/>
          </a:p>
          <a:p>
            <a:r>
              <a:rPr lang="fr-BE" dirty="0" smtClean="0"/>
              <a:t>entre </a:t>
            </a:r>
            <a:r>
              <a:rPr lang="fr-BE" dirty="0"/>
              <a:t>1960 et 1980                         </a:t>
            </a:r>
            <a:r>
              <a:rPr lang="fr-BE" dirty="0" smtClean="0"/>
              <a:t>           </a:t>
            </a:r>
            <a:r>
              <a:rPr lang="fr-BE" dirty="0"/>
              <a:t>9</a:t>
            </a:r>
            <a:endParaRPr lang="fr-FR" dirty="0"/>
          </a:p>
          <a:p>
            <a:endParaRPr lang="fr-BE" dirty="0" smtClean="0"/>
          </a:p>
          <a:p>
            <a:r>
              <a:rPr lang="fr-BE" dirty="0" smtClean="0"/>
              <a:t>entre </a:t>
            </a:r>
            <a:r>
              <a:rPr lang="fr-BE" dirty="0"/>
              <a:t>1980 et 2000                      </a:t>
            </a:r>
            <a:r>
              <a:rPr lang="fr-BE" dirty="0" smtClean="0"/>
              <a:t>             </a:t>
            </a:r>
            <a:r>
              <a:rPr lang="fr-BE" dirty="0"/>
              <a:t> 4</a:t>
            </a:r>
            <a:endParaRPr lang="fr-FR" dirty="0"/>
          </a:p>
          <a:p>
            <a:endParaRPr lang="fr-BE" dirty="0" smtClean="0"/>
          </a:p>
          <a:p>
            <a:r>
              <a:rPr lang="fr-BE" dirty="0" smtClean="0"/>
              <a:t>depuis </a:t>
            </a:r>
            <a:r>
              <a:rPr lang="fr-BE" dirty="0"/>
              <a:t>2000                                      </a:t>
            </a:r>
            <a:r>
              <a:rPr lang="fr-BE" dirty="0" smtClean="0"/>
              <a:t>          </a:t>
            </a:r>
            <a:r>
              <a:rPr lang="fr-BE" dirty="0"/>
              <a:t>4</a:t>
            </a:r>
            <a:endParaRPr lang="fr-FR" dirty="0"/>
          </a:p>
          <a:p>
            <a:endParaRPr lang="fr-BE" dirty="0">
              <a:solidFill>
                <a:srgbClr val="FF0000"/>
              </a:solidFill>
              <a:latin typeface="Calibri" panose="020F0502020204030204" pitchFamily="34" charset="0"/>
              <a:cs typeface="Calibri" panose="020F0502020204030204" pitchFamily="34" charset="0"/>
            </a:endParaRPr>
          </a:p>
        </p:txBody>
      </p:sp>
      <p:sp>
        <p:nvSpPr>
          <p:cNvPr id="3" name="ZoneTexte 2">
            <a:extLst>
              <a:ext uri="{FF2B5EF4-FFF2-40B4-BE49-F238E27FC236}">
                <a16:creationId xmlns:a16="http://schemas.microsoft.com/office/drawing/2014/main" id="{4EA5C9A7-CB86-F44F-B34B-E34567AAD889}"/>
              </a:ext>
            </a:extLst>
          </p:cNvPr>
          <p:cNvSpPr txBox="1"/>
          <p:nvPr/>
        </p:nvSpPr>
        <p:spPr>
          <a:xfrm>
            <a:off x="106019" y="921026"/>
            <a:ext cx="6735456" cy="461665"/>
          </a:xfrm>
          <a:prstGeom prst="rect">
            <a:avLst/>
          </a:prstGeom>
          <a:noFill/>
        </p:spPr>
        <p:txBody>
          <a:bodyPr wrap="square" rtlCol="0">
            <a:spAutoFit/>
          </a:bodyPr>
          <a:lstStyle/>
          <a:p>
            <a:endParaRPr lang="fr-FR" sz="2400" b="1" dirty="0"/>
          </a:p>
        </p:txBody>
      </p:sp>
      <p:pic>
        <p:nvPicPr>
          <p:cNvPr id="7" name="Image 6"/>
          <p:cNvPicPr>
            <a:picLocks noChangeAspect="1"/>
          </p:cNvPicPr>
          <p:nvPr/>
        </p:nvPicPr>
        <p:blipFill>
          <a:blip r:embed="rId5"/>
          <a:stretch>
            <a:fillRect/>
          </a:stretch>
        </p:blipFill>
        <p:spPr>
          <a:xfrm>
            <a:off x="6298993" y="3026070"/>
            <a:ext cx="4729225" cy="2837535"/>
          </a:xfrm>
          <a:prstGeom prst="rect">
            <a:avLst/>
          </a:prstGeom>
        </p:spPr>
      </p:pic>
    </p:spTree>
    <p:extLst>
      <p:ext uri="{BB962C8B-B14F-4D97-AF65-F5344CB8AC3E}">
        <p14:creationId xmlns:p14="http://schemas.microsoft.com/office/powerpoint/2010/main" val="29652041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106019" y="45612"/>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6" name="Rectangle 5">
            <a:extLst>
              <a:ext uri="{FF2B5EF4-FFF2-40B4-BE49-F238E27FC236}">
                <a16:creationId xmlns:a16="http://schemas.microsoft.com/office/drawing/2014/main" id="{7B3B6012-B744-4499-854F-F8523512433F}"/>
              </a:ext>
            </a:extLst>
          </p:cNvPr>
          <p:cNvSpPr/>
          <p:nvPr/>
        </p:nvSpPr>
        <p:spPr>
          <a:xfrm>
            <a:off x="0" y="45612"/>
            <a:ext cx="12192000" cy="505972"/>
          </a:xfrm>
          <a:prstGeom prst="rect">
            <a:avLst/>
          </a:prstGeom>
        </p:spPr>
        <p:txBody>
          <a:bodyPr wrap="square">
            <a:spAutoFit/>
          </a:bodyPr>
          <a:lstStyle/>
          <a:p>
            <a:pPr algn="ctr">
              <a:lnSpc>
                <a:spcPct val="120000"/>
              </a:lnSpc>
              <a:spcAft>
                <a:spcPts val="0"/>
              </a:spcAft>
            </a:pPr>
            <a:r>
              <a:rPr lang="fr-BE" sz="24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Chaleur </a:t>
            </a:r>
            <a:r>
              <a:rPr lang="fr-BE" sz="2400" b="1" dirty="0" err="1" smtClean="0">
                <a:solidFill>
                  <a:schemeClr val="bg1"/>
                </a:solidFill>
                <a:latin typeface="Calibri" panose="020F0502020204030204" pitchFamily="34" charset="0"/>
                <a:ea typeface="Calibri" panose="020F0502020204030204" pitchFamily="34" charset="0"/>
                <a:cs typeface="Arial" panose="020B0604020202020204" pitchFamily="34" charset="0"/>
              </a:rPr>
              <a:t>chaleur</a:t>
            </a:r>
            <a:r>
              <a:rPr lang="fr-BE" sz="2400" b="1" dirty="0" smtClean="0">
                <a:solidFill>
                  <a:schemeClr val="bg1"/>
                </a:solidFill>
                <a:latin typeface="Calibri" panose="020F0502020204030204" pitchFamily="34" charset="0"/>
                <a:ea typeface="Calibri" panose="020F0502020204030204" pitchFamily="34" charset="0"/>
                <a:cs typeface="Arial" panose="020B0604020202020204" pitchFamily="34" charset="0"/>
              </a:rPr>
              <a:t>   </a:t>
            </a:r>
            <a:endParaRPr lang="fr-BE" sz="22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9" name="ZoneTexte 8">
            <a:extLst>
              <a:ext uri="{FF2B5EF4-FFF2-40B4-BE49-F238E27FC236}">
                <a16:creationId xmlns:a16="http://schemas.microsoft.com/office/drawing/2014/main" id="{AE9EAB71-73EE-41B4-9162-7501097BCFA2}"/>
              </a:ext>
            </a:extLst>
          </p:cNvPr>
          <p:cNvSpPr txBox="1"/>
          <p:nvPr/>
        </p:nvSpPr>
        <p:spPr>
          <a:xfrm>
            <a:off x="2165278" y="2927234"/>
            <a:ext cx="3320716" cy="369332"/>
          </a:xfrm>
          <a:prstGeom prst="rect">
            <a:avLst/>
          </a:prstGeom>
          <a:noFill/>
        </p:spPr>
        <p:txBody>
          <a:bodyPr wrap="square" rtlCol="0">
            <a:spAutoFit/>
          </a:bodyPr>
          <a:lstStyle/>
          <a:p>
            <a:endParaRPr lang="fr-BE" dirty="0">
              <a:solidFill>
                <a:srgbClr val="00B050"/>
              </a:solidFill>
              <a:latin typeface="Calibri" panose="020F0502020204030204" pitchFamily="34" charset="0"/>
              <a:cs typeface="Calibri" panose="020F0502020204030204" pitchFamily="34" charset="0"/>
            </a:endParaRPr>
          </a:p>
        </p:txBody>
      </p:sp>
      <p:sp>
        <p:nvSpPr>
          <p:cNvPr id="11" name="ZoneTexte 10">
            <a:extLst>
              <a:ext uri="{FF2B5EF4-FFF2-40B4-BE49-F238E27FC236}">
                <a16:creationId xmlns:a16="http://schemas.microsoft.com/office/drawing/2014/main" id="{8369E0D1-1E77-494C-880A-9FE62D9FB4B0}"/>
              </a:ext>
            </a:extLst>
          </p:cNvPr>
          <p:cNvSpPr txBox="1"/>
          <p:nvPr/>
        </p:nvSpPr>
        <p:spPr>
          <a:xfrm>
            <a:off x="344242" y="3601448"/>
            <a:ext cx="3320716" cy="369332"/>
          </a:xfrm>
          <a:prstGeom prst="rect">
            <a:avLst/>
          </a:prstGeom>
          <a:noFill/>
        </p:spPr>
        <p:txBody>
          <a:bodyPr wrap="square" rtlCol="0">
            <a:spAutoFit/>
          </a:bodyPr>
          <a:lstStyle/>
          <a:p>
            <a:endParaRPr lang="fr-BE" dirty="0">
              <a:solidFill>
                <a:srgbClr val="FF0000"/>
              </a:solidFill>
              <a:latin typeface="Calibri" panose="020F0502020204030204" pitchFamily="34" charset="0"/>
              <a:cs typeface="Calibri" panose="020F0502020204030204" pitchFamily="34" charset="0"/>
            </a:endParaRPr>
          </a:p>
        </p:txBody>
      </p:sp>
      <p:sp>
        <p:nvSpPr>
          <p:cNvPr id="15" name="ZoneTexte 14">
            <a:extLst>
              <a:ext uri="{FF2B5EF4-FFF2-40B4-BE49-F238E27FC236}">
                <a16:creationId xmlns:a16="http://schemas.microsoft.com/office/drawing/2014/main" id="{D312FE6F-9556-4276-8661-57795D36DFE3}"/>
              </a:ext>
            </a:extLst>
          </p:cNvPr>
          <p:cNvSpPr txBox="1"/>
          <p:nvPr/>
        </p:nvSpPr>
        <p:spPr>
          <a:xfrm>
            <a:off x="1051514" y="2270111"/>
            <a:ext cx="10392340" cy="2031325"/>
          </a:xfrm>
          <a:prstGeom prst="rect">
            <a:avLst/>
          </a:prstGeom>
          <a:noFill/>
        </p:spPr>
        <p:txBody>
          <a:bodyPr wrap="square" rtlCol="0">
            <a:spAutoFit/>
          </a:bodyPr>
          <a:lstStyle/>
          <a:p>
            <a:pPr marL="342900" lvl="0" indent="-342900">
              <a:spcAft>
                <a:spcPts val="0"/>
              </a:spcAft>
              <a:buSzPts val="1000"/>
              <a:buFont typeface="Symbol" panose="05050102010706020507" pitchFamily="18" charset="2"/>
              <a:buChar char=""/>
              <a:tabLst>
                <a:tab pos="318770" algn="l"/>
              </a:tabLst>
            </a:pPr>
            <a:r>
              <a:rPr lang="fr-BE" dirty="0">
                <a:latin typeface="Calibri" panose="020F0502020204030204" pitchFamily="34" charset="0"/>
                <a:ea typeface="Calibri" panose="020F0502020204030204" pitchFamily="34" charset="0"/>
              </a:rPr>
              <a:t>4 avant </a:t>
            </a:r>
            <a:r>
              <a:rPr lang="fr-BE" dirty="0" smtClean="0">
                <a:latin typeface="Calibri" panose="020F0502020204030204" pitchFamily="34" charset="0"/>
                <a:ea typeface="Calibri" panose="020F0502020204030204" pitchFamily="34" charset="0"/>
              </a:rPr>
              <a:t>1960</a:t>
            </a:r>
          </a:p>
          <a:p>
            <a:pPr marL="342900" lvl="0" indent="-342900">
              <a:spcAft>
                <a:spcPts val="0"/>
              </a:spcAft>
              <a:buSzPts val="1000"/>
              <a:buFont typeface="Symbol" panose="05050102010706020507" pitchFamily="18" charset="2"/>
              <a:buChar char=""/>
              <a:tabLst>
                <a:tab pos="318770" algn="l"/>
              </a:tabLst>
            </a:pPr>
            <a:endParaRPr lang="fr-FR" dirty="0">
              <a:latin typeface="Calibri" panose="020F0502020204030204" pitchFamily="34" charset="0"/>
              <a:ea typeface="Calibri" panose="020F0502020204030204" pitchFamily="34" charset="0"/>
            </a:endParaRPr>
          </a:p>
          <a:p>
            <a:pPr marL="342900" lvl="0" indent="-342900">
              <a:spcAft>
                <a:spcPts val="0"/>
              </a:spcAft>
              <a:buSzPts val="1000"/>
              <a:buFont typeface="Symbol" panose="05050102010706020507" pitchFamily="18" charset="2"/>
              <a:buChar char=""/>
              <a:tabLst>
                <a:tab pos="318770" algn="l"/>
              </a:tabLst>
            </a:pPr>
            <a:r>
              <a:rPr lang="fr-BE" dirty="0">
                <a:latin typeface="Calibri" panose="020F0502020204030204" pitchFamily="34" charset="0"/>
                <a:ea typeface="Calibri" panose="020F0502020204030204" pitchFamily="34" charset="0"/>
              </a:rPr>
              <a:t>4 épisodes entre 1960 et </a:t>
            </a:r>
            <a:r>
              <a:rPr lang="fr-BE" dirty="0" smtClean="0">
                <a:latin typeface="Calibri" panose="020F0502020204030204" pitchFamily="34" charset="0"/>
                <a:ea typeface="Calibri" panose="020F0502020204030204" pitchFamily="34" charset="0"/>
              </a:rPr>
              <a:t>1980</a:t>
            </a:r>
          </a:p>
          <a:p>
            <a:pPr marL="342900" lvl="0" indent="-342900">
              <a:spcAft>
                <a:spcPts val="0"/>
              </a:spcAft>
              <a:buSzPts val="1000"/>
              <a:buFont typeface="Symbol" panose="05050102010706020507" pitchFamily="18" charset="2"/>
              <a:buChar char=""/>
              <a:tabLst>
                <a:tab pos="318770" algn="l"/>
              </a:tabLst>
            </a:pPr>
            <a:endParaRPr lang="fr-FR" dirty="0">
              <a:latin typeface="Calibri" panose="020F0502020204030204" pitchFamily="34" charset="0"/>
              <a:ea typeface="Calibri" panose="020F0502020204030204" pitchFamily="34" charset="0"/>
            </a:endParaRPr>
          </a:p>
          <a:p>
            <a:pPr marL="342900" lvl="0" indent="-342900">
              <a:spcAft>
                <a:spcPts val="0"/>
              </a:spcAft>
              <a:buSzPts val="1000"/>
              <a:buFont typeface="Symbol" panose="05050102010706020507" pitchFamily="18" charset="2"/>
              <a:buChar char=""/>
              <a:tabLst>
                <a:tab pos="318770" algn="l"/>
              </a:tabLst>
            </a:pPr>
            <a:r>
              <a:rPr lang="fr-BE" dirty="0">
                <a:latin typeface="Calibri" panose="020F0502020204030204" pitchFamily="34" charset="0"/>
                <a:ea typeface="Calibri" panose="020F0502020204030204" pitchFamily="34" charset="0"/>
              </a:rPr>
              <a:t>9 épisodes entre 1980 et </a:t>
            </a:r>
            <a:r>
              <a:rPr lang="fr-BE" dirty="0" smtClean="0">
                <a:latin typeface="Calibri" panose="020F0502020204030204" pitchFamily="34" charset="0"/>
                <a:ea typeface="Calibri" panose="020F0502020204030204" pitchFamily="34" charset="0"/>
              </a:rPr>
              <a:t>2000</a:t>
            </a:r>
          </a:p>
          <a:p>
            <a:pPr marL="342900" lvl="0" indent="-342900">
              <a:spcAft>
                <a:spcPts val="0"/>
              </a:spcAft>
              <a:buSzPts val="1000"/>
              <a:buFont typeface="Symbol" panose="05050102010706020507" pitchFamily="18" charset="2"/>
              <a:buChar char=""/>
              <a:tabLst>
                <a:tab pos="318770" algn="l"/>
              </a:tabLst>
            </a:pPr>
            <a:endParaRPr lang="fr-FR" dirty="0">
              <a:latin typeface="Calibri" panose="020F0502020204030204" pitchFamily="34" charset="0"/>
              <a:ea typeface="Calibri" panose="020F0502020204030204" pitchFamily="34" charset="0"/>
            </a:endParaRPr>
          </a:p>
          <a:p>
            <a:pPr marL="342900" lvl="0" indent="-342900">
              <a:spcAft>
                <a:spcPts val="0"/>
              </a:spcAft>
              <a:buSzPts val="1000"/>
              <a:buFont typeface="Symbol" panose="05050102010706020507" pitchFamily="18" charset="2"/>
              <a:buChar char=""/>
              <a:tabLst>
                <a:tab pos="318770" algn="l"/>
              </a:tabLst>
            </a:pPr>
            <a:r>
              <a:rPr lang="fr-BE" dirty="0">
                <a:latin typeface="Calibri" panose="020F0502020204030204" pitchFamily="34" charset="0"/>
                <a:ea typeface="Calibri" panose="020F0502020204030204" pitchFamily="34" charset="0"/>
              </a:rPr>
              <a:t>26 épisodes depuis 2000.</a:t>
            </a:r>
            <a:endParaRPr lang="fr-FR" dirty="0">
              <a:latin typeface="Calibri" panose="020F0502020204030204" pitchFamily="34" charset="0"/>
              <a:ea typeface="Calibri" panose="020F0502020204030204" pitchFamily="34" charset="0"/>
            </a:endParaRPr>
          </a:p>
        </p:txBody>
      </p:sp>
      <p:sp>
        <p:nvSpPr>
          <p:cNvPr id="3" name="ZoneTexte 2">
            <a:extLst>
              <a:ext uri="{FF2B5EF4-FFF2-40B4-BE49-F238E27FC236}">
                <a16:creationId xmlns:a16="http://schemas.microsoft.com/office/drawing/2014/main" id="{4EA5C9A7-CB86-F44F-B34B-E34567AAD889}"/>
              </a:ext>
            </a:extLst>
          </p:cNvPr>
          <p:cNvSpPr txBox="1"/>
          <p:nvPr/>
        </p:nvSpPr>
        <p:spPr>
          <a:xfrm>
            <a:off x="106019" y="921026"/>
            <a:ext cx="6735456" cy="461665"/>
          </a:xfrm>
          <a:prstGeom prst="rect">
            <a:avLst/>
          </a:prstGeom>
          <a:noFill/>
        </p:spPr>
        <p:txBody>
          <a:bodyPr wrap="square" rtlCol="0">
            <a:spAutoFit/>
          </a:bodyPr>
          <a:lstStyle/>
          <a:p>
            <a:endParaRPr lang="fr-FR" sz="2400" b="1" dirty="0"/>
          </a:p>
        </p:txBody>
      </p:sp>
      <p:pic>
        <p:nvPicPr>
          <p:cNvPr id="1026" name="Picture 2" descr="Comment faire face aux périodes de forte chaleur ? | Particuliers | Agir  pour la transition écologique | ADE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4727" y="1155616"/>
            <a:ext cx="6355913" cy="3813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5150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0"/>
              </a:spcAft>
            </a:pPr>
            <a:r>
              <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rPr>
              <a:t>Obsolescence programmée…vrai ou faux?</a:t>
            </a: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sp>
        <p:nvSpPr>
          <p:cNvPr id="8" name="Rectangle 7"/>
          <p:cNvSpPr/>
          <p:nvPr/>
        </p:nvSpPr>
        <p:spPr>
          <a:xfrm>
            <a:off x="0" y="733647"/>
            <a:ext cx="12085981" cy="4339650"/>
          </a:xfrm>
          <a:prstGeom prst="rect">
            <a:avLst/>
          </a:prstGeom>
        </p:spPr>
        <p:txBody>
          <a:bodyPr wrap="square">
            <a:spAutoFit/>
          </a:bodyPr>
          <a:lstStyle/>
          <a:p>
            <a:r>
              <a:rPr lang="fr-BE" sz="2800" b="1" dirty="0"/>
              <a:t>Quelle(s) définition(s) associez-vous à l’obsolescence programmée?</a:t>
            </a:r>
          </a:p>
          <a:p>
            <a:endParaRPr lang="fr-BE" sz="2800" b="1" dirty="0"/>
          </a:p>
          <a:p>
            <a:r>
              <a:rPr lang="fr-BE" sz="2400" dirty="0"/>
              <a:t>L'ensemble des techniques visant à réduire volontairement la durée de vie d'un produit pour en augmenter le taux de remplacement.</a:t>
            </a:r>
          </a:p>
          <a:p>
            <a:endParaRPr lang="fr-BE" sz="2800" dirty="0"/>
          </a:p>
          <a:p>
            <a:r>
              <a:rPr lang="fr-BE" sz="2400" dirty="0"/>
              <a:t>C’est un processus de fabrication qui résulte d'une stratégie mise en œuvre par certaines entreprises qui, de cette façon, espèrent augmenter leurs bénéfices.</a:t>
            </a:r>
            <a:br>
              <a:rPr lang="fr-BE" sz="2400" dirty="0"/>
            </a:br>
            <a:r>
              <a:rPr lang="fr-BE" sz="2400" dirty="0"/>
              <a:t/>
            </a:r>
            <a:br>
              <a:rPr lang="fr-BE" sz="2400" dirty="0"/>
            </a:br>
            <a:endParaRPr lang="fr-BE" sz="2400" dirty="0"/>
          </a:p>
          <a:p>
            <a:r>
              <a:rPr lang="fr-BE" sz="2400" dirty="0"/>
              <a:t>C’est une stratégie des fabricants de biens industriels qui mettent tout en œuvre pour que le consommateur soit amené à renouveler rapidement son produit.</a:t>
            </a:r>
          </a:p>
        </p:txBody>
      </p:sp>
    </p:spTree>
    <p:extLst>
      <p:ext uri="{BB962C8B-B14F-4D97-AF65-F5344CB8AC3E}">
        <p14:creationId xmlns:p14="http://schemas.microsoft.com/office/powerpoint/2010/main" val="213299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0"/>
              </a:spcAft>
            </a:pPr>
            <a:r>
              <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rPr>
              <a:t>Obsolescence programmée…vrai ou faux?</a:t>
            </a: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sp>
        <p:nvSpPr>
          <p:cNvPr id="8" name="Rectangle 7"/>
          <p:cNvSpPr/>
          <p:nvPr/>
        </p:nvSpPr>
        <p:spPr>
          <a:xfrm>
            <a:off x="0" y="733647"/>
            <a:ext cx="12085981" cy="5447645"/>
          </a:xfrm>
          <a:prstGeom prst="rect">
            <a:avLst/>
          </a:prstGeom>
        </p:spPr>
        <p:txBody>
          <a:bodyPr wrap="square">
            <a:spAutoFit/>
          </a:bodyPr>
          <a:lstStyle/>
          <a:p>
            <a:r>
              <a:rPr lang="fr-BE" sz="2800" b="1" dirty="0"/>
              <a:t>Quelle(s) définition(s) associez-vous à l’obsolescence programmée?</a:t>
            </a:r>
          </a:p>
          <a:p>
            <a:endParaRPr lang="fr-BE" sz="2800" b="1" dirty="0"/>
          </a:p>
          <a:p>
            <a:r>
              <a:rPr lang="fr-BE" sz="2400" dirty="0">
                <a:solidFill>
                  <a:srgbClr val="00B050"/>
                </a:solidFill>
              </a:rPr>
              <a:t>L'ensemble des techniques visant à réduire volontairement la durée de vie d'un produit pour en augmenter le taux de remplacement.</a:t>
            </a:r>
          </a:p>
          <a:p>
            <a:endParaRPr lang="fr-BE" sz="2800" dirty="0">
              <a:solidFill>
                <a:srgbClr val="00B050"/>
              </a:solidFill>
            </a:endParaRPr>
          </a:p>
          <a:p>
            <a:r>
              <a:rPr lang="fr-BE" sz="2400" dirty="0">
                <a:solidFill>
                  <a:srgbClr val="00B050"/>
                </a:solidFill>
              </a:rPr>
              <a:t>C’est un processus de fabrication qui résulte d'une stratégie mise en œuvre par certaines entreprises qui, de cette façon, espèrent augmenter leurs bénéfices.</a:t>
            </a:r>
            <a:br>
              <a:rPr lang="fr-BE" sz="2400" dirty="0">
                <a:solidFill>
                  <a:srgbClr val="00B050"/>
                </a:solidFill>
              </a:rPr>
            </a:br>
            <a:endParaRPr lang="fr-BE" sz="2400" dirty="0">
              <a:solidFill>
                <a:srgbClr val="00B050"/>
              </a:solidFill>
            </a:endParaRPr>
          </a:p>
          <a:p>
            <a:r>
              <a:rPr lang="fr-BE" sz="2400" dirty="0">
                <a:solidFill>
                  <a:srgbClr val="00B050"/>
                </a:solidFill>
              </a:rPr>
              <a:t>C’est une stratégie des fabricants de biens industriels qui mettent tout en œuvre pour que le consommateur soit amené à renouveler rapidement son produit.</a:t>
            </a:r>
          </a:p>
          <a:p>
            <a:endParaRPr lang="fr-BE" sz="2400" dirty="0">
              <a:solidFill>
                <a:srgbClr val="00B050"/>
              </a:solidFill>
            </a:endParaRPr>
          </a:p>
          <a:p>
            <a:r>
              <a:rPr lang="fr-BE" sz="2400" dirty="0"/>
              <a:t>Ex du Cartel </a:t>
            </a:r>
            <a:r>
              <a:rPr lang="fr-BE" sz="2400" dirty="0" err="1"/>
              <a:t>Phoebus</a:t>
            </a:r>
            <a:r>
              <a:rPr lang="fr-BE" sz="2400" dirty="0"/>
              <a:t> dans les années 20 : limiter la durée de vie des ampoules à incandescence à mille heures dans les années 20</a:t>
            </a:r>
          </a:p>
          <a:p>
            <a:r>
              <a:rPr lang="fr-BE" sz="2400" dirty="0"/>
              <a:t>En Californie, une ampoule brille depuis 115 ans!</a:t>
            </a:r>
          </a:p>
        </p:txBody>
      </p:sp>
    </p:spTree>
    <p:extLst>
      <p:ext uri="{BB962C8B-B14F-4D97-AF65-F5344CB8AC3E}">
        <p14:creationId xmlns:p14="http://schemas.microsoft.com/office/powerpoint/2010/main" val="173886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16" name="ZoneTexte 15"/>
          <p:cNvSpPr txBox="1"/>
          <p:nvPr/>
        </p:nvSpPr>
        <p:spPr>
          <a:xfrm>
            <a:off x="2987058" y="118659"/>
            <a:ext cx="56971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2400" b="1" dirty="0">
                <a:solidFill>
                  <a:prstClr val="white"/>
                </a:solidFill>
                <a:latin typeface="Calibri" panose="020F0502020204030204"/>
              </a:rPr>
              <a:t>Transition juste</a:t>
            </a: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…vrai ou faux?</a:t>
            </a:r>
          </a:p>
        </p:txBody>
      </p:sp>
      <p:sp>
        <p:nvSpPr>
          <p:cNvPr id="6" name="ZoneTexte 5">
            <a:extLst>
              <a:ext uri="{FF2B5EF4-FFF2-40B4-BE49-F238E27FC236}">
                <a16:creationId xmlns:a16="http://schemas.microsoft.com/office/drawing/2014/main" id="{EF328F29-8BD4-4440-AF1A-AF073C218933}"/>
              </a:ext>
            </a:extLst>
          </p:cNvPr>
          <p:cNvSpPr txBox="1"/>
          <p:nvPr/>
        </p:nvSpPr>
        <p:spPr>
          <a:xfrm>
            <a:off x="1217221" y="1086591"/>
            <a:ext cx="9773392" cy="369332"/>
          </a:xfrm>
          <a:prstGeom prst="rect">
            <a:avLst/>
          </a:prstGeom>
          <a:noFill/>
        </p:spPr>
        <p:txBody>
          <a:bodyPr wrap="square" rtlCol="0">
            <a:spAutoFit/>
          </a:bodyPr>
          <a:lstStyle/>
          <a:p>
            <a:pPr algn="ctr"/>
            <a:r>
              <a:rPr lang="fr-FR" b="1" dirty="0"/>
              <a:t>Parmi les propositions suivantes, lesquelles sont associées au concept de transition juste?</a:t>
            </a:r>
          </a:p>
        </p:txBody>
      </p:sp>
      <p:sp>
        <p:nvSpPr>
          <p:cNvPr id="8" name="ZoneTexte 7">
            <a:extLst>
              <a:ext uri="{FF2B5EF4-FFF2-40B4-BE49-F238E27FC236}">
                <a16:creationId xmlns:a16="http://schemas.microsoft.com/office/drawing/2014/main" id="{2B014BC4-6DE9-0B41-8B69-4F960BA7C65F}"/>
              </a:ext>
            </a:extLst>
          </p:cNvPr>
          <p:cNvSpPr txBox="1"/>
          <p:nvPr/>
        </p:nvSpPr>
        <p:spPr>
          <a:xfrm>
            <a:off x="659080" y="2335055"/>
            <a:ext cx="3093522" cy="369332"/>
          </a:xfrm>
          <a:prstGeom prst="rect">
            <a:avLst/>
          </a:prstGeom>
          <a:noFill/>
        </p:spPr>
        <p:txBody>
          <a:bodyPr wrap="square" rtlCol="0">
            <a:spAutoFit/>
          </a:bodyPr>
          <a:lstStyle/>
          <a:p>
            <a:pPr algn="ctr"/>
            <a:r>
              <a:rPr lang="fr-FR" dirty="0"/>
              <a:t>Les syndicats</a:t>
            </a:r>
          </a:p>
        </p:txBody>
      </p:sp>
      <p:sp>
        <p:nvSpPr>
          <p:cNvPr id="9" name="ZoneTexte 8">
            <a:extLst>
              <a:ext uri="{FF2B5EF4-FFF2-40B4-BE49-F238E27FC236}">
                <a16:creationId xmlns:a16="http://schemas.microsoft.com/office/drawing/2014/main" id="{7BFF8E06-0FB8-8C4A-9FEC-88333ED43C6A}"/>
              </a:ext>
            </a:extLst>
          </p:cNvPr>
          <p:cNvSpPr txBox="1"/>
          <p:nvPr/>
        </p:nvSpPr>
        <p:spPr>
          <a:xfrm>
            <a:off x="6775022" y="2298353"/>
            <a:ext cx="4447309" cy="369332"/>
          </a:xfrm>
          <a:prstGeom prst="rect">
            <a:avLst/>
          </a:prstGeom>
          <a:noFill/>
        </p:spPr>
        <p:txBody>
          <a:bodyPr wrap="square" rtlCol="0">
            <a:spAutoFit/>
          </a:bodyPr>
          <a:lstStyle/>
          <a:p>
            <a:pPr algn="ctr"/>
            <a:r>
              <a:rPr lang="fr-FR" dirty="0"/>
              <a:t>La transition énergétique</a:t>
            </a:r>
          </a:p>
        </p:txBody>
      </p:sp>
      <p:sp>
        <p:nvSpPr>
          <p:cNvPr id="14" name="ZoneTexte 13">
            <a:extLst>
              <a:ext uri="{FF2B5EF4-FFF2-40B4-BE49-F238E27FC236}">
                <a16:creationId xmlns:a16="http://schemas.microsoft.com/office/drawing/2014/main" id="{0D081BBA-0579-144B-A11F-9180AAB67D0B}"/>
              </a:ext>
            </a:extLst>
          </p:cNvPr>
          <p:cNvSpPr txBox="1"/>
          <p:nvPr/>
        </p:nvSpPr>
        <p:spPr>
          <a:xfrm>
            <a:off x="4114801" y="3334594"/>
            <a:ext cx="2725387" cy="369332"/>
          </a:xfrm>
          <a:prstGeom prst="rect">
            <a:avLst/>
          </a:prstGeom>
          <a:noFill/>
        </p:spPr>
        <p:txBody>
          <a:bodyPr wrap="square" rtlCol="0">
            <a:spAutoFit/>
          </a:bodyPr>
          <a:lstStyle/>
          <a:p>
            <a:pPr algn="ctr"/>
            <a:r>
              <a:rPr lang="fr-FR" dirty="0"/>
              <a:t>La sécurité sociale</a:t>
            </a:r>
          </a:p>
        </p:txBody>
      </p:sp>
      <p:sp>
        <p:nvSpPr>
          <p:cNvPr id="15" name="ZoneTexte 14">
            <a:extLst>
              <a:ext uri="{FF2B5EF4-FFF2-40B4-BE49-F238E27FC236}">
                <a16:creationId xmlns:a16="http://schemas.microsoft.com/office/drawing/2014/main" id="{1EF043BE-5944-6C4E-BC4F-EB6190F46229}"/>
              </a:ext>
            </a:extLst>
          </p:cNvPr>
          <p:cNvSpPr txBox="1"/>
          <p:nvPr/>
        </p:nvSpPr>
        <p:spPr>
          <a:xfrm>
            <a:off x="7422228" y="4740168"/>
            <a:ext cx="3152899" cy="369332"/>
          </a:xfrm>
          <a:prstGeom prst="rect">
            <a:avLst/>
          </a:prstGeom>
          <a:noFill/>
        </p:spPr>
        <p:txBody>
          <a:bodyPr wrap="square" rtlCol="0">
            <a:spAutoFit/>
          </a:bodyPr>
          <a:lstStyle/>
          <a:p>
            <a:r>
              <a:rPr lang="fr-FR" dirty="0"/>
              <a:t>Les changements climatiques</a:t>
            </a:r>
          </a:p>
        </p:txBody>
      </p:sp>
      <p:sp>
        <p:nvSpPr>
          <p:cNvPr id="17" name="ZoneTexte 16">
            <a:extLst>
              <a:ext uri="{FF2B5EF4-FFF2-40B4-BE49-F238E27FC236}">
                <a16:creationId xmlns:a16="http://schemas.microsoft.com/office/drawing/2014/main" id="{47EE6841-5402-F343-9F2D-244EE296A728}"/>
              </a:ext>
            </a:extLst>
          </p:cNvPr>
          <p:cNvSpPr txBox="1"/>
          <p:nvPr/>
        </p:nvSpPr>
        <p:spPr>
          <a:xfrm>
            <a:off x="843148" y="4463169"/>
            <a:ext cx="2725386" cy="646331"/>
          </a:xfrm>
          <a:prstGeom prst="rect">
            <a:avLst/>
          </a:prstGeom>
          <a:noFill/>
        </p:spPr>
        <p:txBody>
          <a:bodyPr wrap="square" rtlCol="0">
            <a:spAutoFit/>
          </a:bodyPr>
          <a:lstStyle/>
          <a:p>
            <a:pPr algn="ctr"/>
            <a:r>
              <a:rPr lang="fr-FR" dirty="0"/>
              <a:t>Destruction/Reconversion/Création d’emplois</a:t>
            </a:r>
          </a:p>
        </p:txBody>
      </p:sp>
      <p:pic>
        <p:nvPicPr>
          <p:cNvPr id="19" name="Graphique 18" descr="Apprentissage des langues à distance avec un remplissage uni">
            <a:extLst>
              <a:ext uri="{FF2B5EF4-FFF2-40B4-BE49-F238E27FC236}">
                <a16:creationId xmlns:a16="http://schemas.microsoft.com/office/drawing/2014/main" id="{B6054480-FC83-F64F-AF72-2E17B7974DF0}"/>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0442712" y="3233675"/>
            <a:ext cx="914400" cy="914400"/>
          </a:xfrm>
          <a:prstGeom prst="rect">
            <a:avLst/>
          </a:prstGeom>
        </p:spPr>
      </p:pic>
      <p:pic>
        <p:nvPicPr>
          <p:cNvPr id="21" name="Graphique 20" descr="Travail à domicile avec un remplissage uni">
            <a:extLst>
              <a:ext uri="{FF2B5EF4-FFF2-40B4-BE49-F238E27FC236}">
                <a16:creationId xmlns:a16="http://schemas.microsoft.com/office/drawing/2014/main" id="{E8B5F2F4-B8E6-EE46-B418-4BF045C89708}"/>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189517" y="4990605"/>
            <a:ext cx="914400" cy="914400"/>
          </a:xfrm>
          <a:prstGeom prst="rect">
            <a:avLst/>
          </a:prstGeom>
        </p:spPr>
      </p:pic>
      <p:pic>
        <p:nvPicPr>
          <p:cNvPr id="23" name="Graphique 22" descr="Main ouverte avec une plante contour">
            <a:extLst>
              <a:ext uri="{FF2B5EF4-FFF2-40B4-BE49-F238E27FC236}">
                <a16:creationId xmlns:a16="http://schemas.microsoft.com/office/drawing/2014/main" id="{8DC2CFD7-7241-E64F-B333-CAE0C031EF35}"/>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377688" y="2971800"/>
            <a:ext cx="914400" cy="914400"/>
          </a:xfrm>
          <a:prstGeom prst="rect">
            <a:avLst/>
          </a:prstGeom>
        </p:spPr>
      </p:pic>
    </p:spTree>
    <p:extLst>
      <p:ext uri="{BB962C8B-B14F-4D97-AF65-F5344CB8AC3E}">
        <p14:creationId xmlns:p14="http://schemas.microsoft.com/office/powerpoint/2010/main" val="7882296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16" name="ZoneTexte 15"/>
          <p:cNvSpPr txBox="1"/>
          <p:nvPr/>
        </p:nvSpPr>
        <p:spPr>
          <a:xfrm>
            <a:off x="2987058" y="118659"/>
            <a:ext cx="56971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2400" b="1" dirty="0">
                <a:solidFill>
                  <a:prstClr val="white"/>
                </a:solidFill>
                <a:latin typeface="Calibri" panose="020F0502020204030204"/>
              </a:rPr>
              <a:t>Transition juste</a:t>
            </a: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…vrai ou faux?</a:t>
            </a:r>
          </a:p>
        </p:txBody>
      </p:sp>
      <p:sp>
        <p:nvSpPr>
          <p:cNvPr id="6" name="ZoneTexte 5">
            <a:extLst>
              <a:ext uri="{FF2B5EF4-FFF2-40B4-BE49-F238E27FC236}">
                <a16:creationId xmlns:a16="http://schemas.microsoft.com/office/drawing/2014/main" id="{EF328F29-8BD4-4440-AF1A-AF073C218933}"/>
              </a:ext>
            </a:extLst>
          </p:cNvPr>
          <p:cNvSpPr txBox="1"/>
          <p:nvPr/>
        </p:nvSpPr>
        <p:spPr>
          <a:xfrm>
            <a:off x="1217221" y="1086591"/>
            <a:ext cx="9773392" cy="369332"/>
          </a:xfrm>
          <a:prstGeom prst="rect">
            <a:avLst/>
          </a:prstGeom>
          <a:noFill/>
        </p:spPr>
        <p:txBody>
          <a:bodyPr wrap="square" rtlCol="0">
            <a:spAutoFit/>
          </a:bodyPr>
          <a:lstStyle/>
          <a:p>
            <a:pPr algn="ctr"/>
            <a:r>
              <a:rPr lang="fr-FR" b="1" dirty="0"/>
              <a:t>Parmi les propositions suivantes, lesquelles sont associées au concept de transition juste?</a:t>
            </a:r>
          </a:p>
        </p:txBody>
      </p:sp>
      <p:sp>
        <p:nvSpPr>
          <p:cNvPr id="8" name="ZoneTexte 7">
            <a:extLst>
              <a:ext uri="{FF2B5EF4-FFF2-40B4-BE49-F238E27FC236}">
                <a16:creationId xmlns:a16="http://schemas.microsoft.com/office/drawing/2014/main" id="{2B014BC4-6DE9-0B41-8B69-4F960BA7C65F}"/>
              </a:ext>
            </a:extLst>
          </p:cNvPr>
          <p:cNvSpPr txBox="1"/>
          <p:nvPr/>
        </p:nvSpPr>
        <p:spPr>
          <a:xfrm>
            <a:off x="659080" y="2335055"/>
            <a:ext cx="3093522" cy="369332"/>
          </a:xfrm>
          <a:prstGeom prst="rect">
            <a:avLst/>
          </a:prstGeom>
          <a:noFill/>
        </p:spPr>
        <p:txBody>
          <a:bodyPr wrap="square" rtlCol="0">
            <a:spAutoFit/>
          </a:bodyPr>
          <a:lstStyle/>
          <a:p>
            <a:pPr algn="ctr"/>
            <a:r>
              <a:rPr lang="fr-FR" dirty="0">
                <a:solidFill>
                  <a:srgbClr val="00B050"/>
                </a:solidFill>
              </a:rPr>
              <a:t>Les syndicats</a:t>
            </a:r>
          </a:p>
        </p:txBody>
      </p:sp>
      <p:sp>
        <p:nvSpPr>
          <p:cNvPr id="9" name="ZoneTexte 8">
            <a:extLst>
              <a:ext uri="{FF2B5EF4-FFF2-40B4-BE49-F238E27FC236}">
                <a16:creationId xmlns:a16="http://schemas.microsoft.com/office/drawing/2014/main" id="{7BFF8E06-0FB8-8C4A-9FEC-88333ED43C6A}"/>
              </a:ext>
            </a:extLst>
          </p:cNvPr>
          <p:cNvSpPr txBox="1"/>
          <p:nvPr/>
        </p:nvSpPr>
        <p:spPr>
          <a:xfrm>
            <a:off x="6775022" y="2298353"/>
            <a:ext cx="4447309" cy="369332"/>
          </a:xfrm>
          <a:prstGeom prst="rect">
            <a:avLst/>
          </a:prstGeom>
          <a:noFill/>
        </p:spPr>
        <p:txBody>
          <a:bodyPr wrap="square" rtlCol="0">
            <a:spAutoFit/>
          </a:bodyPr>
          <a:lstStyle/>
          <a:p>
            <a:pPr algn="ctr"/>
            <a:r>
              <a:rPr lang="fr-FR" dirty="0">
                <a:solidFill>
                  <a:srgbClr val="00B050"/>
                </a:solidFill>
              </a:rPr>
              <a:t>La transition énergétique</a:t>
            </a:r>
          </a:p>
        </p:txBody>
      </p:sp>
      <p:sp>
        <p:nvSpPr>
          <p:cNvPr id="14" name="ZoneTexte 13">
            <a:extLst>
              <a:ext uri="{FF2B5EF4-FFF2-40B4-BE49-F238E27FC236}">
                <a16:creationId xmlns:a16="http://schemas.microsoft.com/office/drawing/2014/main" id="{0D081BBA-0579-144B-A11F-9180AAB67D0B}"/>
              </a:ext>
            </a:extLst>
          </p:cNvPr>
          <p:cNvSpPr txBox="1"/>
          <p:nvPr/>
        </p:nvSpPr>
        <p:spPr>
          <a:xfrm>
            <a:off x="4114801" y="3334594"/>
            <a:ext cx="2725387" cy="369332"/>
          </a:xfrm>
          <a:prstGeom prst="rect">
            <a:avLst/>
          </a:prstGeom>
          <a:noFill/>
        </p:spPr>
        <p:txBody>
          <a:bodyPr wrap="square" rtlCol="0">
            <a:spAutoFit/>
          </a:bodyPr>
          <a:lstStyle/>
          <a:p>
            <a:pPr algn="ctr"/>
            <a:r>
              <a:rPr lang="fr-FR" dirty="0">
                <a:solidFill>
                  <a:srgbClr val="00B050"/>
                </a:solidFill>
              </a:rPr>
              <a:t>La sécurité sociale</a:t>
            </a:r>
          </a:p>
        </p:txBody>
      </p:sp>
      <p:sp>
        <p:nvSpPr>
          <p:cNvPr id="15" name="ZoneTexte 14">
            <a:extLst>
              <a:ext uri="{FF2B5EF4-FFF2-40B4-BE49-F238E27FC236}">
                <a16:creationId xmlns:a16="http://schemas.microsoft.com/office/drawing/2014/main" id="{1EF043BE-5944-6C4E-BC4F-EB6190F46229}"/>
              </a:ext>
            </a:extLst>
          </p:cNvPr>
          <p:cNvSpPr txBox="1"/>
          <p:nvPr/>
        </p:nvSpPr>
        <p:spPr>
          <a:xfrm>
            <a:off x="7422228" y="4740168"/>
            <a:ext cx="3152899" cy="369332"/>
          </a:xfrm>
          <a:prstGeom prst="rect">
            <a:avLst/>
          </a:prstGeom>
          <a:noFill/>
        </p:spPr>
        <p:txBody>
          <a:bodyPr wrap="square" rtlCol="0">
            <a:spAutoFit/>
          </a:bodyPr>
          <a:lstStyle/>
          <a:p>
            <a:r>
              <a:rPr lang="fr-FR" dirty="0">
                <a:solidFill>
                  <a:srgbClr val="00B050"/>
                </a:solidFill>
              </a:rPr>
              <a:t>Les changements climatiques</a:t>
            </a:r>
          </a:p>
        </p:txBody>
      </p:sp>
      <p:sp>
        <p:nvSpPr>
          <p:cNvPr id="17" name="ZoneTexte 16">
            <a:extLst>
              <a:ext uri="{FF2B5EF4-FFF2-40B4-BE49-F238E27FC236}">
                <a16:creationId xmlns:a16="http://schemas.microsoft.com/office/drawing/2014/main" id="{47EE6841-5402-F343-9F2D-244EE296A728}"/>
              </a:ext>
            </a:extLst>
          </p:cNvPr>
          <p:cNvSpPr txBox="1"/>
          <p:nvPr/>
        </p:nvSpPr>
        <p:spPr>
          <a:xfrm>
            <a:off x="843148" y="4463169"/>
            <a:ext cx="2725386" cy="646331"/>
          </a:xfrm>
          <a:prstGeom prst="rect">
            <a:avLst/>
          </a:prstGeom>
          <a:noFill/>
        </p:spPr>
        <p:txBody>
          <a:bodyPr wrap="square" rtlCol="0">
            <a:spAutoFit/>
          </a:bodyPr>
          <a:lstStyle/>
          <a:p>
            <a:pPr algn="ctr"/>
            <a:r>
              <a:rPr lang="fr-FR" dirty="0">
                <a:solidFill>
                  <a:srgbClr val="00B050"/>
                </a:solidFill>
              </a:rPr>
              <a:t>Destruction/Reconversion/Création d’emplois</a:t>
            </a:r>
          </a:p>
        </p:txBody>
      </p:sp>
      <p:pic>
        <p:nvPicPr>
          <p:cNvPr id="19" name="Graphique 18" descr="Apprentissage des langues à distance avec un remplissage uni">
            <a:extLst>
              <a:ext uri="{FF2B5EF4-FFF2-40B4-BE49-F238E27FC236}">
                <a16:creationId xmlns:a16="http://schemas.microsoft.com/office/drawing/2014/main" id="{B6054480-FC83-F64F-AF72-2E17B7974DF0}"/>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0442712" y="3233675"/>
            <a:ext cx="914400" cy="914400"/>
          </a:xfrm>
          <a:prstGeom prst="rect">
            <a:avLst/>
          </a:prstGeom>
        </p:spPr>
      </p:pic>
      <p:pic>
        <p:nvPicPr>
          <p:cNvPr id="21" name="Graphique 20" descr="Travail à domicile avec un remplissage uni">
            <a:extLst>
              <a:ext uri="{FF2B5EF4-FFF2-40B4-BE49-F238E27FC236}">
                <a16:creationId xmlns:a16="http://schemas.microsoft.com/office/drawing/2014/main" id="{E8B5F2F4-B8E6-EE46-B418-4BF045C89708}"/>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189517" y="4990605"/>
            <a:ext cx="914400" cy="914400"/>
          </a:xfrm>
          <a:prstGeom prst="rect">
            <a:avLst/>
          </a:prstGeom>
        </p:spPr>
      </p:pic>
      <p:pic>
        <p:nvPicPr>
          <p:cNvPr id="23" name="Graphique 22" descr="Main ouverte avec une plante contour">
            <a:extLst>
              <a:ext uri="{FF2B5EF4-FFF2-40B4-BE49-F238E27FC236}">
                <a16:creationId xmlns:a16="http://schemas.microsoft.com/office/drawing/2014/main" id="{8DC2CFD7-7241-E64F-B333-CAE0C031EF35}"/>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377688" y="2971800"/>
            <a:ext cx="914400" cy="914400"/>
          </a:xfrm>
          <a:prstGeom prst="rect">
            <a:avLst/>
          </a:prstGeom>
        </p:spPr>
      </p:pic>
      <p:pic>
        <p:nvPicPr>
          <p:cNvPr id="7" name="Graphique 6" descr="Brainstorming de groupe contour">
            <a:extLst>
              <a:ext uri="{FF2B5EF4-FFF2-40B4-BE49-F238E27FC236}">
                <a16:creationId xmlns:a16="http://schemas.microsoft.com/office/drawing/2014/main" id="{E442DBB2-4B42-634B-84B5-1EC1A3918392}"/>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5181600" y="2234055"/>
            <a:ext cx="914400" cy="914400"/>
          </a:xfrm>
          <a:prstGeom prst="rect">
            <a:avLst/>
          </a:prstGeom>
        </p:spPr>
      </p:pic>
    </p:spTree>
    <p:extLst>
      <p:ext uri="{BB962C8B-B14F-4D97-AF65-F5344CB8AC3E}">
        <p14:creationId xmlns:p14="http://schemas.microsoft.com/office/powerpoint/2010/main" val="2151278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16" name="ZoneTexte 15"/>
          <p:cNvSpPr txBox="1"/>
          <p:nvPr/>
        </p:nvSpPr>
        <p:spPr>
          <a:xfrm>
            <a:off x="2987058" y="118659"/>
            <a:ext cx="56971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2400" b="1" dirty="0">
                <a:solidFill>
                  <a:prstClr val="white"/>
                </a:solidFill>
                <a:latin typeface="Calibri" panose="020F0502020204030204"/>
              </a:rPr>
              <a:t>Transition juste</a:t>
            </a: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…vrai ou faux?</a:t>
            </a:r>
          </a:p>
        </p:txBody>
      </p:sp>
      <p:sp>
        <p:nvSpPr>
          <p:cNvPr id="15" name="ZoneTexte 14">
            <a:extLst>
              <a:ext uri="{FF2B5EF4-FFF2-40B4-BE49-F238E27FC236}">
                <a16:creationId xmlns:a16="http://schemas.microsoft.com/office/drawing/2014/main" id="{1EF043BE-5944-6C4E-BC4F-EB6190F46229}"/>
              </a:ext>
            </a:extLst>
          </p:cNvPr>
          <p:cNvSpPr txBox="1"/>
          <p:nvPr/>
        </p:nvSpPr>
        <p:spPr>
          <a:xfrm>
            <a:off x="463287" y="1041660"/>
            <a:ext cx="10646079" cy="2585323"/>
          </a:xfrm>
          <a:prstGeom prst="rect">
            <a:avLst/>
          </a:prstGeom>
          <a:noFill/>
        </p:spPr>
        <p:txBody>
          <a:bodyPr wrap="square" rtlCol="0">
            <a:spAutoFit/>
          </a:bodyPr>
          <a:lstStyle/>
          <a:p>
            <a:r>
              <a:rPr lang="fr-FR" dirty="0">
                <a:solidFill>
                  <a:srgbClr val="00B050"/>
                </a:solidFill>
              </a:rPr>
              <a:t>Les changements climatiques : </a:t>
            </a:r>
            <a:r>
              <a:rPr lang="fr-FR" dirty="0"/>
              <a:t>pour un monde viable, augmentation </a:t>
            </a:r>
            <a:r>
              <a:rPr lang="fr-FR" dirty="0" err="1"/>
              <a:t>T</a:t>
            </a:r>
            <a:r>
              <a:rPr lang="fr-FR" dirty="0"/>
              <a:t>° </a:t>
            </a:r>
            <a:r>
              <a:rPr lang="fr-FR" dirty="0" err="1"/>
              <a:t>moy</a:t>
            </a:r>
            <a:r>
              <a:rPr lang="fr-FR" dirty="0"/>
              <a:t> doit se limiter à 1,5°C voire 2°C</a:t>
            </a:r>
          </a:p>
          <a:p>
            <a:r>
              <a:rPr lang="fr-FR" dirty="0"/>
              <a:t>Pour atteindre cet objectif une </a:t>
            </a:r>
            <a:r>
              <a:rPr lang="fr-FR" dirty="0">
                <a:solidFill>
                  <a:srgbClr val="00B050"/>
                </a:solidFill>
              </a:rPr>
              <a:t>transition énergétique </a:t>
            </a:r>
            <a:r>
              <a:rPr lang="fr-FR" dirty="0"/>
              <a:t>est nécessaire  : </a:t>
            </a:r>
            <a:r>
              <a:rPr lang="fr-FR" dirty="0" err="1"/>
              <a:t>décarbonation</a:t>
            </a:r>
            <a:r>
              <a:rPr lang="fr-FR" dirty="0"/>
              <a:t> de l’économie.</a:t>
            </a:r>
          </a:p>
          <a:p>
            <a:r>
              <a:rPr lang="fr-FR" dirty="0"/>
              <a:t>Conscients de ces enjeux, </a:t>
            </a:r>
            <a:r>
              <a:rPr lang="fr-FR" dirty="0">
                <a:solidFill>
                  <a:srgbClr val="00B050"/>
                </a:solidFill>
              </a:rPr>
              <a:t>les syndicats </a:t>
            </a:r>
            <a:r>
              <a:rPr lang="fr-FR" dirty="0"/>
              <a:t>ont élaboré le concept de </a:t>
            </a:r>
            <a:r>
              <a:rPr lang="fr-FR" dirty="0">
                <a:solidFill>
                  <a:srgbClr val="FF0000"/>
                </a:solidFill>
              </a:rPr>
              <a:t>transition juste, </a:t>
            </a:r>
            <a:r>
              <a:rPr lang="fr-FR" dirty="0"/>
              <a:t>ce qui veut dire que cette transition doit être socialement juste.</a:t>
            </a:r>
          </a:p>
          <a:p>
            <a:r>
              <a:rPr lang="fr-FR" dirty="0"/>
              <a:t>Si certains secteurs sont </a:t>
            </a:r>
            <a:r>
              <a:rPr lang="fr-FR" dirty="0">
                <a:solidFill>
                  <a:srgbClr val="00B050"/>
                </a:solidFill>
              </a:rPr>
              <a:t>pourvoyeurs d’emplois </a:t>
            </a:r>
            <a:r>
              <a:rPr lang="fr-FR" dirty="0"/>
              <a:t>(énergies renouvelables, construction…) d’autres subiront des </a:t>
            </a:r>
            <a:r>
              <a:rPr lang="fr-FR" dirty="0">
                <a:solidFill>
                  <a:srgbClr val="00B050"/>
                </a:solidFill>
              </a:rPr>
              <a:t>restructurations</a:t>
            </a:r>
            <a:r>
              <a:rPr lang="fr-FR" dirty="0"/>
              <a:t>. </a:t>
            </a:r>
          </a:p>
          <a:p>
            <a:r>
              <a:rPr lang="fr-FR" dirty="0"/>
              <a:t>Les travailleurs doivent être au cœur du processus afin de savoir de quelles qualifications et formations ils auront besoin et de s’assurer que le système de </a:t>
            </a:r>
            <a:r>
              <a:rPr lang="fr-FR" dirty="0">
                <a:solidFill>
                  <a:srgbClr val="00B050"/>
                </a:solidFill>
              </a:rPr>
              <a:t>sécurité sociale </a:t>
            </a:r>
            <a:r>
              <a:rPr lang="fr-FR" dirty="0"/>
              <a:t>soit renforcé.</a:t>
            </a:r>
          </a:p>
          <a:p>
            <a:endParaRPr lang="fr-FR" dirty="0"/>
          </a:p>
        </p:txBody>
      </p:sp>
      <p:pic>
        <p:nvPicPr>
          <p:cNvPr id="19" name="Graphique 18" descr="Apprentissage des langues à distance avec un remplissage uni">
            <a:extLst>
              <a:ext uri="{FF2B5EF4-FFF2-40B4-BE49-F238E27FC236}">
                <a16:creationId xmlns:a16="http://schemas.microsoft.com/office/drawing/2014/main" id="{B6054480-FC83-F64F-AF72-2E17B7974DF0}"/>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226966" y="4640901"/>
            <a:ext cx="914400" cy="914400"/>
          </a:xfrm>
          <a:prstGeom prst="rect">
            <a:avLst/>
          </a:prstGeom>
        </p:spPr>
      </p:pic>
      <p:pic>
        <p:nvPicPr>
          <p:cNvPr id="21" name="Graphique 20" descr="Travail à domicile avec un remplissage uni">
            <a:extLst>
              <a:ext uri="{FF2B5EF4-FFF2-40B4-BE49-F238E27FC236}">
                <a16:creationId xmlns:a16="http://schemas.microsoft.com/office/drawing/2014/main" id="{E8B5F2F4-B8E6-EE46-B418-4BF045C89708}"/>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3105397" y="4996543"/>
            <a:ext cx="914400" cy="914400"/>
          </a:xfrm>
          <a:prstGeom prst="rect">
            <a:avLst/>
          </a:prstGeom>
        </p:spPr>
      </p:pic>
      <p:pic>
        <p:nvPicPr>
          <p:cNvPr id="23" name="Graphique 22" descr="Main ouverte avec une plante contour">
            <a:extLst>
              <a:ext uri="{FF2B5EF4-FFF2-40B4-BE49-F238E27FC236}">
                <a16:creationId xmlns:a16="http://schemas.microsoft.com/office/drawing/2014/main" id="{8DC2CFD7-7241-E64F-B333-CAE0C031EF35}"/>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538006" y="3563613"/>
            <a:ext cx="914400" cy="914400"/>
          </a:xfrm>
          <a:prstGeom prst="rect">
            <a:avLst/>
          </a:prstGeom>
        </p:spPr>
      </p:pic>
      <p:pic>
        <p:nvPicPr>
          <p:cNvPr id="7" name="Graphique 6" descr="Brainstorming de groupe contour">
            <a:extLst>
              <a:ext uri="{FF2B5EF4-FFF2-40B4-BE49-F238E27FC236}">
                <a16:creationId xmlns:a16="http://schemas.microsoft.com/office/drawing/2014/main" id="{E442DBB2-4B42-634B-84B5-1EC1A3918392}"/>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5062846" y="3676742"/>
            <a:ext cx="914400" cy="914400"/>
          </a:xfrm>
          <a:prstGeom prst="rect">
            <a:avLst/>
          </a:prstGeom>
        </p:spPr>
      </p:pic>
    </p:spTree>
    <p:extLst>
      <p:ext uri="{BB962C8B-B14F-4D97-AF65-F5344CB8AC3E}">
        <p14:creationId xmlns:p14="http://schemas.microsoft.com/office/powerpoint/2010/main" val="2288670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16" name="ZoneTexte 15"/>
          <p:cNvSpPr txBox="1"/>
          <p:nvPr/>
        </p:nvSpPr>
        <p:spPr>
          <a:xfrm>
            <a:off x="2987058" y="118659"/>
            <a:ext cx="569710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BE" sz="2400" b="1" dirty="0">
                <a:solidFill>
                  <a:prstClr val="white"/>
                </a:solidFill>
                <a:latin typeface="Calibri" panose="020F0502020204030204"/>
              </a:rPr>
              <a:t>Transition juste</a:t>
            </a: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…vrai ou faux?</a:t>
            </a:r>
          </a:p>
        </p:txBody>
      </p:sp>
      <p:sp>
        <p:nvSpPr>
          <p:cNvPr id="6" name="ZoneTexte 5">
            <a:extLst>
              <a:ext uri="{FF2B5EF4-FFF2-40B4-BE49-F238E27FC236}">
                <a16:creationId xmlns:a16="http://schemas.microsoft.com/office/drawing/2014/main" id="{EF328F29-8BD4-4440-AF1A-AF073C218933}"/>
              </a:ext>
            </a:extLst>
          </p:cNvPr>
          <p:cNvSpPr txBox="1"/>
          <p:nvPr/>
        </p:nvSpPr>
        <p:spPr>
          <a:xfrm>
            <a:off x="1217221" y="1086591"/>
            <a:ext cx="9773392" cy="369332"/>
          </a:xfrm>
          <a:prstGeom prst="rect">
            <a:avLst/>
          </a:prstGeom>
          <a:noFill/>
        </p:spPr>
        <p:txBody>
          <a:bodyPr wrap="square" rtlCol="0">
            <a:spAutoFit/>
          </a:bodyPr>
          <a:lstStyle/>
          <a:p>
            <a:pPr algn="ctr"/>
            <a:r>
              <a:rPr lang="fr-FR" b="1" dirty="0"/>
              <a:t>La force du concept de transition juste c’est…</a:t>
            </a:r>
          </a:p>
        </p:txBody>
      </p:sp>
      <p:sp>
        <p:nvSpPr>
          <p:cNvPr id="8" name="ZoneTexte 7">
            <a:extLst>
              <a:ext uri="{FF2B5EF4-FFF2-40B4-BE49-F238E27FC236}">
                <a16:creationId xmlns:a16="http://schemas.microsoft.com/office/drawing/2014/main" id="{2B014BC4-6DE9-0B41-8B69-4F960BA7C65F}"/>
              </a:ext>
            </a:extLst>
          </p:cNvPr>
          <p:cNvSpPr txBox="1"/>
          <p:nvPr/>
        </p:nvSpPr>
        <p:spPr>
          <a:xfrm>
            <a:off x="659080" y="2335055"/>
            <a:ext cx="3093522" cy="646331"/>
          </a:xfrm>
          <a:prstGeom prst="rect">
            <a:avLst/>
          </a:prstGeom>
          <a:noFill/>
        </p:spPr>
        <p:txBody>
          <a:bodyPr wrap="square" rtlCol="0">
            <a:spAutoFit/>
          </a:bodyPr>
          <a:lstStyle/>
          <a:p>
            <a:pPr algn="ctr"/>
            <a:r>
              <a:rPr lang="fr-FR" dirty="0"/>
              <a:t>Mettre l’accent sur la justice sociale</a:t>
            </a:r>
          </a:p>
        </p:txBody>
      </p:sp>
      <p:sp>
        <p:nvSpPr>
          <p:cNvPr id="9" name="ZoneTexte 8">
            <a:extLst>
              <a:ext uri="{FF2B5EF4-FFF2-40B4-BE49-F238E27FC236}">
                <a16:creationId xmlns:a16="http://schemas.microsoft.com/office/drawing/2014/main" id="{7BFF8E06-0FB8-8C4A-9FEC-88333ED43C6A}"/>
              </a:ext>
            </a:extLst>
          </p:cNvPr>
          <p:cNvSpPr txBox="1"/>
          <p:nvPr/>
        </p:nvSpPr>
        <p:spPr>
          <a:xfrm>
            <a:off x="6775022" y="2298353"/>
            <a:ext cx="4447309" cy="369332"/>
          </a:xfrm>
          <a:prstGeom prst="rect">
            <a:avLst/>
          </a:prstGeom>
          <a:noFill/>
        </p:spPr>
        <p:txBody>
          <a:bodyPr wrap="square" rtlCol="0">
            <a:spAutoFit/>
          </a:bodyPr>
          <a:lstStyle/>
          <a:p>
            <a:pPr algn="ctr"/>
            <a:r>
              <a:rPr lang="fr-FR" dirty="0"/>
              <a:t>Permettre de ne pas utiliser le mot écologie</a:t>
            </a:r>
          </a:p>
        </p:txBody>
      </p:sp>
      <p:sp>
        <p:nvSpPr>
          <p:cNvPr id="14" name="ZoneTexte 13">
            <a:extLst>
              <a:ext uri="{FF2B5EF4-FFF2-40B4-BE49-F238E27FC236}">
                <a16:creationId xmlns:a16="http://schemas.microsoft.com/office/drawing/2014/main" id="{0D081BBA-0579-144B-A11F-9180AAB67D0B}"/>
              </a:ext>
            </a:extLst>
          </p:cNvPr>
          <p:cNvSpPr txBox="1"/>
          <p:nvPr/>
        </p:nvSpPr>
        <p:spPr>
          <a:xfrm>
            <a:off x="4114801" y="3334594"/>
            <a:ext cx="2725387" cy="923330"/>
          </a:xfrm>
          <a:prstGeom prst="rect">
            <a:avLst/>
          </a:prstGeom>
          <a:noFill/>
        </p:spPr>
        <p:txBody>
          <a:bodyPr wrap="square" rtlCol="0">
            <a:spAutoFit/>
          </a:bodyPr>
          <a:lstStyle/>
          <a:p>
            <a:pPr algn="ctr"/>
            <a:r>
              <a:rPr lang="fr-FR" dirty="0"/>
              <a:t>Réconcilier emploi et protection de l’environnement</a:t>
            </a:r>
          </a:p>
        </p:txBody>
      </p:sp>
      <p:pic>
        <p:nvPicPr>
          <p:cNvPr id="7" name="Graphique 6" descr="Brainstorming de groupe contour">
            <a:extLst>
              <a:ext uri="{FF2B5EF4-FFF2-40B4-BE49-F238E27FC236}">
                <a16:creationId xmlns:a16="http://schemas.microsoft.com/office/drawing/2014/main" id="{E442DBB2-4B42-634B-84B5-1EC1A3918392}"/>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181600" y="2234055"/>
            <a:ext cx="914400" cy="914400"/>
          </a:xfrm>
          <a:prstGeom prst="rect">
            <a:avLst/>
          </a:prstGeom>
        </p:spPr>
      </p:pic>
    </p:spTree>
    <p:extLst>
      <p:ext uri="{BB962C8B-B14F-4D97-AF65-F5344CB8AC3E}">
        <p14:creationId xmlns:p14="http://schemas.microsoft.com/office/powerpoint/2010/main" val="3139892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185D936-8784-8144-A43E-33202DF36942}"/>
              </a:ext>
            </a:extLst>
          </p:cNvPr>
          <p:cNvSpPr>
            <a:spLocks noGrp="1"/>
          </p:cNvSpPr>
          <p:nvPr>
            <p:ph type="ctrTitle"/>
          </p:nvPr>
        </p:nvSpPr>
        <p:spPr>
          <a:xfrm>
            <a:off x="643467" y="321734"/>
            <a:ext cx="10905066" cy="11357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rmAutofit/>
          </a:bodyPr>
          <a:lstStyle/>
          <a:p>
            <a:r>
              <a:rPr lang="en-US" sz="2400" b="1" dirty="0" err="1">
                <a:solidFill>
                  <a:prstClr val="white"/>
                </a:solidFill>
              </a:rPr>
              <a:t>Economie</a:t>
            </a:r>
            <a:r>
              <a:rPr lang="en-US" sz="2400" b="1" dirty="0">
                <a:solidFill>
                  <a:prstClr val="white"/>
                </a:solidFill>
              </a:rPr>
              <a:t> </a:t>
            </a:r>
            <a:r>
              <a:rPr lang="en-US" sz="2400" b="1" dirty="0" err="1">
                <a:solidFill>
                  <a:prstClr val="white"/>
                </a:solidFill>
              </a:rPr>
              <a:t>circulaire</a:t>
            </a:r>
            <a:r>
              <a:rPr lang="en-US" sz="2400" b="1" dirty="0">
                <a:solidFill>
                  <a:prstClr val="white"/>
                </a:solidFill>
              </a:rPr>
              <a:t>… </a:t>
            </a:r>
            <a:r>
              <a:rPr lang="en-US" sz="2400" b="1" dirty="0" err="1">
                <a:solidFill>
                  <a:prstClr val="white"/>
                </a:solidFill>
              </a:rPr>
              <a:t>vrai</a:t>
            </a:r>
            <a:r>
              <a:rPr lang="en-US" sz="2400" b="1" dirty="0">
                <a:solidFill>
                  <a:prstClr val="white"/>
                </a:solidFill>
              </a:rPr>
              <a:t> </a:t>
            </a:r>
            <a:r>
              <a:rPr lang="en-US" sz="2400" b="1" dirty="0" err="1">
                <a:solidFill>
                  <a:prstClr val="white"/>
                </a:solidFill>
              </a:rPr>
              <a:t>ou</a:t>
            </a:r>
            <a:r>
              <a:rPr lang="en-US" sz="2400" b="1" dirty="0">
                <a:solidFill>
                  <a:prstClr val="white"/>
                </a:solidFill>
              </a:rPr>
              <a:t> faux?</a:t>
            </a:r>
            <a:endParaRPr lang="en-US" sz="2400" kern="1200" dirty="0">
              <a:solidFill>
                <a:schemeClr val="bg1"/>
              </a:solidFill>
              <a:latin typeface="+mj-lt"/>
              <a:ea typeface="+mj-ea"/>
              <a:cs typeface="+mj-cs"/>
            </a:endParaRPr>
          </a:p>
        </p:txBody>
      </p:sp>
      <p:sp>
        <p:nvSpPr>
          <p:cNvPr id="5" name="Ellipse 4">
            <a:extLst>
              <a:ext uri="{FF2B5EF4-FFF2-40B4-BE49-F238E27FC236}">
                <a16:creationId xmlns:a16="http://schemas.microsoft.com/office/drawing/2014/main" id="{67811A52-30F7-F54C-B3AD-FC7CEBD39476}"/>
              </a:ext>
            </a:extLst>
          </p:cNvPr>
          <p:cNvSpPr/>
          <p:nvPr/>
        </p:nvSpPr>
        <p:spPr>
          <a:xfrm>
            <a:off x="9846307" y="1122363"/>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3" name="Sous-titre 2">
            <a:extLst>
              <a:ext uri="{FF2B5EF4-FFF2-40B4-BE49-F238E27FC236}">
                <a16:creationId xmlns:a16="http://schemas.microsoft.com/office/drawing/2014/main" id="{0CCEC23C-F697-364A-B16F-B4D8318A7DE1}"/>
              </a:ext>
            </a:extLst>
          </p:cNvPr>
          <p:cNvSpPr>
            <a:spLocks noGrp="1"/>
          </p:cNvSpPr>
          <p:nvPr>
            <p:ph type="subTitle" idx="1"/>
          </p:nvPr>
        </p:nvSpPr>
        <p:spPr>
          <a:xfrm>
            <a:off x="1553690" y="1600199"/>
            <a:ext cx="9114310" cy="4135438"/>
          </a:xfrm>
        </p:spPr>
        <p:txBody>
          <a:bodyPr/>
          <a:lstStyle/>
          <a:p>
            <a:pPr algn="l"/>
            <a:r>
              <a:rPr lang="fr-FR" sz="1800" b="1" dirty="0"/>
              <a:t>Parmi les propositions suivantes, quelles sont celles que l’économie circulaire cherche à favoriser?</a:t>
            </a:r>
          </a:p>
          <a:p>
            <a:pPr algn="l"/>
            <a:endParaRPr lang="fr-FR" sz="1600" dirty="0"/>
          </a:p>
          <a:p>
            <a:pPr algn="l"/>
            <a:endParaRPr lang="fr-FR" sz="1600" dirty="0"/>
          </a:p>
        </p:txBody>
      </p:sp>
      <p:grpSp>
        <p:nvGrpSpPr>
          <p:cNvPr id="15" name="Groupe 14">
            <a:extLst>
              <a:ext uri="{FF2B5EF4-FFF2-40B4-BE49-F238E27FC236}">
                <a16:creationId xmlns:a16="http://schemas.microsoft.com/office/drawing/2014/main" id="{5760921C-7357-D74A-914C-4027BD1D3EEC}"/>
              </a:ext>
            </a:extLst>
          </p:cNvPr>
          <p:cNvGrpSpPr/>
          <p:nvPr/>
        </p:nvGrpSpPr>
        <p:grpSpPr>
          <a:xfrm>
            <a:off x="6205542" y="1782981"/>
            <a:ext cx="4432768" cy="4361892"/>
            <a:chOff x="4846999" y="2646685"/>
            <a:chExt cx="1765443" cy="1737215"/>
          </a:xfrm>
        </p:grpSpPr>
        <p:pic>
          <p:nvPicPr>
            <p:cNvPr id="7" name="Graphique 6" descr="Flèche : pivoter à gauche avec un remplissage uni">
              <a:extLst>
                <a:ext uri="{FF2B5EF4-FFF2-40B4-BE49-F238E27FC236}">
                  <a16:creationId xmlns:a16="http://schemas.microsoft.com/office/drawing/2014/main" id="{B96FFE31-396F-AD4F-8A09-3787C4AE944C}"/>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4846999" y="2646685"/>
              <a:ext cx="914400" cy="914400"/>
            </a:xfrm>
            <a:prstGeom prst="rect">
              <a:avLst/>
            </a:prstGeom>
          </p:spPr>
        </p:pic>
        <p:pic>
          <p:nvPicPr>
            <p:cNvPr id="8" name="Graphique 7" descr="Flèche : pivoter à gauche avec un remplissage uni">
              <a:extLst>
                <a:ext uri="{FF2B5EF4-FFF2-40B4-BE49-F238E27FC236}">
                  <a16:creationId xmlns:a16="http://schemas.microsoft.com/office/drawing/2014/main" id="{CA3374C5-70BC-D44B-A808-85B856807994}"/>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rot="12967465">
              <a:off x="5131458" y="3390168"/>
              <a:ext cx="993732" cy="993732"/>
            </a:xfrm>
            <a:prstGeom prst="rect">
              <a:avLst/>
            </a:prstGeom>
          </p:spPr>
        </p:pic>
        <p:pic>
          <p:nvPicPr>
            <p:cNvPr id="9" name="Graphique 8" descr="Flèche : pivoter à gauche avec un remplissage uni">
              <a:extLst>
                <a:ext uri="{FF2B5EF4-FFF2-40B4-BE49-F238E27FC236}">
                  <a16:creationId xmlns:a16="http://schemas.microsoft.com/office/drawing/2014/main" id="{3D17B804-5DF2-4149-A061-654FBA07745F}"/>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rot="5400000">
              <a:off x="5628325" y="2783146"/>
              <a:ext cx="984117" cy="984117"/>
            </a:xfrm>
            <a:prstGeom prst="rect">
              <a:avLst/>
            </a:prstGeom>
          </p:spPr>
        </p:pic>
      </p:grpSp>
      <p:sp>
        <p:nvSpPr>
          <p:cNvPr id="2" name="Rectangle 1">
            <a:extLst>
              <a:ext uri="{FF2B5EF4-FFF2-40B4-BE49-F238E27FC236}">
                <a16:creationId xmlns:a16="http://schemas.microsoft.com/office/drawing/2014/main" id="{97DE2048-46AC-6D48-BE5D-823533B1522F}"/>
              </a:ext>
            </a:extLst>
          </p:cNvPr>
          <p:cNvSpPr/>
          <p:nvPr/>
        </p:nvSpPr>
        <p:spPr>
          <a:xfrm>
            <a:off x="3331690" y="2660152"/>
            <a:ext cx="1628972" cy="369332"/>
          </a:xfrm>
          <a:prstGeom prst="rect">
            <a:avLst/>
          </a:prstGeom>
        </p:spPr>
        <p:txBody>
          <a:bodyPr wrap="none">
            <a:spAutoFit/>
          </a:bodyPr>
          <a:lstStyle/>
          <a:p>
            <a:r>
              <a:rPr lang="fr-FR" dirty="0" err="1">
                <a:solidFill>
                  <a:srgbClr val="00B050"/>
                </a:solidFill>
              </a:rPr>
              <a:t>Eco-conception</a:t>
            </a:r>
            <a:endParaRPr lang="fr-FR" dirty="0">
              <a:solidFill>
                <a:srgbClr val="00B050"/>
              </a:solidFill>
            </a:endParaRPr>
          </a:p>
        </p:txBody>
      </p:sp>
      <p:sp>
        <p:nvSpPr>
          <p:cNvPr id="30" name="ZoneTexte 29">
            <a:extLst>
              <a:ext uri="{FF2B5EF4-FFF2-40B4-BE49-F238E27FC236}">
                <a16:creationId xmlns:a16="http://schemas.microsoft.com/office/drawing/2014/main" id="{BFD9509E-0907-2845-BDE1-CB46346D5731}"/>
              </a:ext>
            </a:extLst>
          </p:cNvPr>
          <p:cNvSpPr txBox="1"/>
          <p:nvPr/>
        </p:nvSpPr>
        <p:spPr>
          <a:xfrm>
            <a:off x="1454348" y="3512751"/>
            <a:ext cx="2469715" cy="369332"/>
          </a:xfrm>
          <a:prstGeom prst="rect">
            <a:avLst/>
          </a:prstGeom>
          <a:noFill/>
        </p:spPr>
        <p:txBody>
          <a:bodyPr wrap="none" rtlCol="0">
            <a:spAutoFit/>
          </a:bodyPr>
          <a:lstStyle/>
          <a:p>
            <a:r>
              <a:rPr lang="fr-FR" dirty="0">
                <a:solidFill>
                  <a:srgbClr val="FF0000"/>
                </a:solidFill>
              </a:rPr>
              <a:t>Extraction de ressources</a:t>
            </a:r>
          </a:p>
        </p:txBody>
      </p:sp>
      <p:sp>
        <p:nvSpPr>
          <p:cNvPr id="32" name="ZoneTexte 31">
            <a:extLst>
              <a:ext uri="{FF2B5EF4-FFF2-40B4-BE49-F238E27FC236}">
                <a16:creationId xmlns:a16="http://schemas.microsoft.com/office/drawing/2014/main" id="{53EFDFDB-FF9C-924D-98E8-F72E53B6F71D}"/>
              </a:ext>
            </a:extLst>
          </p:cNvPr>
          <p:cNvSpPr txBox="1"/>
          <p:nvPr/>
        </p:nvSpPr>
        <p:spPr>
          <a:xfrm>
            <a:off x="4361430" y="3754301"/>
            <a:ext cx="2173266" cy="646331"/>
          </a:xfrm>
          <a:prstGeom prst="rect">
            <a:avLst/>
          </a:prstGeom>
          <a:noFill/>
        </p:spPr>
        <p:txBody>
          <a:bodyPr wrap="square" rtlCol="0">
            <a:spAutoFit/>
          </a:bodyPr>
          <a:lstStyle/>
          <a:p>
            <a:pPr algn="ctr"/>
            <a:r>
              <a:rPr lang="fr-FR" dirty="0">
                <a:solidFill>
                  <a:srgbClr val="FF0000"/>
                </a:solidFill>
              </a:rPr>
              <a:t>Obsolescence programmée</a:t>
            </a:r>
          </a:p>
        </p:txBody>
      </p:sp>
      <p:sp>
        <p:nvSpPr>
          <p:cNvPr id="33" name="ZoneTexte 32">
            <a:extLst>
              <a:ext uri="{FF2B5EF4-FFF2-40B4-BE49-F238E27FC236}">
                <a16:creationId xmlns:a16="http://schemas.microsoft.com/office/drawing/2014/main" id="{E386E3A7-2B22-E54D-AE1D-B1F97F4B8E79}"/>
              </a:ext>
            </a:extLst>
          </p:cNvPr>
          <p:cNvSpPr txBox="1"/>
          <p:nvPr/>
        </p:nvSpPr>
        <p:spPr>
          <a:xfrm>
            <a:off x="2586828" y="4400632"/>
            <a:ext cx="1096028" cy="369332"/>
          </a:xfrm>
          <a:prstGeom prst="rect">
            <a:avLst/>
          </a:prstGeom>
          <a:noFill/>
        </p:spPr>
        <p:txBody>
          <a:bodyPr wrap="square" rtlCol="0">
            <a:spAutoFit/>
          </a:bodyPr>
          <a:lstStyle/>
          <a:p>
            <a:r>
              <a:rPr lang="fr-FR" dirty="0">
                <a:solidFill>
                  <a:srgbClr val="00B050"/>
                </a:solidFill>
              </a:rPr>
              <a:t>Recyclage</a:t>
            </a:r>
          </a:p>
        </p:txBody>
      </p:sp>
      <p:sp>
        <p:nvSpPr>
          <p:cNvPr id="34" name="ZoneTexte 33">
            <a:extLst>
              <a:ext uri="{FF2B5EF4-FFF2-40B4-BE49-F238E27FC236}">
                <a16:creationId xmlns:a16="http://schemas.microsoft.com/office/drawing/2014/main" id="{9C63C48E-29E2-0240-86B4-4F6AD6BF6BC2}"/>
              </a:ext>
            </a:extLst>
          </p:cNvPr>
          <p:cNvSpPr txBox="1"/>
          <p:nvPr/>
        </p:nvSpPr>
        <p:spPr>
          <a:xfrm>
            <a:off x="4689292" y="5105980"/>
            <a:ext cx="1734855" cy="646331"/>
          </a:xfrm>
          <a:prstGeom prst="rect">
            <a:avLst/>
          </a:prstGeom>
          <a:noFill/>
        </p:spPr>
        <p:txBody>
          <a:bodyPr wrap="square" rtlCol="0">
            <a:spAutoFit/>
          </a:bodyPr>
          <a:lstStyle/>
          <a:p>
            <a:pPr algn="ctr"/>
            <a:r>
              <a:rPr lang="fr-FR" dirty="0">
                <a:solidFill>
                  <a:srgbClr val="00B050"/>
                </a:solidFill>
              </a:rPr>
              <a:t>Réparation de produits</a:t>
            </a:r>
          </a:p>
        </p:txBody>
      </p:sp>
    </p:spTree>
    <p:extLst>
      <p:ext uri="{BB962C8B-B14F-4D97-AF65-F5344CB8AC3E}">
        <p14:creationId xmlns:p14="http://schemas.microsoft.com/office/powerpoint/2010/main" val="35435417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16" name="ZoneTexte 15"/>
          <p:cNvSpPr txBox="1"/>
          <p:nvPr/>
        </p:nvSpPr>
        <p:spPr>
          <a:xfrm>
            <a:off x="2987058" y="118659"/>
            <a:ext cx="569710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BE" sz="2400" b="1" dirty="0">
                <a:solidFill>
                  <a:prstClr val="white"/>
                </a:solidFill>
                <a:latin typeface="Calibri" panose="020F0502020204030204"/>
              </a:rPr>
              <a:t>Transition juste</a:t>
            </a: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…vrai ou faux?</a:t>
            </a:r>
          </a:p>
        </p:txBody>
      </p:sp>
      <p:sp>
        <p:nvSpPr>
          <p:cNvPr id="6" name="ZoneTexte 5">
            <a:extLst>
              <a:ext uri="{FF2B5EF4-FFF2-40B4-BE49-F238E27FC236}">
                <a16:creationId xmlns:a16="http://schemas.microsoft.com/office/drawing/2014/main" id="{EF328F29-8BD4-4440-AF1A-AF073C218933}"/>
              </a:ext>
            </a:extLst>
          </p:cNvPr>
          <p:cNvSpPr txBox="1"/>
          <p:nvPr/>
        </p:nvSpPr>
        <p:spPr>
          <a:xfrm>
            <a:off x="1217221" y="1086591"/>
            <a:ext cx="9773392" cy="369332"/>
          </a:xfrm>
          <a:prstGeom prst="rect">
            <a:avLst/>
          </a:prstGeom>
          <a:noFill/>
        </p:spPr>
        <p:txBody>
          <a:bodyPr wrap="square" rtlCol="0">
            <a:spAutoFit/>
          </a:bodyPr>
          <a:lstStyle/>
          <a:p>
            <a:pPr algn="ctr"/>
            <a:r>
              <a:rPr lang="fr-FR" b="1" dirty="0"/>
              <a:t>La force du concept de transition juste c’est…</a:t>
            </a:r>
          </a:p>
        </p:txBody>
      </p:sp>
      <p:sp>
        <p:nvSpPr>
          <p:cNvPr id="8" name="ZoneTexte 7">
            <a:extLst>
              <a:ext uri="{FF2B5EF4-FFF2-40B4-BE49-F238E27FC236}">
                <a16:creationId xmlns:a16="http://schemas.microsoft.com/office/drawing/2014/main" id="{2B014BC4-6DE9-0B41-8B69-4F960BA7C65F}"/>
              </a:ext>
            </a:extLst>
          </p:cNvPr>
          <p:cNvSpPr txBox="1"/>
          <p:nvPr/>
        </p:nvSpPr>
        <p:spPr>
          <a:xfrm>
            <a:off x="659080" y="2335055"/>
            <a:ext cx="3093522" cy="646331"/>
          </a:xfrm>
          <a:prstGeom prst="rect">
            <a:avLst/>
          </a:prstGeom>
          <a:noFill/>
        </p:spPr>
        <p:txBody>
          <a:bodyPr wrap="square" rtlCol="0">
            <a:spAutoFit/>
          </a:bodyPr>
          <a:lstStyle/>
          <a:p>
            <a:pPr algn="ctr"/>
            <a:r>
              <a:rPr lang="fr-FR" dirty="0">
                <a:solidFill>
                  <a:srgbClr val="00B050"/>
                </a:solidFill>
              </a:rPr>
              <a:t>Mettre l’accent sur la justice sociale</a:t>
            </a:r>
          </a:p>
        </p:txBody>
      </p:sp>
      <p:sp>
        <p:nvSpPr>
          <p:cNvPr id="9" name="ZoneTexte 8">
            <a:extLst>
              <a:ext uri="{FF2B5EF4-FFF2-40B4-BE49-F238E27FC236}">
                <a16:creationId xmlns:a16="http://schemas.microsoft.com/office/drawing/2014/main" id="{7BFF8E06-0FB8-8C4A-9FEC-88333ED43C6A}"/>
              </a:ext>
            </a:extLst>
          </p:cNvPr>
          <p:cNvSpPr txBox="1"/>
          <p:nvPr/>
        </p:nvSpPr>
        <p:spPr>
          <a:xfrm>
            <a:off x="6775022" y="2298353"/>
            <a:ext cx="4447309" cy="369332"/>
          </a:xfrm>
          <a:prstGeom prst="rect">
            <a:avLst/>
          </a:prstGeom>
          <a:noFill/>
        </p:spPr>
        <p:txBody>
          <a:bodyPr wrap="square" rtlCol="0">
            <a:spAutoFit/>
          </a:bodyPr>
          <a:lstStyle/>
          <a:p>
            <a:pPr algn="ctr"/>
            <a:r>
              <a:rPr lang="fr-FR" dirty="0">
                <a:solidFill>
                  <a:srgbClr val="FF0000"/>
                </a:solidFill>
              </a:rPr>
              <a:t>Permettre de ne pas utiliser le mot écologie</a:t>
            </a:r>
          </a:p>
        </p:txBody>
      </p:sp>
      <p:sp>
        <p:nvSpPr>
          <p:cNvPr id="14" name="ZoneTexte 13">
            <a:extLst>
              <a:ext uri="{FF2B5EF4-FFF2-40B4-BE49-F238E27FC236}">
                <a16:creationId xmlns:a16="http://schemas.microsoft.com/office/drawing/2014/main" id="{0D081BBA-0579-144B-A11F-9180AAB67D0B}"/>
              </a:ext>
            </a:extLst>
          </p:cNvPr>
          <p:cNvSpPr txBox="1"/>
          <p:nvPr/>
        </p:nvSpPr>
        <p:spPr>
          <a:xfrm>
            <a:off x="4114801" y="3334594"/>
            <a:ext cx="2725387" cy="923330"/>
          </a:xfrm>
          <a:prstGeom prst="rect">
            <a:avLst/>
          </a:prstGeom>
          <a:noFill/>
        </p:spPr>
        <p:txBody>
          <a:bodyPr wrap="square" rtlCol="0">
            <a:spAutoFit/>
          </a:bodyPr>
          <a:lstStyle/>
          <a:p>
            <a:pPr algn="ctr"/>
            <a:r>
              <a:rPr lang="fr-FR" dirty="0">
                <a:solidFill>
                  <a:srgbClr val="00B050"/>
                </a:solidFill>
              </a:rPr>
              <a:t>Réconcilier emploi et protection de l’environnement</a:t>
            </a:r>
          </a:p>
        </p:txBody>
      </p:sp>
      <p:pic>
        <p:nvPicPr>
          <p:cNvPr id="7" name="Graphique 6" descr="Brainstorming de groupe contour">
            <a:extLst>
              <a:ext uri="{FF2B5EF4-FFF2-40B4-BE49-F238E27FC236}">
                <a16:creationId xmlns:a16="http://schemas.microsoft.com/office/drawing/2014/main" id="{E442DBB2-4B42-634B-84B5-1EC1A3918392}"/>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181600" y="2234055"/>
            <a:ext cx="914400" cy="914400"/>
          </a:xfrm>
          <a:prstGeom prst="rect">
            <a:avLst/>
          </a:prstGeom>
        </p:spPr>
      </p:pic>
      <p:pic>
        <p:nvPicPr>
          <p:cNvPr id="10" name="Graphique 9" descr="Bulle de pensée contour">
            <a:extLst>
              <a:ext uri="{FF2B5EF4-FFF2-40B4-BE49-F238E27FC236}">
                <a16:creationId xmlns:a16="http://schemas.microsoft.com/office/drawing/2014/main" id="{E0AD7853-A871-CB47-B62B-7ADC1CCC7497}"/>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844634" y="3488377"/>
            <a:ext cx="914400" cy="914400"/>
          </a:xfrm>
          <a:prstGeom prst="rect">
            <a:avLst/>
          </a:prstGeom>
        </p:spPr>
      </p:pic>
      <p:pic>
        <p:nvPicPr>
          <p:cNvPr id="12" name="Graphique 11" descr="Plante contour">
            <a:extLst>
              <a:ext uri="{FF2B5EF4-FFF2-40B4-BE49-F238E27FC236}">
                <a16:creationId xmlns:a16="http://schemas.microsoft.com/office/drawing/2014/main" id="{309188D6-28DF-C848-B535-96DD4D84CB93}"/>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8195955" y="3315288"/>
            <a:ext cx="914400" cy="914400"/>
          </a:xfrm>
          <a:prstGeom prst="rect">
            <a:avLst/>
          </a:prstGeom>
        </p:spPr>
      </p:pic>
    </p:spTree>
    <p:extLst>
      <p:ext uri="{BB962C8B-B14F-4D97-AF65-F5344CB8AC3E}">
        <p14:creationId xmlns:p14="http://schemas.microsoft.com/office/powerpoint/2010/main" val="254198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7" name="Rectangle 6"/>
          <p:cNvSpPr/>
          <p:nvPr/>
        </p:nvSpPr>
        <p:spPr>
          <a:xfrm>
            <a:off x="7766461" y="3936670"/>
            <a:ext cx="3378531" cy="2162387"/>
          </a:xfrm>
          <a:prstGeom prst="rect">
            <a:avLst/>
          </a:prstGeom>
        </p:spPr>
        <p:txBody>
          <a:bodyPr wrap="square">
            <a:spAutoFit/>
          </a:bodyPr>
          <a:lstStyle/>
          <a:p>
            <a:endParaRPr lang="fr-BE" sz="3600" b="1" dirty="0"/>
          </a:p>
          <a:p>
            <a:pPr lvl="2" algn="ctr"/>
            <a:r>
              <a:rPr lang="fr-BE" dirty="0"/>
              <a:t>Interdire l’e-commerce</a:t>
            </a:r>
          </a:p>
          <a:p>
            <a:pPr lvl="2"/>
            <a:endParaRPr lang="fr-BE" sz="3200" dirty="0"/>
          </a:p>
          <a:p>
            <a:pPr marL="0" marR="0" lvl="0" indent="0" algn="l" defTabSz="914400" rtl="0" eaLnBrk="1" fontAlgn="auto" latinLnBrk="0" hangingPunct="1">
              <a:lnSpc>
                <a:spcPct val="107000"/>
              </a:lnSpc>
              <a:spcBef>
                <a:spcPts val="0"/>
              </a:spcBef>
              <a:spcAft>
                <a:spcPts val="800"/>
              </a:spcAft>
              <a:buClrTx/>
              <a:buSzTx/>
              <a:buFontTx/>
              <a:buNone/>
              <a:tabLst/>
              <a:defRPr/>
            </a:pPr>
            <a:endParaRPr lang="fr-BE"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fr-BE"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6" name="ZoneTexte 15"/>
          <p:cNvSpPr txBox="1"/>
          <p:nvPr/>
        </p:nvSpPr>
        <p:spPr>
          <a:xfrm>
            <a:off x="2987058" y="118659"/>
            <a:ext cx="5697108" cy="461665"/>
          </a:xfrm>
          <a:prstGeom prst="rect">
            <a:avLst/>
          </a:prstGeom>
          <a:noFill/>
        </p:spPr>
        <p:txBody>
          <a:bodyPr wrap="square" rtlCol="0">
            <a:spAutoFit/>
          </a:bodyPr>
          <a:lstStyle/>
          <a:p>
            <a:pPr lvl="0" algn="ctr">
              <a:defRPr/>
            </a:pPr>
            <a:r>
              <a:rPr lang="fr-BE" sz="2400" b="1" dirty="0">
                <a:solidFill>
                  <a:prstClr val="white"/>
                </a:solidFill>
              </a:rPr>
              <a:t>Transition juste </a:t>
            </a: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…vrai ou faux?</a:t>
            </a:r>
          </a:p>
        </p:txBody>
      </p:sp>
      <p:sp>
        <p:nvSpPr>
          <p:cNvPr id="3" name="ZoneTexte 2">
            <a:extLst>
              <a:ext uri="{FF2B5EF4-FFF2-40B4-BE49-F238E27FC236}">
                <a16:creationId xmlns:a16="http://schemas.microsoft.com/office/drawing/2014/main" id="{9C589F91-8DE6-BD48-8DCE-1E9401C81962}"/>
              </a:ext>
            </a:extLst>
          </p:cNvPr>
          <p:cNvSpPr txBox="1"/>
          <p:nvPr/>
        </p:nvSpPr>
        <p:spPr>
          <a:xfrm>
            <a:off x="647205" y="985652"/>
            <a:ext cx="10557164" cy="646331"/>
          </a:xfrm>
          <a:prstGeom prst="rect">
            <a:avLst/>
          </a:prstGeom>
          <a:noFill/>
        </p:spPr>
        <p:txBody>
          <a:bodyPr wrap="square" rtlCol="0">
            <a:spAutoFit/>
          </a:bodyPr>
          <a:lstStyle/>
          <a:p>
            <a:r>
              <a:rPr lang="fr-BE" b="1" dirty="0"/>
              <a:t>Un nouveau Gouvernement vient d’être formé, la Déclaration de Politique doit reprendre des mesures dans le cadre de la transition juste, quelles sont celles qui sont cohérentes avec ce concept?</a:t>
            </a:r>
            <a:endParaRPr lang="fr-FR" dirty="0"/>
          </a:p>
        </p:txBody>
      </p:sp>
      <p:sp>
        <p:nvSpPr>
          <p:cNvPr id="6" name="ZoneTexte 5">
            <a:extLst>
              <a:ext uri="{FF2B5EF4-FFF2-40B4-BE49-F238E27FC236}">
                <a16:creationId xmlns:a16="http://schemas.microsoft.com/office/drawing/2014/main" id="{D160A755-CDF2-C240-8674-E1B37048EAB8}"/>
              </a:ext>
            </a:extLst>
          </p:cNvPr>
          <p:cNvSpPr txBox="1"/>
          <p:nvPr/>
        </p:nvSpPr>
        <p:spPr>
          <a:xfrm>
            <a:off x="47501" y="2404753"/>
            <a:ext cx="4904509" cy="369332"/>
          </a:xfrm>
          <a:prstGeom prst="rect">
            <a:avLst/>
          </a:prstGeom>
          <a:noFill/>
        </p:spPr>
        <p:txBody>
          <a:bodyPr wrap="square" rtlCol="0">
            <a:spAutoFit/>
          </a:bodyPr>
          <a:lstStyle/>
          <a:p>
            <a:pPr lvl="2" algn="ctr"/>
            <a:r>
              <a:rPr lang="fr-BE" dirty="0"/>
              <a:t>Investir dans la recherche et l’innovation</a:t>
            </a:r>
          </a:p>
        </p:txBody>
      </p:sp>
      <p:sp>
        <p:nvSpPr>
          <p:cNvPr id="8" name="ZoneTexte 7">
            <a:extLst>
              <a:ext uri="{FF2B5EF4-FFF2-40B4-BE49-F238E27FC236}">
                <a16:creationId xmlns:a16="http://schemas.microsoft.com/office/drawing/2014/main" id="{6379FDC2-B656-4B48-810C-5252D6178503}"/>
              </a:ext>
            </a:extLst>
          </p:cNvPr>
          <p:cNvSpPr txBox="1"/>
          <p:nvPr/>
        </p:nvSpPr>
        <p:spPr>
          <a:xfrm>
            <a:off x="5913912" y="2404753"/>
            <a:ext cx="5379522" cy="369332"/>
          </a:xfrm>
          <a:prstGeom prst="rect">
            <a:avLst/>
          </a:prstGeom>
          <a:noFill/>
        </p:spPr>
        <p:txBody>
          <a:bodyPr wrap="square" rtlCol="0">
            <a:spAutoFit/>
          </a:bodyPr>
          <a:lstStyle/>
          <a:p>
            <a:pPr lvl="2" algn="ctr"/>
            <a:r>
              <a:rPr lang="fr-BE" dirty="0"/>
              <a:t>Investir dans les formations professionnelles</a:t>
            </a:r>
          </a:p>
        </p:txBody>
      </p:sp>
      <p:sp>
        <p:nvSpPr>
          <p:cNvPr id="9" name="ZoneTexte 8">
            <a:extLst>
              <a:ext uri="{FF2B5EF4-FFF2-40B4-BE49-F238E27FC236}">
                <a16:creationId xmlns:a16="http://schemas.microsoft.com/office/drawing/2014/main" id="{8500AC34-7D55-7741-BC06-0B25E09D4391}"/>
              </a:ext>
            </a:extLst>
          </p:cNvPr>
          <p:cNvSpPr txBox="1"/>
          <p:nvPr/>
        </p:nvSpPr>
        <p:spPr>
          <a:xfrm>
            <a:off x="4032662" y="3485408"/>
            <a:ext cx="4126676" cy="369332"/>
          </a:xfrm>
          <a:prstGeom prst="rect">
            <a:avLst/>
          </a:prstGeom>
          <a:noFill/>
        </p:spPr>
        <p:txBody>
          <a:bodyPr wrap="square" rtlCol="0">
            <a:spAutoFit/>
          </a:bodyPr>
          <a:lstStyle/>
          <a:p>
            <a:pPr lvl="2"/>
            <a:r>
              <a:rPr lang="fr-BE" dirty="0"/>
              <a:t>Renforcer la sécurité sociale</a:t>
            </a:r>
          </a:p>
        </p:txBody>
      </p:sp>
      <p:sp>
        <p:nvSpPr>
          <p:cNvPr id="14" name="ZoneTexte 13">
            <a:extLst>
              <a:ext uri="{FF2B5EF4-FFF2-40B4-BE49-F238E27FC236}">
                <a16:creationId xmlns:a16="http://schemas.microsoft.com/office/drawing/2014/main" id="{5348A0DA-D39C-CD46-81B7-F457011B6E31}"/>
              </a:ext>
            </a:extLst>
          </p:cNvPr>
          <p:cNvSpPr txBox="1"/>
          <p:nvPr/>
        </p:nvSpPr>
        <p:spPr>
          <a:xfrm>
            <a:off x="0" y="4205936"/>
            <a:ext cx="4554187" cy="923330"/>
          </a:xfrm>
          <a:prstGeom prst="rect">
            <a:avLst/>
          </a:prstGeom>
          <a:noFill/>
        </p:spPr>
        <p:txBody>
          <a:bodyPr wrap="square" rtlCol="0">
            <a:spAutoFit/>
          </a:bodyPr>
          <a:lstStyle/>
          <a:p>
            <a:pPr lvl="2" algn="ctr"/>
            <a:r>
              <a:rPr lang="fr-BE" dirty="0"/>
              <a:t>Conditionner l’octroi des primes aux entreprises à la formation des travailleurs au numérique</a:t>
            </a:r>
          </a:p>
        </p:txBody>
      </p:sp>
    </p:spTree>
    <p:extLst>
      <p:ext uri="{BB962C8B-B14F-4D97-AF65-F5344CB8AC3E}">
        <p14:creationId xmlns:p14="http://schemas.microsoft.com/office/powerpoint/2010/main" val="2819950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7" name="Rectangle 6"/>
          <p:cNvSpPr/>
          <p:nvPr/>
        </p:nvSpPr>
        <p:spPr>
          <a:xfrm>
            <a:off x="7018317" y="3960420"/>
            <a:ext cx="3996047" cy="3270382"/>
          </a:xfrm>
          <a:prstGeom prst="rect">
            <a:avLst/>
          </a:prstGeom>
        </p:spPr>
        <p:txBody>
          <a:bodyPr wrap="square">
            <a:spAutoFit/>
          </a:bodyPr>
          <a:lstStyle/>
          <a:p>
            <a:endParaRPr lang="fr-BE" sz="3600" b="1" dirty="0"/>
          </a:p>
          <a:p>
            <a:pPr lvl="2"/>
            <a:r>
              <a:rPr lang="fr-BE" dirty="0">
                <a:solidFill>
                  <a:srgbClr val="FF0000"/>
                </a:solidFill>
              </a:rPr>
              <a:t>Interdire l’e-commerce</a:t>
            </a:r>
          </a:p>
          <a:p>
            <a:pPr lvl="2"/>
            <a:r>
              <a:rPr lang="fr-BE" dirty="0"/>
              <a:t>Par contre cadrer l’e-commerce peut être intéressant pour les petits commerçants par exemple.</a:t>
            </a:r>
          </a:p>
          <a:p>
            <a:pPr lvl="2"/>
            <a:endParaRPr lang="fr-BE" sz="3200" dirty="0"/>
          </a:p>
          <a:p>
            <a:pPr marL="0" marR="0" lvl="0" indent="0" algn="l" defTabSz="914400" rtl="0" eaLnBrk="1" fontAlgn="auto" latinLnBrk="0" hangingPunct="1">
              <a:lnSpc>
                <a:spcPct val="107000"/>
              </a:lnSpc>
              <a:spcBef>
                <a:spcPts val="0"/>
              </a:spcBef>
              <a:spcAft>
                <a:spcPts val="800"/>
              </a:spcAft>
              <a:buClrTx/>
              <a:buSzTx/>
              <a:buFontTx/>
              <a:buNone/>
              <a:tabLst/>
              <a:defRPr/>
            </a:pPr>
            <a:endParaRPr lang="fr-BE"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fr-BE"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6" name="ZoneTexte 15"/>
          <p:cNvSpPr txBox="1"/>
          <p:nvPr/>
        </p:nvSpPr>
        <p:spPr>
          <a:xfrm>
            <a:off x="2987058" y="118659"/>
            <a:ext cx="5697108" cy="461665"/>
          </a:xfrm>
          <a:prstGeom prst="rect">
            <a:avLst/>
          </a:prstGeom>
          <a:noFill/>
        </p:spPr>
        <p:txBody>
          <a:bodyPr wrap="square" rtlCol="0">
            <a:spAutoFit/>
          </a:bodyPr>
          <a:lstStyle/>
          <a:p>
            <a:pPr lvl="0" algn="ctr">
              <a:defRPr/>
            </a:pPr>
            <a:r>
              <a:rPr lang="fr-BE" sz="2400" b="1" dirty="0">
                <a:solidFill>
                  <a:prstClr val="white"/>
                </a:solidFill>
              </a:rPr>
              <a:t>Transition juste </a:t>
            </a: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…vrai ou faux?</a:t>
            </a:r>
          </a:p>
        </p:txBody>
      </p:sp>
      <p:sp>
        <p:nvSpPr>
          <p:cNvPr id="3" name="ZoneTexte 2">
            <a:extLst>
              <a:ext uri="{FF2B5EF4-FFF2-40B4-BE49-F238E27FC236}">
                <a16:creationId xmlns:a16="http://schemas.microsoft.com/office/drawing/2014/main" id="{9C589F91-8DE6-BD48-8DCE-1E9401C81962}"/>
              </a:ext>
            </a:extLst>
          </p:cNvPr>
          <p:cNvSpPr txBox="1"/>
          <p:nvPr/>
        </p:nvSpPr>
        <p:spPr>
          <a:xfrm>
            <a:off x="647205" y="985652"/>
            <a:ext cx="10557164" cy="646331"/>
          </a:xfrm>
          <a:prstGeom prst="rect">
            <a:avLst/>
          </a:prstGeom>
          <a:noFill/>
        </p:spPr>
        <p:txBody>
          <a:bodyPr wrap="square" rtlCol="0">
            <a:spAutoFit/>
          </a:bodyPr>
          <a:lstStyle/>
          <a:p>
            <a:r>
              <a:rPr lang="fr-BE" b="1" dirty="0"/>
              <a:t>Un nouveau Gouvernement vient d’être formé, la Déclaration de Politique doit reprendre des mesures dans le cadre de la transition juste, quelles sont celles qui sont cohérentes avec ce concept?</a:t>
            </a:r>
            <a:endParaRPr lang="fr-FR" dirty="0"/>
          </a:p>
        </p:txBody>
      </p:sp>
      <p:sp>
        <p:nvSpPr>
          <p:cNvPr id="6" name="ZoneTexte 5">
            <a:extLst>
              <a:ext uri="{FF2B5EF4-FFF2-40B4-BE49-F238E27FC236}">
                <a16:creationId xmlns:a16="http://schemas.microsoft.com/office/drawing/2014/main" id="{D160A755-CDF2-C240-8674-E1B37048EAB8}"/>
              </a:ext>
            </a:extLst>
          </p:cNvPr>
          <p:cNvSpPr txBox="1"/>
          <p:nvPr/>
        </p:nvSpPr>
        <p:spPr>
          <a:xfrm>
            <a:off x="47501" y="2404753"/>
            <a:ext cx="4904509" cy="369332"/>
          </a:xfrm>
          <a:prstGeom prst="rect">
            <a:avLst/>
          </a:prstGeom>
          <a:noFill/>
        </p:spPr>
        <p:txBody>
          <a:bodyPr wrap="square" rtlCol="0">
            <a:spAutoFit/>
          </a:bodyPr>
          <a:lstStyle/>
          <a:p>
            <a:pPr lvl="2" algn="ctr"/>
            <a:r>
              <a:rPr lang="fr-BE" dirty="0">
                <a:solidFill>
                  <a:srgbClr val="00B050"/>
                </a:solidFill>
              </a:rPr>
              <a:t>Investir dans la recherche et l’innovation</a:t>
            </a:r>
          </a:p>
        </p:txBody>
      </p:sp>
      <p:sp>
        <p:nvSpPr>
          <p:cNvPr id="8" name="ZoneTexte 7">
            <a:extLst>
              <a:ext uri="{FF2B5EF4-FFF2-40B4-BE49-F238E27FC236}">
                <a16:creationId xmlns:a16="http://schemas.microsoft.com/office/drawing/2014/main" id="{6379FDC2-B656-4B48-810C-5252D6178503}"/>
              </a:ext>
            </a:extLst>
          </p:cNvPr>
          <p:cNvSpPr txBox="1"/>
          <p:nvPr/>
        </p:nvSpPr>
        <p:spPr>
          <a:xfrm>
            <a:off x="5913912" y="2404753"/>
            <a:ext cx="5379522" cy="369332"/>
          </a:xfrm>
          <a:prstGeom prst="rect">
            <a:avLst/>
          </a:prstGeom>
          <a:noFill/>
        </p:spPr>
        <p:txBody>
          <a:bodyPr wrap="square" rtlCol="0">
            <a:spAutoFit/>
          </a:bodyPr>
          <a:lstStyle/>
          <a:p>
            <a:pPr lvl="2" algn="ctr"/>
            <a:r>
              <a:rPr lang="fr-BE" dirty="0">
                <a:solidFill>
                  <a:srgbClr val="00B050"/>
                </a:solidFill>
              </a:rPr>
              <a:t>Investir dans les formations professionnelles</a:t>
            </a:r>
          </a:p>
        </p:txBody>
      </p:sp>
      <p:sp>
        <p:nvSpPr>
          <p:cNvPr id="9" name="ZoneTexte 8">
            <a:extLst>
              <a:ext uri="{FF2B5EF4-FFF2-40B4-BE49-F238E27FC236}">
                <a16:creationId xmlns:a16="http://schemas.microsoft.com/office/drawing/2014/main" id="{8500AC34-7D55-7741-BC06-0B25E09D4391}"/>
              </a:ext>
            </a:extLst>
          </p:cNvPr>
          <p:cNvSpPr txBox="1"/>
          <p:nvPr/>
        </p:nvSpPr>
        <p:spPr>
          <a:xfrm>
            <a:off x="4032662" y="3485408"/>
            <a:ext cx="4126676" cy="369332"/>
          </a:xfrm>
          <a:prstGeom prst="rect">
            <a:avLst/>
          </a:prstGeom>
          <a:noFill/>
        </p:spPr>
        <p:txBody>
          <a:bodyPr wrap="square" rtlCol="0">
            <a:spAutoFit/>
          </a:bodyPr>
          <a:lstStyle/>
          <a:p>
            <a:pPr lvl="2"/>
            <a:r>
              <a:rPr lang="fr-BE" dirty="0">
                <a:solidFill>
                  <a:srgbClr val="00B050"/>
                </a:solidFill>
              </a:rPr>
              <a:t>Renforcer la sécurité sociale</a:t>
            </a:r>
          </a:p>
        </p:txBody>
      </p:sp>
      <p:sp>
        <p:nvSpPr>
          <p:cNvPr id="14" name="ZoneTexte 13">
            <a:extLst>
              <a:ext uri="{FF2B5EF4-FFF2-40B4-BE49-F238E27FC236}">
                <a16:creationId xmlns:a16="http://schemas.microsoft.com/office/drawing/2014/main" id="{5348A0DA-D39C-CD46-81B7-F457011B6E31}"/>
              </a:ext>
            </a:extLst>
          </p:cNvPr>
          <p:cNvSpPr txBox="1"/>
          <p:nvPr/>
        </p:nvSpPr>
        <p:spPr>
          <a:xfrm>
            <a:off x="0" y="4205936"/>
            <a:ext cx="4554187" cy="923330"/>
          </a:xfrm>
          <a:prstGeom prst="rect">
            <a:avLst/>
          </a:prstGeom>
          <a:noFill/>
        </p:spPr>
        <p:txBody>
          <a:bodyPr wrap="square" rtlCol="0">
            <a:spAutoFit/>
          </a:bodyPr>
          <a:lstStyle/>
          <a:p>
            <a:pPr lvl="2" algn="ctr"/>
            <a:r>
              <a:rPr lang="fr-BE" dirty="0">
                <a:solidFill>
                  <a:srgbClr val="FF0000"/>
                </a:solidFill>
              </a:rPr>
              <a:t>Conditionner l’octroi des primes aux entreprises à la formation des travailleurs au numérique</a:t>
            </a:r>
          </a:p>
        </p:txBody>
      </p:sp>
    </p:spTree>
    <p:extLst>
      <p:ext uri="{BB962C8B-B14F-4D97-AF65-F5344CB8AC3E}">
        <p14:creationId xmlns:p14="http://schemas.microsoft.com/office/powerpoint/2010/main" val="2142703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828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0"/>
              </a:spcAft>
            </a:pPr>
            <a:r>
              <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rPr>
              <a:t>Bien commun : vrai ou faux?</a:t>
            </a:r>
          </a:p>
        </p:txBody>
      </p:sp>
      <p:sp>
        <p:nvSpPr>
          <p:cNvPr id="5" name="Ellipse 4"/>
          <p:cNvSpPr/>
          <p:nvPr/>
        </p:nvSpPr>
        <p:spPr>
          <a:xfrm>
            <a:off x="11357112" y="494710"/>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sp>
        <p:nvSpPr>
          <p:cNvPr id="8" name="ZoneTexte 7">
            <a:extLst>
              <a:ext uri="{FF2B5EF4-FFF2-40B4-BE49-F238E27FC236}">
                <a16:creationId xmlns:a16="http://schemas.microsoft.com/office/drawing/2014/main" id="{130419D9-9C4D-48EB-B303-91328A94B277}"/>
              </a:ext>
            </a:extLst>
          </p:cNvPr>
          <p:cNvSpPr txBox="1"/>
          <p:nvPr/>
        </p:nvSpPr>
        <p:spPr>
          <a:xfrm>
            <a:off x="588121" y="828669"/>
            <a:ext cx="2575720" cy="369332"/>
          </a:xfrm>
          <a:prstGeom prst="rect">
            <a:avLst/>
          </a:prstGeom>
          <a:noFill/>
        </p:spPr>
        <p:txBody>
          <a:bodyPr wrap="square" rtlCol="0">
            <a:spAutoFit/>
          </a:bodyPr>
          <a:lstStyle/>
          <a:p>
            <a:endParaRPr lang="fr-BE" dirty="0"/>
          </a:p>
        </p:txBody>
      </p:sp>
      <p:pic>
        <p:nvPicPr>
          <p:cNvPr id="10" name="Image 9">
            <a:extLst>
              <a:ext uri="{FF2B5EF4-FFF2-40B4-BE49-F238E27FC236}">
                <a16:creationId xmlns:a16="http://schemas.microsoft.com/office/drawing/2014/main" id="{CAC4A77E-C3B4-7245-8212-DF98115F238A}"/>
              </a:ext>
            </a:extLst>
          </p:cNvPr>
          <p:cNvPicPr>
            <a:picLocks noChangeAspect="1"/>
          </p:cNvPicPr>
          <p:nvPr/>
        </p:nvPicPr>
        <p:blipFill>
          <a:blip r:embed="rId5"/>
          <a:stretch>
            <a:fillRect/>
          </a:stretch>
        </p:blipFill>
        <p:spPr>
          <a:xfrm>
            <a:off x="4320582" y="2920205"/>
            <a:ext cx="2591045" cy="2591045"/>
          </a:xfrm>
          <a:prstGeom prst="rect">
            <a:avLst/>
          </a:prstGeom>
        </p:spPr>
      </p:pic>
      <p:sp>
        <p:nvSpPr>
          <p:cNvPr id="17" name="ZoneTexte 16">
            <a:extLst>
              <a:ext uri="{FF2B5EF4-FFF2-40B4-BE49-F238E27FC236}">
                <a16:creationId xmlns:a16="http://schemas.microsoft.com/office/drawing/2014/main" id="{D2A4758B-C7D2-F846-A505-F9C09BCF3027}"/>
              </a:ext>
            </a:extLst>
          </p:cNvPr>
          <p:cNvSpPr txBox="1"/>
          <p:nvPr/>
        </p:nvSpPr>
        <p:spPr>
          <a:xfrm>
            <a:off x="5616104" y="1644344"/>
            <a:ext cx="1090491" cy="369332"/>
          </a:xfrm>
          <a:prstGeom prst="rect">
            <a:avLst/>
          </a:prstGeom>
          <a:noFill/>
        </p:spPr>
        <p:txBody>
          <a:bodyPr wrap="none" rtlCol="0">
            <a:spAutoFit/>
          </a:bodyPr>
          <a:lstStyle/>
          <a:p>
            <a:r>
              <a:rPr lang="fr-FR" b="1" dirty="0">
                <a:latin typeface="Calibri" panose="020F0502020204030204" pitchFamily="34" charset="0"/>
                <a:cs typeface="Calibri" panose="020F0502020204030204" pitchFamily="34" charset="0"/>
              </a:rPr>
              <a:t>Facebook</a:t>
            </a:r>
          </a:p>
        </p:txBody>
      </p:sp>
      <p:sp>
        <p:nvSpPr>
          <p:cNvPr id="18" name="Rectangle 17">
            <a:extLst>
              <a:ext uri="{FF2B5EF4-FFF2-40B4-BE49-F238E27FC236}">
                <a16:creationId xmlns:a16="http://schemas.microsoft.com/office/drawing/2014/main" id="{E2B9D65B-2C3C-0245-B5D8-E9FBB549047D}"/>
              </a:ext>
            </a:extLst>
          </p:cNvPr>
          <p:cNvSpPr/>
          <p:nvPr/>
        </p:nvSpPr>
        <p:spPr>
          <a:xfrm>
            <a:off x="1341125" y="2950728"/>
            <a:ext cx="1664623" cy="369332"/>
          </a:xfrm>
          <a:prstGeom prst="rect">
            <a:avLst/>
          </a:prstGeom>
        </p:spPr>
        <p:txBody>
          <a:bodyPr wrap="none">
            <a:spAutoFit/>
          </a:bodyPr>
          <a:lstStyle/>
          <a:p>
            <a:r>
              <a:rPr lang="fr-FR" b="1" dirty="0">
                <a:latin typeface="Calibri" panose="020F0502020204030204" pitchFamily="34" charset="0"/>
                <a:cs typeface="Calibri" panose="020F0502020204030204" pitchFamily="34" charset="0"/>
              </a:rPr>
              <a:t>Sécurité</a:t>
            </a:r>
            <a:r>
              <a:rPr lang="fr-FR" b="1" dirty="0"/>
              <a:t> sociale</a:t>
            </a:r>
          </a:p>
        </p:txBody>
      </p:sp>
      <p:sp>
        <p:nvSpPr>
          <p:cNvPr id="19" name="Rectangle 18">
            <a:extLst>
              <a:ext uri="{FF2B5EF4-FFF2-40B4-BE49-F238E27FC236}">
                <a16:creationId xmlns:a16="http://schemas.microsoft.com/office/drawing/2014/main" id="{9FA7D37E-CFD4-D34C-8AA1-2C7D06198AA7}"/>
              </a:ext>
            </a:extLst>
          </p:cNvPr>
          <p:cNvSpPr/>
          <p:nvPr/>
        </p:nvSpPr>
        <p:spPr>
          <a:xfrm>
            <a:off x="7923371" y="3318431"/>
            <a:ext cx="1720856" cy="369332"/>
          </a:xfrm>
          <a:prstGeom prst="rect">
            <a:avLst/>
          </a:prstGeom>
        </p:spPr>
        <p:txBody>
          <a:bodyPr wrap="none">
            <a:spAutoFit/>
          </a:bodyPr>
          <a:lstStyle/>
          <a:p>
            <a:r>
              <a:rPr lang="fr-FR" b="1" dirty="0">
                <a:latin typeface="Calibri" panose="020F0502020204030204" pitchFamily="34" charset="0"/>
                <a:cs typeface="Calibri" panose="020F0502020204030204" pitchFamily="34" charset="0"/>
              </a:rPr>
              <a:t>Réseau de l’eau </a:t>
            </a:r>
          </a:p>
        </p:txBody>
      </p:sp>
      <p:sp>
        <p:nvSpPr>
          <p:cNvPr id="22" name="Rectangle 21">
            <a:extLst>
              <a:ext uri="{FF2B5EF4-FFF2-40B4-BE49-F238E27FC236}">
                <a16:creationId xmlns:a16="http://schemas.microsoft.com/office/drawing/2014/main" id="{1FEFE449-A6E3-4D42-804B-C4CE7E731887}"/>
              </a:ext>
            </a:extLst>
          </p:cNvPr>
          <p:cNvSpPr/>
          <p:nvPr/>
        </p:nvSpPr>
        <p:spPr>
          <a:xfrm>
            <a:off x="1816134" y="5511250"/>
            <a:ext cx="2155014" cy="369332"/>
          </a:xfrm>
          <a:prstGeom prst="rect">
            <a:avLst/>
          </a:prstGeom>
        </p:spPr>
        <p:txBody>
          <a:bodyPr wrap="none">
            <a:spAutoFit/>
          </a:bodyPr>
          <a:lstStyle/>
          <a:p>
            <a:r>
              <a:rPr lang="fr-FR" b="1" dirty="0"/>
              <a:t>Beauté des </a:t>
            </a:r>
            <a:r>
              <a:rPr lang="fr-FR" b="1" dirty="0">
                <a:latin typeface="Calibri" panose="020F0502020204030204" pitchFamily="34" charset="0"/>
                <a:cs typeface="Calibri" panose="020F0502020204030204" pitchFamily="34" charset="0"/>
              </a:rPr>
              <a:t>paysages</a:t>
            </a:r>
          </a:p>
        </p:txBody>
      </p:sp>
      <p:sp>
        <p:nvSpPr>
          <p:cNvPr id="23" name="Rectangle 22">
            <a:extLst>
              <a:ext uri="{FF2B5EF4-FFF2-40B4-BE49-F238E27FC236}">
                <a16:creationId xmlns:a16="http://schemas.microsoft.com/office/drawing/2014/main" id="{111EF08B-D427-5F4B-8314-22084FDB504C}"/>
              </a:ext>
            </a:extLst>
          </p:cNvPr>
          <p:cNvSpPr/>
          <p:nvPr/>
        </p:nvSpPr>
        <p:spPr>
          <a:xfrm>
            <a:off x="6911627" y="5695916"/>
            <a:ext cx="1560684" cy="369332"/>
          </a:xfrm>
          <a:prstGeom prst="rect">
            <a:avLst/>
          </a:prstGeom>
        </p:spPr>
        <p:txBody>
          <a:bodyPr wrap="none">
            <a:spAutoFit/>
          </a:bodyPr>
          <a:lstStyle/>
          <a:p>
            <a:r>
              <a:rPr lang="fr-FR" b="1" dirty="0">
                <a:latin typeface="Calibri" panose="020F0502020204030204" pitchFamily="34" charset="0"/>
                <a:cs typeface="Calibri" panose="020F0502020204030204" pitchFamily="34" charset="0"/>
              </a:rPr>
              <a:t>Logiciels libres</a:t>
            </a:r>
          </a:p>
        </p:txBody>
      </p:sp>
      <p:sp>
        <p:nvSpPr>
          <p:cNvPr id="3" name="ZoneTexte 2">
            <a:extLst>
              <a:ext uri="{FF2B5EF4-FFF2-40B4-BE49-F238E27FC236}">
                <a16:creationId xmlns:a16="http://schemas.microsoft.com/office/drawing/2014/main" id="{03AF2A3A-0A20-514E-A56B-46237FEA768F}"/>
              </a:ext>
            </a:extLst>
          </p:cNvPr>
          <p:cNvSpPr txBox="1"/>
          <p:nvPr/>
        </p:nvSpPr>
        <p:spPr>
          <a:xfrm>
            <a:off x="0" y="828669"/>
            <a:ext cx="8918369" cy="402546"/>
          </a:xfrm>
          <a:prstGeom prst="rect">
            <a:avLst/>
          </a:prstGeom>
          <a:noFill/>
        </p:spPr>
        <p:txBody>
          <a:bodyPr wrap="square" rtlCol="0">
            <a:spAutoFit/>
          </a:bodyPr>
          <a:lstStyle/>
          <a:p>
            <a:pPr>
              <a:lnSpc>
                <a:spcPct val="120000"/>
              </a:lnSpc>
              <a:spcAft>
                <a:spcPts val="0"/>
              </a:spcAft>
            </a:pPr>
            <a:r>
              <a:rPr lang="fr-BE" b="1" dirty="0">
                <a:latin typeface="Calibri" panose="020F0502020204030204" pitchFamily="34" charset="0"/>
                <a:ea typeface="Calibri" panose="020F0502020204030204" pitchFamily="34" charset="0"/>
                <a:cs typeface="Arial" panose="020B0604020202020204" pitchFamily="34" charset="0"/>
              </a:rPr>
              <a:t>Quels produits et services correspondent selon vous à la notion de bien commun?</a:t>
            </a:r>
          </a:p>
        </p:txBody>
      </p:sp>
    </p:spTree>
    <p:extLst>
      <p:ext uri="{BB962C8B-B14F-4D97-AF65-F5344CB8AC3E}">
        <p14:creationId xmlns:p14="http://schemas.microsoft.com/office/powerpoint/2010/main" val="598718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828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0"/>
              </a:spcAft>
            </a:pPr>
            <a:r>
              <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rPr>
              <a:t>Bien commun : vrai ou faux?</a:t>
            </a:r>
          </a:p>
        </p:txBody>
      </p:sp>
      <p:sp>
        <p:nvSpPr>
          <p:cNvPr id="5" name="Ellipse 4"/>
          <p:cNvSpPr/>
          <p:nvPr/>
        </p:nvSpPr>
        <p:spPr>
          <a:xfrm>
            <a:off x="11357112" y="494710"/>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sp>
        <p:nvSpPr>
          <p:cNvPr id="8" name="ZoneTexte 7">
            <a:extLst>
              <a:ext uri="{FF2B5EF4-FFF2-40B4-BE49-F238E27FC236}">
                <a16:creationId xmlns:a16="http://schemas.microsoft.com/office/drawing/2014/main" id="{130419D9-9C4D-48EB-B303-91328A94B277}"/>
              </a:ext>
            </a:extLst>
          </p:cNvPr>
          <p:cNvSpPr txBox="1"/>
          <p:nvPr/>
        </p:nvSpPr>
        <p:spPr>
          <a:xfrm>
            <a:off x="588121" y="828669"/>
            <a:ext cx="2575720" cy="369332"/>
          </a:xfrm>
          <a:prstGeom prst="rect">
            <a:avLst/>
          </a:prstGeom>
          <a:noFill/>
        </p:spPr>
        <p:txBody>
          <a:bodyPr wrap="square" rtlCol="0">
            <a:spAutoFit/>
          </a:bodyPr>
          <a:lstStyle/>
          <a:p>
            <a:endParaRPr lang="fr-BE" dirty="0"/>
          </a:p>
        </p:txBody>
      </p:sp>
      <p:pic>
        <p:nvPicPr>
          <p:cNvPr id="10" name="Image 9">
            <a:extLst>
              <a:ext uri="{FF2B5EF4-FFF2-40B4-BE49-F238E27FC236}">
                <a16:creationId xmlns:a16="http://schemas.microsoft.com/office/drawing/2014/main" id="{CAC4A77E-C3B4-7245-8212-DF98115F238A}"/>
              </a:ext>
            </a:extLst>
          </p:cNvPr>
          <p:cNvPicPr>
            <a:picLocks noChangeAspect="1"/>
          </p:cNvPicPr>
          <p:nvPr/>
        </p:nvPicPr>
        <p:blipFill>
          <a:blip r:embed="rId5"/>
          <a:stretch>
            <a:fillRect/>
          </a:stretch>
        </p:blipFill>
        <p:spPr>
          <a:xfrm>
            <a:off x="4320582" y="2920205"/>
            <a:ext cx="2591045" cy="2591045"/>
          </a:xfrm>
          <a:prstGeom prst="rect">
            <a:avLst/>
          </a:prstGeom>
        </p:spPr>
      </p:pic>
      <p:sp>
        <p:nvSpPr>
          <p:cNvPr id="17" name="ZoneTexte 16">
            <a:extLst>
              <a:ext uri="{FF2B5EF4-FFF2-40B4-BE49-F238E27FC236}">
                <a16:creationId xmlns:a16="http://schemas.microsoft.com/office/drawing/2014/main" id="{D2A4758B-C7D2-F846-A505-F9C09BCF3027}"/>
              </a:ext>
            </a:extLst>
          </p:cNvPr>
          <p:cNvSpPr txBox="1"/>
          <p:nvPr/>
        </p:nvSpPr>
        <p:spPr>
          <a:xfrm>
            <a:off x="5616104" y="1644344"/>
            <a:ext cx="1090491" cy="369332"/>
          </a:xfrm>
          <a:prstGeom prst="rect">
            <a:avLst/>
          </a:prstGeom>
          <a:noFill/>
        </p:spPr>
        <p:txBody>
          <a:bodyPr wrap="none" rtlCol="0">
            <a:spAutoFit/>
          </a:bodyPr>
          <a:lstStyle/>
          <a:p>
            <a:r>
              <a:rPr lang="fr-FR" b="1" dirty="0">
                <a:solidFill>
                  <a:srgbClr val="FF0000"/>
                </a:solidFill>
                <a:latin typeface="Calibri" panose="020F0502020204030204" pitchFamily="34" charset="0"/>
                <a:cs typeface="Calibri" panose="020F0502020204030204" pitchFamily="34" charset="0"/>
              </a:rPr>
              <a:t>Facebook</a:t>
            </a:r>
          </a:p>
        </p:txBody>
      </p:sp>
      <p:sp>
        <p:nvSpPr>
          <p:cNvPr id="18" name="Rectangle 17">
            <a:extLst>
              <a:ext uri="{FF2B5EF4-FFF2-40B4-BE49-F238E27FC236}">
                <a16:creationId xmlns:a16="http://schemas.microsoft.com/office/drawing/2014/main" id="{E2B9D65B-2C3C-0245-B5D8-E9FBB549047D}"/>
              </a:ext>
            </a:extLst>
          </p:cNvPr>
          <p:cNvSpPr/>
          <p:nvPr/>
        </p:nvSpPr>
        <p:spPr>
          <a:xfrm>
            <a:off x="1341125" y="2950728"/>
            <a:ext cx="1664623" cy="369332"/>
          </a:xfrm>
          <a:prstGeom prst="rect">
            <a:avLst/>
          </a:prstGeom>
        </p:spPr>
        <p:txBody>
          <a:bodyPr wrap="none">
            <a:spAutoFit/>
          </a:bodyPr>
          <a:lstStyle/>
          <a:p>
            <a:r>
              <a:rPr lang="fr-FR" b="1" dirty="0">
                <a:solidFill>
                  <a:srgbClr val="FF0000"/>
                </a:solidFill>
                <a:latin typeface="Calibri" panose="020F0502020204030204" pitchFamily="34" charset="0"/>
                <a:cs typeface="Calibri" panose="020F0502020204030204" pitchFamily="34" charset="0"/>
              </a:rPr>
              <a:t>Sécurité</a:t>
            </a:r>
            <a:r>
              <a:rPr lang="fr-FR" b="1" dirty="0">
                <a:solidFill>
                  <a:srgbClr val="FF0000"/>
                </a:solidFill>
              </a:rPr>
              <a:t> sociale</a:t>
            </a:r>
          </a:p>
        </p:txBody>
      </p:sp>
      <p:sp>
        <p:nvSpPr>
          <p:cNvPr id="19" name="Rectangle 18">
            <a:extLst>
              <a:ext uri="{FF2B5EF4-FFF2-40B4-BE49-F238E27FC236}">
                <a16:creationId xmlns:a16="http://schemas.microsoft.com/office/drawing/2014/main" id="{9FA7D37E-CFD4-D34C-8AA1-2C7D06198AA7}"/>
              </a:ext>
            </a:extLst>
          </p:cNvPr>
          <p:cNvSpPr/>
          <p:nvPr/>
        </p:nvSpPr>
        <p:spPr>
          <a:xfrm>
            <a:off x="7923371" y="3318431"/>
            <a:ext cx="1720856" cy="369332"/>
          </a:xfrm>
          <a:prstGeom prst="rect">
            <a:avLst/>
          </a:prstGeom>
        </p:spPr>
        <p:txBody>
          <a:bodyPr wrap="none">
            <a:spAutoFit/>
          </a:bodyPr>
          <a:lstStyle/>
          <a:p>
            <a:r>
              <a:rPr lang="fr-FR" b="1" dirty="0">
                <a:solidFill>
                  <a:srgbClr val="FF0000"/>
                </a:solidFill>
                <a:latin typeface="Calibri" panose="020F0502020204030204" pitchFamily="34" charset="0"/>
                <a:cs typeface="Calibri" panose="020F0502020204030204" pitchFamily="34" charset="0"/>
              </a:rPr>
              <a:t>Réseau de l’eau </a:t>
            </a:r>
          </a:p>
        </p:txBody>
      </p:sp>
      <p:sp>
        <p:nvSpPr>
          <p:cNvPr id="22" name="Rectangle 21">
            <a:extLst>
              <a:ext uri="{FF2B5EF4-FFF2-40B4-BE49-F238E27FC236}">
                <a16:creationId xmlns:a16="http://schemas.microsoft.com/office/drawing/2014/main" id="{1FEFE449-A6E3-4D42-804B-C4CE7E731887}"/>
              </a:ext>
            </a:extLst>
          </p:cNvPr>
          <p:cNvSpPr/>
          <p:nvPr/>
        </p:nvSpPr>
        <p:spPr>
          <a:xfrm>
            <a:off x="1816134" y="5511250"/>
            <a:ext cx="2155014" cy="369332"/>
          </a:xfrm>
          <a:prstGeom prst="rect">
            <a:avLst/>
          </a:prstGeom>
        </p:spPr>
        <p:txBody>
          <a:bodyPr wrap="none">
            <a:spAutoFit/>
          </a:bodyPr>
          <a:lstStyle/>
          <a:p>
            <a:r>
              <a:rPr lang="fr-FR" b="1" dirty="0">
                <a:solidFill>
                  <a:srgbClr val="00B050"/>
                </a:solidFill>
              </a:rPr>
              <a:t>Beauté des </a:t>
            </a:r>
            <a:r>
              <a:rPr lang="fr-FR" b="1" dirty="0">
                <a:solidFill>
                  <a:srgbClr val="00B050"/>
                </a:solidFill>
                <a:latin typeface="Calibri" panose="020F0502020204030204" pitchFamily="34" charset="0"/>
                <a:cs typeface="Calibri" panose="020F0502020204030204" pitchFamily="34" charset="0"/>
              </a:rPr>
              <a:t>paysages</a:t>
            </a:r>
          </a:p>
        </p:txBody>
      </p:sp>
      <p:sp>
        <p:nvSpPr>
          <p:cNvPr id="23" name="Rectangle 22">
            <a:extLst>
              <a:ext uri="{FF2B5EF4-FFF2-40B4-BE49-F238E27FC236}">
                <a16:creationId xmlns:a16="http://schemas.microsoft.com/office/drawing/2014/main" id="{111EF08B-D427-5F4B-8314-22084FDB504C}"/>
              </a:ext>
            </a:extLst>
          </p:cNvPr>
          <p:cNvSpPr/>
          <p:nvPr/>
        </p:nvSpPr>
        <p:spPr>
          <a:xfrm>
            <a:off x="6911627" y="5695916"/>
            <a:ext cx="1560684" cy="369332"/>
          </a:xfrm>
          <a:prstGeom prst="rect">
            <a:avLst/>
          </a:prstGeom>
        </p:spPr>
        <p:txBody>
          <a:bodyPr wrap="none">
            <a:spAutoFit/>
          </a:bodyPr>
          <a:lstStyle/>
          <a:p>
            <a:r>
              <a:rPr lang="fr-FR" b="1" dirty="0">
                <a:solidFill>
                  <a:srgbClr val="00B050"/>
                </a:solidFill>
                <a:latin typeface="Calibri" panose="020F0502020204030204" pitchFamily="34" charset="0"/>
                <a:cs typeface="Calibri" panose="020F0502020204030204" pitchFamily="34" charset="0"/>
              </a:rPr>
              <a:t>Logiciels libres</a:t>
            </a:r>
          </a:p>
        </p:txBody>
      </p:sp>
      <p:sp>
        <p:nvSpPr>
          <p:cNvPr id="3" name="ZoneTexte 2">
            <a:extLst>
              <a:ext uri="{FF2B5EF4-FFF2-40B4-BE49-F238E27FC236}">
                <a16:creationId xmlns:a16="http://schemas.microsoft.com/office/drawing/2014/main" id="{03AF2A3A-0A20-514E-A56B-46237FEA768F}"/>
              </a:ext>
            </a:extLst>
          </p:cNvPr>
          <p:cNvSpPr txBox="1"/>
          <p:nvPr/>
        </p:nvSpPr>
        <p:spPr>
          <a:xfrm>
            <a:off x="0" y="828669"/>
            <a:ext cx="8918369" cy="402546"/>
          </a:xfrm>
          <a:prstGeom prst="rect">
            <a:avLst/>
          </a:prstGeom>
          <a:noFill/>
        </p:spPr>
        <p:txBody>
          <a:bodyPr wrap="square" rtlCol="0">
            <a:spAutoFit/>
          </a:bodyPr>
          <a:lstStyle/>
          <a:p>
            <a:pPr>
              <a:lnSpc>
                <a:spcPct val="120000"/>
              </a:lnSpc>
              <a:spcAft>
                <a:spcPts val="0"/>
              </a:spcAft>
            </a:pPr>
            <a:r>
              <a:rPr lang="fr-BE" b="1" dirty="0">
                <a:latin typeface="Calibri" panose="020F0502020204030204" pitchFamily="34" charset="0"/>
                <a:ea typeface="Calibri" panose="020F0502020204030204" pitchFamily="34" charset="0"/>
                <a:cs typeface="Arial" panose="020B0604020202020204" pitchFamily="34" charset="0"/>
              </a:rPr>
              <a:t>Quels produits et services correspondent selon vous à la notion de bien commun?</a:t>
            </a:r>
          </a:p>
        </p:txBody>
      </p:sp>
    </p:spTree>
    <p:extLst>
      <p:ext uri="{BB962C8B-B14F-4D97-AF65-F5344CB8AC3E}">
        <p14:creationId xmlns:p14="http://schemas.microsoft.com/office/powerpoint/2010/main" val="4007001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828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0"/>
              </a:spcAft>
            </a:pPr>
            <a:r>
              <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rPr>
              <a:t>Bien commun : vrai ou faux?</a:t>
            </a:r>
          </a:p>
        </p:txBody>
      </p:sp>
      <p:sp>
        <p:nvSpPr>
          <p:cNvPr id="5" name="Ellipse 4"/>
          <p:cNvSpPr/>
          <p:nvPr/>
        </p:nvSpPr>
        <p:spPr>
          <a:xfrm>
            <a:off x="11357112" y="494710"/>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sp>
        <p:nvSpPr>
          <p:cNvPr id="8" name="ZoneTexte 7">
            <a:extLst>
              <a:ext uri="{FF2B5EF4-FFF2-40B4-BE49-F238E27FC236}">
                <a16:creationId xmlns:a16="http://schemas.microsoft.com/office/drawing/2014/main" id="{130419D9-9C4D-48EB-B303-91328A94B277}"/>
              </a:ext>
            </a:extLst>
          </p:cNvPr>
          <p:cNvSpPr txBox="1"/>
          <p:nvPr/>
        </p:nvSpPr>
        <p:spPr>
          <a:xfrm>
            <a:off x="588121" y="828669"/>
            <a:ext cx="2575720" cy="369332"/>
          </a:xfrm>
          <a:prstGeom prst="rect">
            <a:avLst/>
          </a:prstGeom>
          <a:noFill/>
        </p:spPr>
        <p:txBody>
          <a:bodyPr wrap="square" rtlCol="0">
            <a:spAutoFit/>
          </a:bodyPr>
          <a:lstStyle/>
          <a:p>
            <a:endParaRPr lang="fr-BE" dirty="0"/>
          </a:p>
        </p:txBody>
      </p:sp>
      <p:pic>
        <p:nvPicPr>
          <p:cNvPr id="10" name="Image 9">
            <a:extLst>
              <a:ext uri="{FF2B5EF4-FFF2-40B4-BE49-F238E27FC236}">
                <a16:creationId xmlns:a16="http://schemas.microsoft.com/office/drawing/2014/main" id="{CAC4A77E-C3B4-7245-8212-DF98115F238A}"/>
              </a:ext>
            </a:extLst>
          </p:cNvPr>
          <p:cNvPicPr>
            <a:picLocks noChangeAspect="1"/>
          </p:cNvPicPr>
          <p:nvPr/>
        </p:nvPicPr>
        <p:blipFill>
          <a:blip r:embed="rId5"/>
          <a:stretch>
            <a:fillRect/>
          </a:stretch>
        </p:blipFill>
        <p:spPr>
          <a:xfrm>
            <a:off x="4320582" y="2920205"/>
            <a:ext cx="2591045" cy="2591045"/>
          </a:xfrm>
          <a:prstGeom prst="rect">
            <a:avLst/>
          </a:prstGeom>
        </p:spPr>
      </p:pic>
      <p:sp>
        <p:nvSpPr>
          <p:cNvPr id="17" name="ZoneTexte 16">
            <a:extLst>
              <a:ext uri="{FF2B5EF4-FFF2-40B4-BE49-F238E27FC236}">
                <a16:creationId xmlns:a16="http://schemas.microsoft.com/office/drawing/2014/main" id="{D2A4758B-C7D2-F846-A505-F9C09BCF3027}"/>
              </a:ext>
            </a:extLst>
          </p:cNvPr>
          <p:cNvSpPr txBox="1"/>
          <p:nvPr/>
        </p:nvSpPr>
        <p:spPr>
          <a:xfrm>
            <a:off x="5616104" y="1644344"/>
            <a:ext cx="2215286" cy="369332"/>
          </a:xfrm>
          <a:prstGeom prst="rect">
            <a:avLst/>
          </a:prstGeom>
          <a:noFill/>
        </p:spPr>
        <p:txBody>
          <a:bodyPr wrap="none" rtlCol="0">
            <a:spAutoFit/>
          </a:bodyPr>
          <a:lstStyle/>
          <a:p>
            <a:r>
              <a:rPr lang="fr-FR" b="1" dirty="0">
                <a:solidFill>
                  <a:srgbClr val="FF0000"/>
                </a:solidFill>
                <a:latin typeface="Calibri" panose="020F0502020204030204" pitchFamily="34" charset="0"/>
                <a:cs typeface="Calibri" panose="020F0502020204030204" pitchFamily="34" charset="0"/>
              </a:rPr>
              <a:t>Facebook : </a:t>
            </a:r>
            <a:r>
              <a:rPr lang="fr-FR" b="1" dirty="0">
                <a:latin typeface="Calibri" panose="020F0502020204030204" pitchFamily="34" charset="0"/>
                <a:cs typeface="Calibri" panose="020F0502020204030204" pitchFamily="34" charset="0"/>
              </a:rPr>
              <a:t>bien privé</a:t>
            </a:r>
            <a:endParaRPr lang="fr-FR" b="1" dirty="0">
              <a:solidFill>
                <a:srgbClr val="FF0000"/>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E2B9D65B-2C3C-0245-B5D8-E9FBB549047D}"/>
              </a:ext>
            </a:extLst>
          </p:cNvPr>
          <p:cNvSpPr/>
          <p:nvPr/>
        </p:nvSpPr>
        <p:spPr>
          <a:xfrm>
            <a:off x="1341125" y="2950728"/>
            <a:ext cx="2884508" cy="369332"/>
          </a:xfrm>
          <a:prstGeom prst="rect">
            <a:avLst/>
          </a:prstGeom>
        </p:spPr>
        <p:txBody>
          <a:bodyPr wrap="none">
            <a:spAutoFit/>
          </a:bodyPr>
          <a:lstStyle/>
          <a:p>
            <a:r>
              <a:rPr lang="fr-FR" b="1" dirty="0">
                <a:solidFill>
                  <a:srgbClr val="FF0000"/>
                </a:solidFill>
                <a:latin typeface="Calibri" panose="020F0502020204030204" pitchFamily="34" charset="0"/>
                <a:cs typeface="Calibri" panose="020F0502020204030204" pitchFamily="34" charset="0"/>
              </a:rPr>
              <a:t>Sécurité</a:t>
            </a:r>
            <a:r>
              <a:rPr lang="fr-FR" b="1" dirty="0">
                <a:solidFill>
                  <a:srgbClr val="FF0000"/>
                </a:solidFill>
              </a:rPr>
              <a:t> sociale : </a:t>
            </a:r>
            <a:r>
              <a:rPr lang="fr-FR" b="1" dirty="0"/>
              <a:t>bien public</a:t>
            </a:r>
          </a:p>
        </p:txBody>
      </p:sp>
      <p:sp>
        <p:nvSpPr>
          <p:cNvPr id="19" name="Rectangle 18">
            <a:extLst>
              <a:ext uri="{FF2B5EF4-FFF2-40B4-BE49-F238E27FC236}">
                <a16:creationId xmlns:a16="http://schemas.microsoft.com/office/drawing/2014/main" id="{9FA7D37E-CFD4-D34C-8AA1-2C7D06198AA7}"/>
              </a:ext>
            </a:extLst>
          </p:cNvPr>
          <p:cNvSpPr/>
          <p:nvPr/>
        </p:nvSpPr>
        <p:spPr>
          <a:xfrm>
            <a:off x="7923371" y="3318431"/>
            <a:ext cx="2940741" cy="369332"/>
          </a:xfrm>
          <a:prstGeom prst="rect">
            <a:avLst/>
          </a:prstGeom>
        </p:spPr>
        <p:txBody>
          <a:bodyPr wrap="none">
            <a:spAutoFit/>
          </a:bodyPr>
          <a:lstStyle/>
          <a:p>
            <a:r>
              <a:rPr lang="fr-FR" b="1" dirty="0">
                <a:solidFill>
                  <a:srgbClr val="FF0000"/>
                </a:solidFill>
                <a:latin typeface="Calibri" panose="020F0502020204030204" pitchFamily="34" charset="0"/>
                <a:cs typeface="Calibri" panose="020F0502020204030204" pitchFamily="34" charset="0"/>
              </a:rPr>
              <a:t>Réseau de l’eau : </a:t>
            </a:r>
            <a:r>
              <a:rPr lang="fr-FR" b="1" dirty="0">
                <a:latin typeface="Calibri" panose="020F0502020204030204" pitchFamily="34" charset="0"/>
                <a:cs typeface="Calibri" panose="020F0502020204030204" pitchFamily="34" charset="0"/>
              </a:rPr>
              <a:t>bien public</a:t>
            </a:r>
            <a:r>
              <a:rPr lang="fr-FR" b="1" dirty="0">
                <a:solidFill>
                  <a:srgbClr val="FF0000"/>
                </a:solidFill>
                <a:latin typeface="Calibri" panose="020F0502020204030204" pitchFamily="34" charset="0"/>
                <a:cs typeface="Calibri" panose="020F0502020204030204" pitchFamily="34" charset="0"/>
              </a:rPr>
              <a:t> </a:t>
            </a:r>
          </a:p>
        </p:txBody>
      </p:sp>
      <p:sp>
        <p:nvSpPr>
          <p:cNvPr id="22" name="Rectangle 21">
            <a:extLst>
              <a:ext uri="{FF2B5EF4-FFF2-40B4-BE49-F238E27FC236}">
                <a16:creationId xmlns:a16="http://schemas.microsoft.com/office/drawing/2014/main" id="{1FEFE449-A6E3-4D42-804B-C4CE7E731887}"/>
              </a:ext>
            </a:extLst>
          </p:cNvPr>
          <p:cNvSpPr/>
          <p:nvPr/>
        </p:nvSpPr>
        <p:spPr>
          <a:xfrm>
            <a:off x="1816134" y="5511250"/>
            <a:ext cx="3636637" cy="369332"/>
          </a:xfrm>
          <a:prstGeom prst="rect">
            <a:avLst/>
          </a:prstGeom>
        </p:spPr>
        <p:txBody>
          <a:bodyPr wrap="none">
            <a:spAutoFit/>
          </a:bodyPr>
          <a:lstStyle/>
          <a:p>
            <a:r>
              <a:rPr lang="fr-FR" b="1" dirty="0">
                <a:solidFill>
                  <a:srgbClr val="00B050"/>
                </a:solidFill>
              </a:rPr>
              <a:t>Beauté des </a:t>
            </a:r>
            <a:r>
              <a:rPr lang="fr-FR" b="1" dirty="0">
                <a:solidFill>
                  <a:srgbClr val="00B050"/>
                </a:solidFill>
                <a:latin typeface="Calibri" panose="020F0502020204030204" pitchFamily="34" charset="0"/>
                <a:cs typeface="Calibri" panose="020F0502020204030204" pitchFamily="34" charset="0"/>
              </a:rPr>
              <a:t>paysages : </a:t>
            </a:r>
            <a:r>
              <a:rPr lang="fr-FR" b="1" dirty="0">
                <a:latin typeface="Calibri" panose="020F0502020204030204" pitchFamily="34" charset="0"/>
                <a:cs typeface="Calibri" panose="020F0502020204030204" pitchFamily="34" charset="0"/>
              </a:rPr>
              <a:t>bien commun</a:t>
            </a:r>
            <a:endParaRPr lang="fr-FR" b="1" dirty="0">
              <a:solidFill>
                <a:srgbClr val="00B050"/>
              </a:solidFill>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111EF08B-D427-5F4B-8314-22084FDB504C}"/>
              </a:ext>
            </a:extLst>
          </p:cNvPr>
          <p:cNvSpPr/>
          <p:nvPr/>
        </p:nvSpPr>
        <p:spPr>
          <a:xfrm>
            <a:off x="6911627" y="5695916"/>
            <a:ext cx="3042308" cy="369332"/>
          </a:xfrm>
          <a:prstGeom prst="rect">
            <a:avLst/>
          </a:prstGeom>
        </p:spPr>
        <p:txBody>
          <a:bodyPr wrap="none">
            <a:spAutoFit/>
          </a:bodyPr>
          <a:lstStyle/>
          <a:p>
            <a:r>
              <a:rPr lang="fr-FR" b="1" dirty="0">
                <a:solidFill>
                  <a:srgbClr val="00B050"/>
                </a:solidFill>
                <a:latin typeface="Calibri" panose="020F0502020204030204" pitchFamily="34" charset="0"/>
                <a:cs typeface="Calibri" panose="020F0502020204030204" pitchFamily="34" charset="0"/>
              </a:rPr>
              <a:t>Logiciels libres </a:t>
            </a:r>
            <a:r>
              <a:rPr lang="fr-FR" b="1" dirty="0">
                <a:latin typeface="Calibri" panose="020F0502020204030204" pitchFamily="34" charset="0"/>
                <a:cs typeface="Calibri" panose="020F0502020204030204" pitchFamily="34" charset="0"/>
              </a:rPr>
              <a:t>: bien commun</a:t>
            </a:r>
            <a:endParaRPr lang="fr-FR" b="1" dirty="0">
              <a:solidFill>
                <a:srgbClr val="00B050"/>
              </a:solidFill>
              <a:latin typeface="Calibri" panose="020F0502020204030204" pitchFamily="34" charset="0"/>
              <a:cs typeface="Calibri" panose="020F0502020204030204" pitchFamily="34" charset="0"/>
            </a:endParaRPr>
          </a:p>
        </p:txBody>
      </p:sp>
      <p:sp>
        <p:nvSpPr>
          <p:cNvPr id="3" name="ZoneTexte 2">
            <a:extLst>
              <a:ext uri="{FF2B5EF4-FFF2-40B4-BE49-F238E27FC236}">
                <a16:creationId xmlns:a16="http://schemas.microsoft.com/office/drawing/2014/main" id="{03AF2A3A-0A20-514E-A56B-46237FEA768F}"/>
              </a:ext>
            </a:extLst>
          </p:cNvPr>
          <p:cNvSpPr txBox="1"/>
          <p:nvPr/>
        </p:nvSpPr>
        <p:spPr>
          <a:xfrm>
            <a:off x="0" y="828669"/>
            <a:ext cx="8918369" cy="402546"/>
          </a:xfrm>
          <a:prstGeom prst="rect">
            <a:avLst/>
          </a:prstGeom>
          <a:noFill/>
        </p:spPr>
        <p:txBody>
          <a:bodyPr wrap="square" rtlCol="0">
            <a:spAutoFit/>
          </a:bodyPr>
          <a:lstStyle/>
          <a:p>
            <a:pPr>
              <a:lnSpc>
                <a:spcPct val="120000"/>
              </a:lnSpc>
              <a:spcAft>
                <a:spcPts val="0"/>
              </a:spcAft>
            </a:pPr>
            <a:r>
              <a:rPr lang="fr-BE" b="1" dirty="0">
                <a:latin typeface="Calibri" panose="020F0502020204030204" pitchFamily="34" charset="0"/>
                <a:ea typeface="Calibri" panose="020F0502020204030204" pitchFamily="34" charset="0"/>
                <a:cs typeface="Arial" panose="020B0604020202020204" pitchFamily="34" charset="0"/>
              </a:rPr>
              <a:t>Quels produits et services correspondent selon vous à la notion de bien commun?</a:t>
            </a:r>
          </a:p>
        </p:txBody>
      </p:sp>
    </p:spTree>
    <p:extLst>
      <p:ext uri="{BB962C8B-B14F-4D97-AF65-F5344CB8AC3E}">
        <p14:creationId xmlns:p14="http://schemas.microsoft.com/office/powerpoint/2010/main" val="146960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828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0"/>
              </a:spcAft>
            </a:pPr>
            <a:r>
              <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rPr>
              <a:t>Bien commun : vrai ou faux?</a:t>
            </a:r>
          </a:p>
        </p:txBody>
      </p:sp>
      <p:sp>
        <p:nvSpPr>
          <p:cNvPr id="5" name="Ellipse 4"/>
          <p:cNvSpPr/>
          <p:nvPr/>
        </p:nvSpPr>
        <p:spPr>
          <a:xfrm>
            <a:off x="11357112" y="494710"/>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sp>
        <p:nvSpPr>
          <p:cNvPr id="8" name="ZoneTexte 7">
            <a:extLst>
              <a:ext uri="{FF2B5EF4-FFF2-40B4-BE49-F238E27FC236}">
                <a16:creationId xmlns:a16="http://schemas.microsoft.com/office/drawing/2014/main" id="{130419D9-9C4D-48EB-B303-91328A94B277}"/>
              </a:ext>
            </a:extLst>
          </p:cNvPr>
          <p:cNvSpPr txBox="1"/>
          <p:nvPr/>
        </p:nvSpPr>
        <p:spPr>
          <a:xfrm>
            <a:off x="588121" y="828669"/>
            <a:ext cx="2575720" cy="369332"/>
          </a:xfrm>
          <a:prstGeom prst="rect">
            <a:avLst/>
          </a:prstGeom>
          <a:noFill/>
        </p:spPr>
        <p:txBody>
          <a:bodyPr wrap="square" rtlCol="0">
            <a:spAutoFit/>
          </a:bodyPr>
          <a:lstStyle/>
          <a:p>
            <a:endParaRPr lang="fr-BE" dirty="0"/>
          </a:p>
        </p:txBody>
      </p:sp>
      <p:pic>
        <p:nvPicPr>
          <p:cNvPr id="10" name="Image 9">
            <a:extLst>
              <a:ext uri="{FF2B5EF4-FFF2-40B4-BE49-F238E27FC236}">
                <a16:creationId xmlns:a16="http://schemas.microsoft.com/office/drawing/2014/main" id="{CAC4A77E-C3B4-7245-8212-DF98115F238A}"/>
              </a:ext>
            </a:extLst>
          </p:cNvPr>
          <p:cNvPicPr>
            <a:picLocks noChangeAspect="1"/>
          </p:cNvPicPr>
          <p:nvPr/>
        </p:nvPicPr>
        <p:blipFill>
          <a:blip r:embed="rId5"/>
          <a:stretch>
            <a:fillRect/>
          </a:stretch>
        </p:blipFill>
        <p:spPr>
          <a:xfrm>
            <a:off x="4320582" y="2920205"/>
            <a:ext cx="2591045" cy="2591045"/>
          </a:xfrm>
          <a:prstGeom prst="rect">
            <a:avLst/>
          </a:prstGeom>
        </p:spPr>
      </p:pic>
      <p:sp>
        <p:nvSpPr>
          <p:cNvPr id="12" name="Rectangle 11">
            <a:extLst>
              <a:ext uri="{FF2B5EF4-FFF2-40B4-BE49-F238E27FC236}">
                <a16:creationId xmlns:a16="http://schemas.microsoft.com/office/drawing/2014/main" id="{E167EEFB-8ADC-C549-A01E-58DCCE281204}"/>
              </a:ext>
            </a:extLst>
          </p:cNvPr>
          <p:cNvSpPr/>
          <p:nvPr/>
        </p:nvSpPr>
        <p:spPr>
          <a:xfrm>
            <a:off x="1110032" y="2932521"/>
            <a:ext cx="2377126" cy="369332"/>
          </a:xfrm>
          <a:prstGeom prst="rect">
            <a:avLst/>
          </a:prstGeom>
        </p:spPr>
        <p:txBody>
          <a:bodyPr wrap="none">
            <a:spAutoFit/>
          </a:bodyPr>
          <a:lstStyle/>
          <a:p>
            <a:r>
              <a:rPr lang="fr-FR" b="1" dirty="0">
                <a:latin typeface="Calibri" panose="020F0502020204030204" pitchFamily="34" charset="0"/>
                <a:cs typeface="Calibri" panose="020F0502020204030204" pitchFamily="34" charset="0"/>
              </a:rPr>
              <a:t>Transports en commun</a:t>
            </a:r>
            <a:endParaRPr lang="fr-FR" b="1" dirty="0"/>
          </a:p>
        </p:txBody>
      </p:sp>
      <p:sp>
        <p:nvSpPr>
          <p:cNvPr id="14" name="Rectangle 13">
            <a:extLst>
              <a:ext uri="{FF2B5EF4-FFF2-40B4-BE49-F238E27FC236}">
                <a16:creationId xmlns:a16="http://schemas.microsoft.com/office/drawing/2014/main" id="{DD7C309F-CBED-AB44-AF8F-8F96A1FFDD6C}"/>
              </a:ext>
            </a:extLst>
          </p:cNvPr>
          <p:cNvSpPr/>
          <p:nvPr/>
        </p:nvSpPr>
        <p:spPr>
          <a:xfrm>
            <a:off x="1561724" y="4278754"/>
            <a:ext cx="1997171" cy="923330"/>
          </a:xfrm>
          <a:prstGeom prst="rect">
            <a:avLst/>
          </a:prstGeom>
        </p:spPr>
        <p:txBody>
          <a:bodyPr wrap="square">
            <a:spAutoFit/>
          </a:bodyPr>
          <a:lstStyle/>
          <a:p>
            <a:endParaRPr lang="fr-BE" b="1" dirty="0">
              <a:solidFill>
                <a:schemeClr val="accent1">
                  <a:lumMod val="60000"/>
                  <a:lumOff val="40000"/>
                </a:schemeClr>
              </a:solidFill>
            </a:endParaRPr>
          </a:p>
          <a:p>
            <a:endParaRPr lang="fr-BE" b="1" dirty="0">
              <a:solidFill>
                <a:srgbClr val="FFFF00"/>
              </a:solidFill>
            </a:endParaRPr>
          </a:p>
          <a:p>
            <a:r>
              <a:rPr lang="fr-BE" b="1" dirty="0">
                <a:latin typeface="Calibri" panose="020F0502020204030204" pitchFamily="34" charset="0"/>
                <a:cs typeface="Calibri" panose="020F0502020204030204" pitchFamily="34" charset="0"/>
              </a:rPr>
              <a:t>Climat</a:t>
            </a:r>
            <a:r>
              <a:rPr lang="fr-BE" b="1" dirty="0">
                <a:solidFill>
                  <a:schemeClr val="accent4">
                    <a:lumMod val="60000"/>
                    <a:lumOff val="40000"/>
                  </a:schemeClr>
                </a:solidFill>
                <a:latin typeface="Calibri" panose="020F0502020204030204" pitchFamily="34" charset="0"/>
                <a:cs typeface="Calibri" panose="020F0502020204030204" pitchFamily="34" charset="0"/>
              </a:rPr>
              <a:t> </a:t>
            </a:r>
            <a:endParaRPr lang="fr-FR" b="1" dirty="0">
              <a:solidFill>
                <a:schemeClr val="accent4">
                  <a:lumMod val="60000"/>
                  <a:lumOff val="40000"/>
                </a:schemeClr>
              </a:solidFill>
              <a:latin typeface="Calibri" panose="020F0502020204030204" pitchFamily="34" charset="0"/>
              <a:cs typeface="Calibri" panose="020F0502020204030204" pitchFamily="34" charset="0"/>
            </a:endParaRPr>
          </a:p>
        </p:txBody>
      </p:sp>
      <p:sp>
        <p:nvSpPr>
          <p:cNvPr id="16" name="ZoneTexte 15">
            <a:extLst>
              <a:ext uri="{FF2B5EF4-FFF2-40B4-BE49-F238E27FC236}">
                <a16:creationId xmlns:a16="http://schemas.microsoft.com/office/drawing/2014/main" id="{3CB4347A-C0CF-D74E-A2AF-6C876D33801D}"/>
              </a:ext>
            </a:extLst>
          </p:cNvPr>
          <p:cNvSpPr txBox="1"/>
          <p:nvPr/>
        </p:nvSpPr>
        <p:spPr>
          <a:xfrm>
            <a:off x="8095708" y="2735539"/>
            <a:ext cx="822661" cy="369332"/>
          </a:xfrm>
          <a:prstGeom prst="rect">
            <a:avLst/>
          </a:prstGeom>
          <a:noFill/>
        </p:spPr>
        <p:txBody>
          <a:bodyPr wrap="none" rtlCol="0">
            <a:spAutoFit/>
          </a:bodyPr>
          <a:lstStyle/>
          <a:p>
            <a:r>
              <a:rPr lang="fr-FR" b="1" dirty="0">
                <a:latin typeface="Calibri" panose="020F0502020204030204" pitchFamily="34" charset="0"/>
                <a:cs typeface="Calibri" panose="020F0502020204030204" pitchFamily="34" charset="0"/>
              </a:rPr>
              <a:t>Netflix</a:t>
            </a:r>
          </a:p>
        </p:txBody>
      </p:sp>
      <p:sp>
        <p:nvSpPr>
          <p:cNvPr id="21" name="Rectangle 20">
            <a:extLst>
              <a:ext uri="{FF2B5EF4-FFF2-40B4-BE49-F238E27FC236}">
                <a16:creationId xmlns:a16="http://schemas.microsoft.com/office/drawing/2014/main" id="{2F45F310-451D-FA43-9E0F-B7686670A181}"/>
              </a:ext>
            </a:extLst>
          </p:cNvPr>
          <p:cNvSpPr/>
          <p:nvPr/>
        </p:nvSpPr>
        <p:spPr>
          <a:xfrm>
            <a:off x="7261061" y="5511250"/>
            <a:ext cx="1367939" cy="369332"/>
          </a:xfrm>
          <a:prstGeom prst="rect">
            <a:avLst/>
          </a:prstGeom>
        </p:spPr>
        <p:txBody>
          <a:bodyPr wrap="none">
            <a:spAutoFit/>
          </a:bodyPr>
          <a:lstStyle/>
          <a:p>
            <a:r>
              <a:rPr lang="fr-BE" b="1" dirty="0">
                <a:latin typeface="Calibri" panose="020F0502020204030204" pitchFamily="34" charset="0"/>
                <a:cs typeface="Calibri" panose="020F0502020204030204" pitchFamily="34" charset="0"/>
              </a:rPr>
              <a:t>Biodiversité</a:t>
            </a:r>
            <a:r>
              <a:rPr lang="fr-BE" b="1" dirty="0">
                <a:solidFill>
                  <a:schemeClr val="accent4">
                    <a:lumMod val="75000"/>
                  </a:schemeClr>
                </a:solidFill>
                <a:latin typeface="Calibri" panose="020F0502020204030204" pitchFamily="34" charset="0"/>
                <a:cs typeface="Calibri" panose="020F0502020204030204" pitchFamily="34" charset="0"/>
              </a:rPr>
              <a:t> </a:t>
            </a:r>
            <a:endParaRPr lang="fr-FR" b="1" dirty="0">
              <a:solidFill>
                <a:schemeClr val="accent4">
                  <a:lumMod val="75000"/>
                </a:schemeClr>
              </a:solidFill>
            </a:endParaRPr>
          </a:p>
        </p:txBody>
      </p:sp>
      <p:sp>
        <p:nvSpPr>
          <p:cNvPr id="3" name="ZoneTexte 2">
            <a:extLst>
              <a:ext uri="{FF2B5EF4-FFF2-40B4-BE49-F238E27FC236}">
                <a16:creationId xmlns:a16="http://schemas.microsoft.com/office/drawing/2014/main" id="{03AF2A3A-0A20-514E-A56B-46237FEA768F}"/>
              </a:ext>
            </a:extLst>
          </p:cNvPr>
          <p:cNvSpPr txBox="1"/>
          <p:nvPr/>
        </p:nvSpPr>
        <p:spPr>
          <a:xfrm>
            <a:off x="0" y="828669"/>
            <a:ext cx="8918369" cy="402546"/>
          </a:xfrm>
          <a:prstGeom prst="rect">
            <a:avLst/>
          </a:prstGeom>
          <a:noFill/>
        </p:spPr>
        <p:txBody>
          <a:bodyPr wrap="square" rtlCol="0">
            <a:spAutoFit/>
          </a:bodyPr>
          <a:lstStyle/>
          <a:p>
            <a:pPr>
              <a:lnSpc>
                <a:spcPct val="120000"/>
              </a:lnSpc>
              <a:spcAft>
                <a:spcPts val="0"/>
              </a:spcAft>
            </a:pPr>
            <a:r>
              <a:rPr lang="fr-BE" b="1" dirty="0">
                <a:latin typeface="Calibri" panose="020F0502020204030204" pitchFamily="34" charset="0"/>
                <a:ea typeface="Calibri" panose="020F0502020204030204" pitchFamily="34" charset="0"/>
                <a:cs typeface="Arial" panose="020B0604020202020204" pitchFamily="34" charset="0"/>
              </a:rPr>
              <a:t>Quels produits et services correspondent selon vous à la notion de bien commun?</a:t>
            </a:r>
          </a:p>
        </p:txBody>
      </p:sp>
      <p:sp>
        <p:nvSpPr>
          <p:cNvPr id="6" name="ZoneTexte 5">
            <a:extLst>
              <a:ext uri="{FF2B5EF4-FFF2-40B4-BE49-F238E27FC236}">
                <a16:creationId xmlns:a16="http://schemas.microsoft.com/office/drawing/2014/main" id="{520FBDA5-300B-E34D-2181-5EE335483EC5}"/>
              </a:ext>
            </a:extLst>
          </p:cNvPr>
          <p:cNvSpPr txBox="1"/>
          <p:nvPr/>
        </p:nvSpPr>
        <p:spPr>
          <a:xfrm>
            <a:off x="4979624" y="1795749"/>
            <a:ext cx="1454227" cy="369332"/>
          </a:xfrm>
          <a:prstGeom prst="rect">
            <a:avLst/>
          </a:prstGeom>
          <a:noFill/>
        </p:spPr>
        <p:txBody>
          <a:bodyPr wrap="square" rtlCol="0">
            <a:spAutoFit/>
          </a:bodyPr>
          <a:lstStyle/>
          <a:p>
            <a:r>
              <a:rPr lang="fr-FR" b="1" dirty="0" err="1"/>
              <a:t>wikipédia</a:t>
            </a:r>
            <a:endParaRPr lang="fr-FR" b="1" dirty="0"/>
          </a:p>
        </p:txBody>
      </p:sp>
    </p:spTree>
    <p:extLst>
      <p:ext uri="{BB962C8B-B14F-4D97-AF65-F5344CB8AC3E}">
        <p14:creationId xmlns:p14="http://schemas.microsoft.com/office/powerpoint/2010/main" val="1128019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828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0"/>
              </a:spcAft>
            </a:pPr>
            <a:r>
              <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rPr>
              <a:t>Bien commun : vrai ou faux?</a:t>
            </a:r>
          </a:p>
        </p:txBody>
      </p:sp>
      <p:sp>
        <p:nvSpPr>
          <p:cNvPr id="5" name="Ellipse 4"/>
          <p:cNvSpPr/>
          <p:nvPr/>
        </p:nvSpPr>
        <p:spPr>
          <a:xfrm>
            <a:off x="11357112" y="494710"/>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sp>
        <p:nvSpPr>
          <p:cNvPr id="8" name="ZoneTexte 7">
            <a:extLst>
              <a:ext uri="{FF2B5EF4-FFF2-40B4-BE49-F238E27FC236}">
                <a16:creationId xmlns:a16="http://schemas.microsoft.com/office/drawing/2014/main" id="{130419D9-9C4D-48EB-B303-91328A94B277}"/>
              </a:ext>
            </a:extLst>
          </p:cNvPr>
          <p:cNvSpPr txBox="1"/>
          <p:nvPr/>
        </p:nvSpPr>
        <p:spPr>
          <a:xfrm>
            <a:off x="588121" y="828669"/>
            <a:ext cx="2575720" cy="369332"/>
          </a:xfrm>
          <a:prstGeom prst="rect">
            <a:avLst/>
          </a:prstGeom>
          <a:noFill/>
        </p:spPr>
        <p:txBody>
          <a:bodyPr wrap="square" rtlCol="0">
            <a:spAutoFit/>
          </a:bodyPr>
          <a:lstStyle/>
          <a:p>
            <a:endParaRPr lang="fr-BE" dirty="0"/>
          </a:p>
        </p:txBody>
      </p:sp>
      <p:pic>
        <p:nvPicPr>
          <p:cNvPr id="10" name="Image 9">
            <a:extLst>
              <a:ext uri="{FF2B5EF4-FFF2-40B4-BE49-F238E27FC236}">
                <a16:creationId xmlns:a16="http://schemas.microsoft.com/office/drawing/2014/main" id="{CAC4A77E-C3B4-7245-8212-DF98115F238A}"/>
              </a:ext>
            </a:extLst>
          </p:cNvPr>
          <p:cNvPicPr>
            <a:picLocks noChangeAspect="1"/>
          </p:cNvPicPr>
          <p:nvPr/>
        </p:nvPicPr>
        <p:blipFill>
          <a:blip r:embed="rId5"/>
          <a:stretch>
            <a:fillRect/>
          </a:stretch>
        </p:blipFill>
        <p:spPr>
          <a:xfrm>
            <a:off x="4320582" y="2920205"/>
            <a:ext cx="2591045" cy="2591045"/>
          </a:xfrm>
          <a:prstGeom prst="rect">
            <a:avLst/>
          </a:prstGeom>
        </p:spPr>
      </p:pic>
      <p:sp>
        <p:nvSpPr>
          <p:cNvPr id="12" name="Rectangle 11">
            <a:extLst>
              <a:ext uri="{FF2B5EF4-FFF2-40B4-BE49-F238E27FC236}">
                <a16:creationId xmlns:a16="http://schemas.microsoft.com/office/drawing/2014/main" id="{E167EEFB-8ADC-C549-A01E-58DCCE281204}"/>
              </a:ext>
            </a:extLst>
          </p:cNvPr>
          <p:cNvSpPr/>
          <p:nvPr/>
        </p:nvSpPr>
        <p:spPr>
          <a:xfrm>
            <a:off x="1110032" y="2932521"/>
            <a:ext cx="2377126" cy="369332"/>
          </a:xfrm>
          <a:prstGeom prst="rect">
            <a:avLst/>
          </a:prstGeom>
        </p:spPr>
        <p:txBody>
          <a:bodyPr wrap="none">
            <a:spAutoFit/>
          </a:bodyPr>
          <a:lstStyle/>
          <a:p>
            <a:r>
              <a:rPr lang="fr-FR" b="1" dirty="0">
                <a:solidFill>
                  <a:srgbClr val="FF0000"/>
                </a:solidFill>
                <a:latin typeface="Calibri" panose="020F0502020204030204" pitchFamily="34" charset="0"/>
                <a:cs typeface="Calibri" panose="020F0502020204030204" pitchFamily="34" charset="0"/>
              </a:rPr>
              <a:t>Transports en commun</a:t>
            </a:r>
            <a:endParaRPr lang="fr-FR" b="1" dirty="0">
              <a:solidFill>
                <a:srgbClr val="FF0000"/>
              </a:solidFill>
            </a:endParaRPr>
          </a:p>
        </p:txBody>
      </p:sp>
      <p:sp>
        <p:nvSpPr>
          <p:cNvPr id="14" name="Rectangle 13">
            <a:extLst>
              <a:ext uri="{FF2B5EF4-FFF2-40B4-BE49-F238E27FC236}">
                <a16:creationId xmlns:a16="http://schemas.microsoft.com/office/drawing/2014/main" id="{DD7C309F-CBED-AB44-AF8F-8F96A1FFDD6C}"/>
              </a:ext>
            </a:extLst>
          </p:cNvPr>
          <p:cNvSpPr/>
          <p:nvPr/>
        </p:nvSpPr>
        <p:spPr>
          <a:xfrm>
            <a:off x="1561724" y="4278754"/>
            <a:ext cx="1997171" cy="923330"/>
          </a:xfrm>
          <a:prstGeom prst="rect">
            <a:avLst/>
          </a:prstGeom>
        </p:spPr>
        <p:txBody>
          <a:bodyPr wrap="square">
            <a:spAutoFit/>
          </a:bodyPr>
          <a:lstStyle/>
          <a:p>
            <a:endParaRPr lang="fr-BE" b="1" dirty="0">
              <a:solidFill>
                <a:schemeClr val="accent1">
                  <a:lumMod val="60000"/>
                  <a:lumOff val="40000"/>
                </a:schemeClr>
              </a:solidFill>
            </a:endParaRPr>
          </a:p>
          <a:p>
            <a:endParaRPr lang="fr-BE" b="1" dirty="0">
              <a:solidFill>
                <a:srgbClr val="FFFF00"/>
              </a:solidFill>
            </a:endParaRPr>
          </a:p>
          <a:p>
            <a:r>
              <a:rPr lang="fr-BE" b="1" dirty="0">
                <a:solidFill>
                  <a:srgbClr val="00B050"/>
                </a:solidFill>
                <a:latin typeface="Calibri" panose="020F0502020204030204" pitchFamily="34" charset="0"/>
                <a:cs typeface="Calibri" panose="020F0502020204030204" pitchFamily="34" charset="0"/>
              </a:rPr>
              <a:t>Climat</a:t>
            </a:r>
            <a:r>
              <a:rPr lang="fr-BE" b="1" dirty="0">
                <a:solidFill>
                  <a:schemeClr val="accent4">
                    <a:lumMod val="60000"/>
                    <a:lumOff val="40000"/>
                  </a:schemeClr>
                </a:solidFill>
                <a:latin typeface="Calibri" panose="020F0502020204030204" pitchFamily="34" charset="0"/>
                <a:cs typeface="Calibri" panose="020F0502020204030204" pitchFamily="34" charset="0"/>
              </a:rPr>
              <a:t> </a:t>
            </a:r>
            <a:endParaRPr lang="fr-FR" b="1" dirty="0">
              <a:solidFill>
                <a:schemeClr val="accent4">
                  <a:lumMod val="60000"/>
                  <a:lumOff val="40000"/>
                </a:schemeClr>
              </a:solidFill>
              <a:latin typeface="Calibri" panose="020F0502020204030204" pitchFamily="34" charset="0"/>
              <a:cs typeface="Calibri" panose="020F0502020204030204" pitchFamily="34" charset="0"/>
            </a:endParaRPr>
          </a:p>
        </p:txBody>
      </p:sp>
      <p:sp>
        <p:nvSpPr>
          <p:cNvPr id="16" name="ZoneTexte 15">
            <a:extLst>
              <a:ext uri="{FF2B5EF4-FFF2-40B4-BE49-F238E27FC236}">
                <a16:creationId xmlns:a16="http://schemas.microsoft.com/office/drawing/2014/main" id="{3CB4347A-C0CF-D74E-A2AF-6C876D33801D}"/>
              </a:ext>
            </a:extLst>
          </p:cNvPr>
          <p:cNvSpPr txBox="1"/>
          <p:nvPr/>
        </p:nvSpPr>
        <p:spPr>
          <a:xfrm>
            <a:off x="8095708" y="2735539"/>
            <a:ext cx="822661" cy="369332"/>
          </a:xfrm>
          <a:prstGeom prst="rect">
            <a:avLst/>
          </a:prstGeom>
          <a:noFill/>
        </p:spPr>
        <p:txBody>
          <a:bodyPr wrap="none" rtlCol="0">
            <a:spAutoFit/>
          </a:bodyPr>
          <a:lstStyle/>
          <a:p>
            <a:r>
              <a:rPr lang="fr-FR" b="1" dirty="0">
                <a:solidFill>
                  <a:srgbClr val="FF0000"/>
                </a:solidFill>
                <a:latin typeface="Calibri" panose="020F0502020204030204" pitchFamily="34" charset="0"/>
                <a:cs typeface="Calibri" panose="020F0502020204030204" pitchFamily="34" charset="0"/>
              </a:rPr>
              <a:t>Netflix</a:t>
            </a:r>
          </a:p>
        </p:txBody>
      </p:sp>
      <p:sp>
        <p:nvSpPr>
          <p:cNvPr id="21" name="Rectangle 20">
            <a:extLst>
              <a:ext uri="{FF2B5EF4-FFF2-40B4-BE49-F238E27FC236}">
                <a16:creationId xmlns:a16="http://schemas.microsoft.com/office/drawing/2014/main" id="{2F45F310-451D-FA43-9E0F-B7686670A181}"/>
              </a:ext>
            </a:extLst>
          </p:cNvPr>
          <p:cNvSpPr/>
          <p:nvPr/>
        </p:nvSpPr>
        <p:spPr>
          <a:xfrm>
            <a:off x="7261061" y="5511250"/>
            <a:ext cx="1367939" cy="369332"/>
          </a:xfrm>
          <a:prstGeom prst="rect">
            <a:avLst/>
          </a:prstGeom>
        </p:spPr>
        <p:txBody>
          <a:bodyPr wrap="none">
            <a:spAutoFit/>
          </a:bodyPr>
          <a:lstStyle/>
          <a:p>
            <a:r>
              <a:rPr lang="fr-BE" b="1" dirty="0">
                <a:solidFill>
                  <a:srgbClr val="00B050"/>
                </a:solidFill>
                <a:latin typeface="Calibri" panose="020F0502020204030204" pitchFamily="34" charset="0"/>
                <a:cs typeface="Calibri" panose="020F0502020204030204" pitchFamily="34" charset="0"/>
              </a:rPr>
              <a:t>Biodiversité</a:t>
            </a:r>
            <a:r>
              <a:rPr lang="fr-BE" b="1" dirty="0">
                <a:solidFill>
                  <a:schemeClr val="accent4">
                    <a:lumMod val="75000"/>
                  </a:schemeClr>
                </a:solidFill>
                <a:latin typeface="Calibri" panose="020F0502020204030204" pitchFamily="34" charset="0"/>
                <a:cs typeface="Calibri" panose="020F0502020204030204" pitchFamily="34" charset="0"/>
              </a:rPr>
              <a:t> </a:t>
            </a:r>
            <a:endParaRPr lang="fr-FR" b="1" dirty="0">
              <a:solidFill>
                <a:schemeClr val="accent4">
                  <a:lumMod val="75000"/>
                </a:schemeClr>
              </a:solidFill>
            </a:endParaRPr>
          </a:p>
        </p:txBody>
      </p:sp>
      <p:sp>
        <p:nvSpPr>
          <p:cNvPr id="3" name="ZoneTexte 2">
            <a:extLst>
              <a:ext uri="{FF2B5EF4-FFF2-40B4-BE49-F238E27FC236}">
                <a16:creationId xmlns:a16="http://schemas.microsoft.com/office/drawing/2014/main" id="{03AF2A3A-0A20-514E-A56B-46237FEA768F}"/>
              </a:ext>
            </a:extLst>
          </p:cNvPr>
          <p:cNvSpPr txBox="1"/>
          <p:nvPr/>
        </p:nvSpPr>
        <p:spPr>
          <a:xfrm>
            <a:off x="0" y="828669"/>
            <a:ext cx="8918369" cy="402546"/>
          </a:xfrm>
          <a:prstGeom prst="rect">
            <a:avLst/>
          </a:prstGeom>
          <a:noFill/>
        </p:spPr>
        <p:txBody>
          <a:bodyPr wrap="square" rtlCol="0">
            <a:spAutoFit/>
          </a:bodyPr>
          <a:lstStyle/>
          <a:p>
            <a:pPr>
              <a:lnSpc>
                <a:spcPct val="120000"/>
              </a:lnSpc>
              <a:spcAft>
                <a:spcPts val="0"/>
              </a:spcAft>
            </a:pPr>
            <a:r>
              <a:rPr lang="fr-BE" b="1" dirty="0">
                <a:latin typeface="Calibri" panose="020F0502020204030204" pitchFamily="34" charset="0"/>
                <a:ea typeface="Calibri" panose="020F0502020204030204" pitchFamily="34" charset="0"/>
                <a:cs typeface="Arial" panose="020B0604020202020204" pitchFamily="34" charset="0"/>
              </a:rPr>
              <a:t>Quels produits et services correspondent selon vous à la notion de bien commun?</a:t>
            </a:r>
          </a:p>
        </p:txBody>
      </p:sp>
      <p:sp>
        <p:nvSpPr>
          <p:cNvPr id="6" name="ZoneTexte 5">
            <a:extLst>
              <a:ext uri="{FF2B5EF4-FFF2-40B4-BE49-F238E27FC236}">
                <a16:creationId xmlns:a16="http://schemas.microsoft.com/office/drawing/2014/main" id="{520FBDA5-300B-E34D-2181-5EE335483EC5}"/>
              </a:ext>
            </a:extLst>
          </p:cNvPr>
          <p:cNvSpPr txBox="1"/>
          <p:nvPr/>
        </p:nvSpPr>
        <p:spPr>
          <a:xfrm>
            <a:off x="4979624" y="1795749"/>
            <a:ext cx="1454227" cy="369332"/>
          </a:xfrm>
          <a:prstGeom prst="rect">
            <a:avLst/>
          </a:prstGeom>
          <a:noFill/>
        </p:spPr>
        <p:txBody>
          <a:bodyPr wrap="square" rtlCol="0">
            <a:spAutoFit/>
          </a:bodyPr>
          <a:lstStyle/>
          <a:p>
            <a:r>
              <a:rPr lang="fr-FR" b="1" dirty="0" err="1">
                <a:solidFill>
                  <a:srgbClr val="00B050"/>
                </a:solidFill>
              </a:rPr>
              <a:t>wikipédia</a:t>
            </a:r>
            <a:endParaRPr lang="fr-FR" b="1" dirty="0">
              <a:solidFill>
                <a:srgbClr val="00B050"/>
              </a:solidFill>
            </a:endParaRPr>
          </a:p>
        </p:txBody>
      </p:sp>
    </p:spTree>
    <p:extLst>
      <p:ext uri="{BB962C8B-B14F-4D97-AF65-F5344CB8AC3E}">
        <p14:creationId xmlns:p14="http://schemas.microsoft.com/office/powerpoint/2010/main" val="1829851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8286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0"/>
              </a:spcAft>
            </a:pPr>
            <a:r>
              <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rPr>
              <a:t>Bien commun : vrai ou faux?</a:t>
            </a:r>
          </a:p>
        </p:txBody>
      </p:sp>
      <p:sp>
        <p:nvSpPr>
          <p:cNvPr id="5" name="Ellipse 4"/>
          <p:cNvSpPr/>
          <p:nvPr/>
        </p:nvSpPr>
        <p:spPr>
          <a:xfrm>
            <a:off x="11357112" y="494710"/>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sp>
        <p:nvSpPr>
          <p:cNvPr id="8" name="ZoneTexte 7">
            <a:extLst>
              <a:ext uri="{FF2B5EF4-FFF2-40B4-BE49-F238E27FC236}">
                <a16:creationId xmlns:a16="http://schemas.microsoft.com/office/drawing/2014/main" id="{130419D9-9C4D-48EB-B303-91328A94B277}"/>
              </a:ext>
            </a:extLst>
          </p:cNvPr>
          <p:cNvSpPr txBox="1"/>
          <p:nvPr/>
        </p:nvSpPr>
        <p:spPr>
          <a:xfrm>
            <a:off x="588121" y="828669"/>
            <a:ext cx="2575720" cy="369332"/>
          </a:xfrm>
          <a:prstGeom prst="rect">
            <a:avLst/>
          </a:prstGeom>
          <a:noFill/>
        </p:spPr>
        <p:txBody>
          <a:bodyPr wrap="square" rtlCol="0">
            <a:spAutoFit/>
          </a:bodyPr>
          <a:lstStyle/>
          <a:p>
            <a:endParaRPr lang="fr-BE" dirty="0"/>
          </a:p>
        </p:txBody>
      </p:sp>
      <p:pic>
        <p:nvPicPr>
          <p:cNvPr id="10" name="Image 9">
            <a:extLst>
              <a:ext uri="{FF2B5EF4-FFF2-40B4-BE49-F238E27FC236}">
                <a16:creationId xmlns:a16="http://schemas.microsoft.com/office/drawing/2014/main" id="{CAC4A77E-C3B4-7245-8212-DF98115F238A}"/>
              </a:ext>
            </a:extLst>
          </p:cNvPr>
          <p:cNvPicPr>
            <a:picLocks noChangeAspect="1"/>
          </p:cNvPicPr>
          <p:nvPr/>
        </p:nvPicPr>
        <p:blipFill>
          <a:blip r:embed="rId5"/>
          <a:stretch>
            <a:fillRect/>
          </a:stretch>
        </p:blipFill>
        <p:spPr>
          <a:xfrm>
            <a:off x="4320582" y="2920205"/>
            <a:ext cx="2591045" cy="2591045"/>
          </a:xfrm>
          <a:prstGeom prst="rect">
            <a:avLst/>
          </a:prstGeom>
        </p:spPr>
      </p:pic>
      <p:sp>
        <p:nvSpPr>
          <p:cNvPr id="12" name="Rectangle 11">
            <a:extLst>
              <a:ext uri="{FF2B5EF4-FFF2-40B4-BE49-F238E27FC236}">
                <a16:creationId xmlns:a16="http://schemas.microsoft.com/office/drawing/2014/main" id="{E167EEFB-8ADC-C549-A01E-58DCCE281204}"/>
              </a:ext>
            </a:extLst>
          </p:cNvPr>
          <p:cNvSpPr/>
          <p:nvPr/>
        </p:nvSpPr>
        <p:spPr>
          <a:xfrm>
            <a:off x="1110032" y="2932521"/>
            <a:ext cx="3779753" cy="369332"/>
          </a:xfrm>
          <a:prstGeom prst="rect">
            <a:avLst/>
          </a:prstGeom>
        </p:spPr>
        <p:txBody>
          <a:bodyPr wrap="none">
            <a:spAutoFit/>
          </a:bodyPr>
          <a:lstStyle/>
          <a:p>
            <a:r>
              <a:rPr lang="fr-FR" b="1" dirty="0">
                <a:solidFill>
                  <a:srgbClr val="FF0000"/>
                </a:solidFill>
                <a:latin typeface="Calibri" panose="020F0502020204030204" pitchFamily="34" charset="0"/>
                <a:cs typeface="Calibri" panose="020F0502020204030204" pitchFamily="34" charset="0"/>
              </a:rPr>
              <a:t>Transports en commun</a:t>
            </a:r>
            <a:r>
              <a:rPr lang="fr-FR" b="1" dirty="0">
                <a:latin typeface="Calibri" panose="020F0502020204030204" pitchFamily="34" charset="0"/>
                <a:cs typeface="Calibri" panose="020F0502020204030204" pitchFamily="34" charset="0"/>
              </a:rPr>
              <a:t> : biens publics</a:t>
            </a:r>
            <a:endParaRPr lang="fr-FR" b="1" dirty="0">
              <a:solidFill>
                <a:srgbClr val="FF0000"/>
              </a:solidFill>
            </a:endParaRPr>
          </a:p>
        </p:txBody>
      </p:sp>
      <p:sp>
        <p:nvSpPr>
          <p:cNvPr id="14" name="Rectangle 13">
            <a:extLst>
              <a:ext uri="{FF2B5EF4-FFF2-40B4-BE49-F238E27FC236}">
                <a16:creationId xmlns:a16="http://schemas.microsoft.com/office/drawing/2014/main" id="{DD7C309F-CBED-AB44-AF8F-8F96A1FFDD6C}"/>
              </a:ext>
            </a:extLst>
          </p:cNvPr>
          <p:cNvSpPr/>
          <p:nvPr/>
        </p:nvSpPr>
        <p:spPr>
          <a:xfrm>
            <a:off x="736270" y="4278754"/>
            <a:ext cx="2345377" cy="923330"/>
          </a:xfrm>
          <a:prstGeom prst="rect">
            <a:avLst/>
          </a:prstGeom>
        </p:spPr>
        <p:txBody>
          <a:bodyPr wrap="square">
            <a:spAutoFit/>
          </a:bodyPr>
          <a:lstStyle/>
          <a:p>
            <a:endParaRPr lang="fr-BE" b="1" dirty="0">
              <a:solidFill>
                <a:schemeClr val="accent1">
                  <a:lumMod val="60000"/>
                  <a:lumOff val="40000"/>
                </a:schemeClr>
              </a:solidFill>
            </a:endParaRPr>
          </a:p>
          <a:p>
            <a:endParaRPr lang="fr-BE" b="1" dirty="0">
              <a:solidFill>
                <a:srgbClr val="FFFF00"/>
              </a:solidFill>
            </a:endParaRPr>
          </a:p>
          <a:p>
            <a:r>
              <a:rPr lang="fr-BE" b="1" dirty="0">
                <a:solidFill>
                  <a:srgbClr val="00B050"/>
                </a:solidFill>
                <a:latin typeface="Calibri" panose="020F0502020204030204" pitchFamily="34" charset="0"/>
                <a:cs typeface="Calibri" panose="020F0502020204030204" pitchFamily="34" charset="0"/>
              </a:rPr>
              <a:t>Climat </a:t>
            </a:r>
            <a:r>
              <a:rPr lang="fr-BE" b="1" dirty="0">
                <a:latin typeface="Calibri" panose="020F0502020204030204" pitchFamily="34" charset="0"/>
                <a:cs typeface="Calibri" panose="020F0502020204030204" pitchFamily="34" charset="0"/>
              </a:rPr>
              <a:t>: bien commun</a:t>
            </a:r>
            <a:r>
              <a:rPr lang="fr-BE" b="1" dirty="0">
                <a:solidFill>
                  <a:schemeClr val="accent4">
                    <a:lumMod val="60000"/>
                    <a:lumOff val="40000"/>
                  </a:schemeClr>
                </a:solidFill>
                <a:latin typeface="Calibri" panose="020F0502020204030204" pitchFamily="34" charset="0"/>
                <a:cs typeface="Calibri" panose="020F0502020204030204" pitchFamily="34" charset="0"/>
              </a:rPr>
              <a:t> </a:t>
            </a:r>
            <a:endParaRPr lang="fr-FR" b="1" dirty="0">
              <a:solidFill>
                <a:schemeClr val="accent4">
                  <a:lumMod val="60000"/>
                  <a:lumOff val="40000"/>
                </a:schemeClr>
              </a:solidFill>
              <a:latin typeface="Calibri" panose="020F0502020204030204" pitchFamily="34" charset="0"/>
              <a:cs typeface="Calibri" panose="020F0502020204030204" pitchFamily="34" charset="0"/>
            </a:endParaRPr>
          </a:p>
        </p:txBody>
      </p:sp>
      <p:sp>
        <p:nvSpPr>
          <p:cNvPr id="16" name="ZoneTexte 15">
            <a:extLst>
              <a:ext uri="{FF2B5EF4-FFF2-40B4-BE49-F238E27FC236}">
                <a16:creationId xmlns:a16="http://schemas.microsoft.com/office/drawing/2014/main" id="{3CB4347A-C0CF-D74E-A2AF-6C876D33801D}"/>
              </a:ext>
            </a:extLst>
          </p:cNvPr>
          <p:cNvSpPr txBox="1"/>
          <p:nvPr/>
        </p:nvSpPr>
        <p:spPr>
          <a:xfrm>
            <a:off x="8095708" y="2750256"/>
            <a:ext cx="1947456" cy="369332"/>
          </a:xfrm>
          <a:prstGeom prst="rect">
            <a:avLst/>
          </a:prstGeom>
          <a:noFill/>
        </p:spPr>
        <p:txBody>
          <a:bodyPr wrap="none" rtlCol="0">
            <a:spAutoFit/>
          </a:bodyPr>
          <a:lstStyle/>
          <a:p>
            <a:r>
              <a:rPr lang="fr-FR" b="1" dirty="0" err="1">
                <a:solidFill>
                  <a:srgbClr val="FF0000"/>
                </a:solidFill>
                <a:latin typeface="Calibri" panose="020F0502020204030204" pitchFamily="34" charset="0"/>
                <a:cs typeface="Calibri" panose="020F0502020204030204" pitchFamily="34" charset="0"/>
              </a:rPr>
              <a:t>Netflix</a:t>
            </a:r>
            <a:r>
              <a:rPr lang="fr-FR" b="1" dirty="0">
                <a:latin typeface="Calibri" panose="020F0502020204030204" pitchFamily="34" charset="0"/>
                <a:cs typeface="Calibri" panose="020F0502020204030204" pitchFamily="34" charset="0"/>
              </a:rPr>
              <a:t> : bien privé</a:t>
            </a:r>
            <a:endParaRPr lang="fr-FR" b="1" dirty="0">
              <a:solidFill>
                <a:srgbClr val="FF0000"/>
              </a:solidFill>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2F45F310-451D-FA43-9E0F-B7686670A181}"/>
              </a:ext>
            </a:extLst>
          </p:cNvPr>
          <p:cNvSpPr/>
          <p:nvPr/>
        </p:nvSpPr>
        <p:spPr>
          <a:xfrm>
            <a:off x="7261061" y="5511250"/>
            <a:ext cx="2849563" cy="369332"/>
          </a:xfrm>
          <a:prstGeom prst="rect">
            <a:avLst/>
          </a:prstGeom>
        </p:spPr>
        <p:txBody>
          <a:bodyPr wrap="none">
            <a:spAutoFit/>
          </a:bodyPr>
          <a:lstStyle/>
          <a:p>
            <a:r>
              <a:rPr lang="fr-BE" b="1" dirty="0">
                <a:solidFill>
                  <a:srgbClr val="00B050"/>
                </a:solidFill>
                <a:latin typeface="Calibri" panose="020F0502020204030204" pitchFamily="34" charset="0"/>
                <a:cs typeface="Calibri" panose="020F0502020204030204" pitchFamily="34" charset="0"/>
              </a:rPr>
              <a:t>Biodiversité</a:t>
            </a:r>
            <a:r>
              <a:rPr lang="fr-BE" b="1" dirty="0">
                <a:latin typeface="Calibri" panose="020F0502020204030204" pitchFamily="34" charset="0"/>
                <a:cs typeface="Calibri" panose="020F0502020204030204" pitchFamily="34" charset="0"/>
              </a:rPr>
              <a:t> : bien commun</a:t>
            </a:r>
            <a:r>
              <a:rPr lang="fr-BE" b="1" dirty="0">
                <a:solidFill>
                  <a:schemeClr val="accent4">
                    <a:lumMod val="75000"/>
                  </a:schemeClr>
                </a:solidFill>
                <a:latin typeface="Calibri" panose="020F0502020204030204" pitchFamily="34" charset="0"/>
                <a:cs typeface="Calibri" panose="020F0502020204030204" pitchFamily="34" charset="0"/>
              </a:rPr>
              <a:t> </a:t>
            </a:r>
            <a:endParaRPr lang="fr-FR" b="1" dirty="0">
              <a:solidFill>
                <a:schemeClr val="accent4">
                  <a:lumMod val="75000"/>
                </a:schemeClr>
              </a:solidFill>
            </a:endParaRPr>
          </a:p>
        </p:txBody>
      </p:sp>
      <p:sp>
        <p:nvSpPr>
          <p:cNvPr id="3" name="ZoneTexte 2">
            <a:extLst>
              <a:ext uri="{FF2B5EF4-FFF2-40B4-BE49-F238E27FC236}">
                <a16:creationId xmlns:a16="http://schemas.microsoft.com/office/drawing/2014/main" id="{03AF2A3A-0A20-514E-A56B-46237FEA768F}"/>
              </a:ext>
            </a:extLst>
          </p:cNvPr>
          <p:cNvSpPr txBox="1"/>
          <p:nvPr/>
        </p:nvSpPr>
        <p:spPr>
          <a:xfrm>
            <a:off x="0" y="828669"/>
            <a:ext cx="8918369" cy="402546"/>
          </a:xfrm>
          <a:prstGeom prst="rect">
            <a:avLst/>
          </a:prstGeom>
          <a:noFill/>
        </p:spPr>
        <p:txBody>
          <a:bodyPr wrap="square" rtlCol="0">
            <a:spAutoFit/>
          </a:bodyPr>
          <a:lstStyle/>
          <a:p>
            <a:pPr>
              <a:lnSpc>
                <a:spcPct val="120000"/>
              </a:lnSpc>
              <a:spcAft>
                <a:spcPts val="0"/>
              </a:spcAft>
            </a:pPr>
            <a:r>
              <a:rPr lang="fr-BE" b="1" dirty="0">
                <a:latin typeface="Calibri" panose="020F0502020204030204" pitchFamily="34" charset="0"/>
                <a:ea typeface="Calibri" panose="020F0502020204030204" pitchFamily="34" charset="0"/>
                <a:cs typeface="Arial" panose="020B0604020202020204" pitchFamily="34" charset="0"/>
              </a:rPr>
              <a:t>Quels produits et services correspondent selon vous à la notion de bien commun?</a:t>
            </a:r>
          </a:p>
        </p:txBody>
      </p:sp>
      <p:sp>
        <p:nvSpPr>
          <p:cNvPr id="6" name="ZoneTexte 5">
            <a:extLst>
              <a:ext uri="{FF2B5EF4-FFF2-40B4-BE49-F238E27FC236}">
                <a16:creationId xmlns:a16="http://schemas.microsoft.com/office/drawing/2014/main" id="{520FBDA5-300B-E34D-2181-5EE335483EC5}"/>
              </a:ext>
            </a:extLst>
          </p:cNvPr>
          <p:cNvSpPr txBox="1"/>
          <p:nvPr/>
        </p:nvSpPr>
        <p:spPr>
          <a:xfrm>
            <a:off x="4979623" y="1795750"/>
            <a:ext cx="2709649" cy="369332"/>
          </a:xfrm>
          <a:prstGeom prst="rect">
            <a:avLst/>
          </a:prstGeom>
          <a:noFill/>
        </p:spPr>
        <p:txBody>
          <a:bodyPr wrap="square" rtlCol="0">
            <a:spAutoFit/>
          </a:bodyPr>
          <a:lstStyle/>
          <a:p>
            <a:r>
              <a:rPr lang="fr-FR" b="1" dirty="0">
                <a:solidFill>
                  <a:srgbClr val="00B050"/>
                </a:solidFill>
              </a:rPr>
              <a:t>Wikipédia</a:t>
            </a:r>
            <a:r>
              <a:rPr lang="fr-FR" b="1" dirty="0"/>
              <a:t> : bien commun</a:t>
            </a:r>
            <a:endParaRPr lang="fr-FR" b="1" dirty="0">
              <a:solidFill>
                <a:srgbClr val="00B050"/>
              </a:solidFill>
            </a:endParaRPr>
          </a:p>
        </p:txBody>
      </p:sp>
    </p:spTree>
    <p:extLst>
      <p:ext uri="{BB962C8B-B14F-4D97-AF65-F5344CB8AC3E}">
        <p14:creationId xmlns:p14="http://schemas.microsoft.com/office/powerpoint/2010/main" val="3421330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sp>
        <p:nvSpPr>
          <p:cNvPr id="6" name="Rectangle 5"/>
          <p:cNvSpPr/>
          <p:nvPr/>
        </p:nvSpPr>
        <p:spPr>
          <a:xfrm>
            <a:off x="763145" y="921026"/>
            <a:ext cx="7947718" cy="2030877"/>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800"/>
              </a:spcAft>
              <a:buClrTx/>
              <a:buSzTx/>
              <a:buFontTx/>
              <a:buNone/>
              <a:tabLst/>
              <a:defRPr/>
            </a:pPr>
            <a:r>
              <a:rPr kumimoji="0" lang="fr-BE" sz="32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rPr>
              <a:t>Selon-vous l’économie collaborative c’est … ?</a:t>
            </a:r>
          </a:p>
          <a:p>
            <a:pPr marL="0" marR="0" lvl="0" indent="0" algn="l" defTabSz="914400" rtl="0" eaLnBrk="1" fontAlgn="auto" latinLnBrk="0" hangingPunct="1">
              <a:lnSpc>
                <a:spcPct val="120000"/>
              </a:lnSpc>
              <a:spcBef>
                <a:spcPts val="0"/>
              </a:spcBef>
              <a:spcAft>
                <a:spcPts val="800"/>
              </a:spcAft>
              <a:buClrTx/>
              <a:buSzTx/>
              <a:buFontTx/>
              <a:buNone/>
              <a:tabLst/>
              <a:defRPr/>
            </a:pPr>
            <a:endParaRPr lang="fr-BE" sz="3200" b="1" dirty="0">
              <a:solidFill>
                <a:srgbClr val="000000"/>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20000"/>
              </a:lnSpc>
              <a:spcBef>
                <a:spcPts val="0"/>
              </a:spcBef>
              <a:spcAft>
                <a:spcPts val="800"/>
              </a:spcAft>
              <a:buClrTx/>
              <a:buSzTx/>
              <a:buFontTx/>
              <a:buNone/>
              <a:tabLst/>
              <a:defRPr/>
            </a:pPr>
            <a:endParaRPr kumimoji="0" lang="fr-BE" sz="3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
        <p:nvSpPr>
          <p:cNvPr id="7" name="Rectangle 6"/>
          <p:cNvSpPr/>
          <p:nvPr/>
        </p:nvSpPr>
        <p:spPr>
          <a:xfrm>
            <a:off x="711866" y="1737234"/>
            <a:ext cx="11177343" cy="1955664"/>
          </a:xfrm>
          <a:prstGeom prst="rect">
            <a:avLst/>
          </a:prstGeom>
        </p:spPr>
        <p:txBody>
          <a:bodyPr wrap="square">
            <a:spAutoFit/>
          </a:bodyPr>
          <a:lstStyle/>
          <a:p>
            <a:pPr marR="0" lvl="0" algn="just" defTabSz="914400" rtl="0" eaLnBrk="1" fontAlgn="auto" latinLnBrk="0" hangingPunct="1">
              <a:lnSpc>
                <a:spcPct val="107000"/>
              </a:lnSpc>
              <a:spcBef>
                <a:spcPts val="0"/>
              </a:spcBef>
              <a:spcAft>
                <a:spcPts val="800"/>
              </a:spcAft>
              <a:buClrTx/>
              <a:buSzTx/>
              <a:tabLst/>
              <a:defRPr/>
            </a:pPr>
            <a:r>
              <a:rPr kumimoji="0" lang="fr-BE" sz="2800" b="0" i="0" u="none" strike="noStrike" kern="1200" cap="none" spc="0" normalizeH="0" baseline="0" noProof="0" dirty="0">
                <a:ln>
                  <a:noFill/>
                </a:ln>
                <a:solidFill>
                  <a:prstClr val="black"/>
                </a:solidFill>
                <a:effectLst/>
                <a:uLnTx/>
                <a:uFillTx/>
                <a:latin typeface="Calibri" panose="020F0502020204030204"/>
              </a:rPr>
              <a:t>Une économie de</a:t>
            </a:r>
            <a:r>
              <a:rPr kumimoji="0" lang="fr-BE" sz="2800" b="0" i="0" strike="noStrike" kern="1200" cap="none" spc="0" normalizeH="0" baseline="0" noProof="0" dirty="0">
                <a:ln>
                  <a:noFill/>
                </a:ln>
                <a:solidFill>
                  <a:prstClr val="black"/>
                </a:solidFill>
                <a:effectLst/>
                <a:uLnTx/>
                <a:uFillTx/>
                <a:latin typeface="Calibri" panose="020F0502020204030204"/>
              </a:rPr>
              <a:t> plateformes</a:t>
            </a:r>
            <a:r>
              <a:rPr kumimoji="0" lang="fr-BE" sz="2800" b="0" i="0" u="none" strike="noStrike" kern="1200" cap="none" spc="0" normalizeH="0" baseline="0" noProof="0" dirty="0">
                <a:ln>
                  <a:noFill/>
                </a:ln>
                <a:solidFill>
                  <a:prstClr val="black"/>
                </a:solidFill>
                <a:effectLst/>
                <a:uLnTx/>
                <a:uFillTx/>
                <a:latin typeface="Calibri" panose="020F0502020204030204"/>
              </a:rPr>
              <a:t> de biens et </a:t>
            </a:r>
            <a:r>
              <a:rPr kumimoji="0" lang="fr-BE" sz="2800" b="0" i="0" strike="noStrike" kern="1200" cap="none" spc="0" normalizeH="0" baseline="0" noProof="0" dirty="0">
                <a:ln>
                  <a:noFill/>
                </a:ln>
                <a:solidFill>
                  <a:prstClr val="black"/>
                </a:solidFill>
                <a:effectLst/>
                <a:uLnTx/>
                <a:uFillTx/>
                <a:latin typeface="Calibri" panose="020F0502020204030204"/>
              </a:rPr>
              <a:t>services</a:t>
            </a:r>
            <a:r>
              <a:rPr kumimoji="0" lang="fr-BE" sz="2800" b="0" i="0" u="none" strike="noStrike" kern="1200" cap="none" spc="0" normalizeH="0" baseline="0" noProof="0" dirty="0">
                <a:ln>
                  <a:noFill/>
                </a:ln>
                <a:solidFill>
                  <a:prstClr val="black"/>
                </a:solidFill>
                <a:effectLst/>
                <a:uLnTx/>
                <a:uFillTx/>
                <a:latin typeface="Calibri" panose="020F0502020204030204"/>
              </a:rPr>
              <a:t>,</a:t>
            </a:r>
            <a:r>
              <a:rPr kumimoji="0" lang="fr-BE" sz="2800" b="0" i="0" u="none" strike="noStrike" kern="1200" cap="none" spc="0" normalizeH="0" noProof="0" dirty="0">
                <a:ln>
                  <a:noFill/>
                </a:ln>
                <a:solidFill>
                  <a:prstClr val="black"/>
                </a:solidFill>
                <a:effectLst/>
                <a:uLnTx/>
                <a:uFillTx/>
                <a:latin typeface="Calibri" panose="020F0502020204030204"/>
              </a:rPr>
              <a:t> </a:t>
            </a:r>
            <a:r>
              <a:rPr kumimoji="0" lang="fr-BE" sz="2800" b="0" i="0" u="none" strike="noStrike" kern="1200" cap="none" spc="0" normalizeH="0" baseline="0" noProof="0" dirty="0">
                <a:ln>
                  <a:noFill/>
                </a:ln>
                <a:solidFill>
                  <a:prstClr val="black"/>
                </a:solidFill>
                <a:effectLst/>
                <a:uLnTx/>
                <a:uFillTx/>
                <a:latin typeface="Calibri" panose="020F0502020204030204"/>
              </a:rPr>
              <a:t>organisée de manière triangulaire, entre un intermédiaire, des producteurs indépendants des </a:t>
            </a:r>
            <a:r>
              <a:rPr kumimoji="0" lang="fr-BE" sz="2800" b="0" i="0" strike="noStrike" kern="1200" cap="none" spc="0" normalizeH="0" baseline="0" noProof="0" dirty="0">
                <a:ln>
                  <a:noFill/>
                </a:ln>
                <a:solidFill>
                  <a:prstClr val="black"/>
                </a:solidFill>
                <a:effectLst/>
                <a:uLnTx/>
                <a:uFillTx/>
                <a:latin typeface="Calibri" panose="020F0502020204030204"/>
              </a:rPr>
              <a:t>consommateurs</a:t>
            </a:r>
            <a:r>
              <a:rPr kumimoji="0" lang="fr-FR" sz="2800" b="0" i="0" u="none" strike="noStrike" kern="1200" cap="none" spc="0" normalizeH="0" baseline="0" noProof="0" dirty="0">
                <a:ln>
                  <a:noFill/>
                </a:ln>
                <a:solidFill>
                  <a:prstClr val="black"/>
                </a:solidFill>
                <a:effectLst/>
                <a:uLnTx/>
                <a:uFillTx/>
                <a:latin typeface="Calibri" panose="020F0502020204030204" pitchFamily="34" charset="0"/>
                <a:cs typeface="Times New Roman" panose="02020603050405020304" pitchFamily="18" charset="0"/>
              </a:rPr>
              <a:t>. </a:t>
            </a:r>
          </a:p>
          <a:p>
            <a:pPr marR="0" lvl="0" algn="just" defTabSz="914400" rtl="0" eaLnBrk="1" fontAlgn="auto" latinLnBrk="0" hangingPunct="1">
              <a:lnSpc>
                <a:spcPct val="107000"/>
              </a:lnSpc>
              <a:spcBef>
                <a:spcPts val="0"/>
              </a:spcBef>
              <a:spcAft>
                <a:spcPts val="800"/>
              </a:spcAft>
              <a:buClrTx/>
              <a:buSzTx/>
              <a:tabLst/>
              <a:defRPr/>
            </a:pPr>
            <a:endParaRPr lang="fr-BE" sz="2400" dirty="0">
              <a:solidFill>
                <a:prstClr val="black"/>
              </a:solidFill>
              <a:latin typeface="Calibri" panose="020F0502020204030204" pitchFamily="34" charset="0"/>
              <a:cs typeface="Times New Roman" panose="02020603050405020304" pitchFamily="18" charset="0"/>
            </a:endParaRPr>
          </a:p>
        </p:txBody>
      </p:sp>
      <p:sp>
        <p:nvSpPr>
          <p:cNvPr id="8" name="Rectangle 7"/>
          <p:cNvSpPr/>
          <p:nvPr/>
        </p:nvSpPr>
        <p:spPr>
          <a:xfrm>
            <a:off x="711866" y="3527324"/>
            <a:ext cx="11461898" cy="1015663"/>
          </a:xfrm>
          <a:prstGeom prst="rect">
            <a:avLst/>
          </a:prstGeom>
        </p:spPr>
        <p:txBody>
          <a:bodyPr wrap="square">
            <a:spAutoFit/>
          </a:bodyPr>
          <a:lstStyle/>
          <a:p>
            <a:pPr marL="355600" marR="0" lvl="0" indent="-355600" algn="l" defTabSz="914400" rtl="0" eaLnBrk="1" fontAlgn="auto" latinLnBrk="0" hangingPunct="1">
              <a:lnSpc>
                <a:spcPct val="100000"/>
              </a:lnSpc>
              <a:spcBef>
                <a:spcPts val="0"/>
              </a:spcBef>
              <a:spcAft>
                <a:spcPts val="0"/>
              </a:spcAft>
              <a:buClrTx/>
              <a:buSzTx/>
              <a:buFontTx/>
              <a:buNone/>
              <a:tabLst/>
              <a:defRPr/>
            </a:pPr>
            <a:r>
              <a:rPr kumimoji="0" lang="fr-BE" sz="2800" b="0" i="0" u="none" strike="noStrike" kern="1200" cap="none" spc="0" normalizeH="0" baseline="0" noProof="0" dirty="0">
                <a:ln>
                  <a:noFill/>
                </a:ln>
                <a:effectLst/>
                <a:uLnTx/>
                <a:uFillTx/>
                <a:latin typeface="Calibri" panose="020F0502020204030204"/>
                <a:ea typeface="+mn-ea"/>
                <a:cs typeface="+mn-cs"/>
              </a:rPr>
              <a:t>Une </a:t>
            </a:r>
            <a:r>
              <a:rPr kumimoji="0" lang="fr-BE" sz="2800" b="0" i="0" strike="noStrike" kern="1200" cap="none" spc="0" normalizeH="0" baseline="0" noProof="0" dirty="0">
                <a:ln>
                  <a:noFill/>
                </a:ln>
                <a:effectLst/>
                <a:uLnTx/>
                <a:uFillTx/>
                <a:latin typeface="Calibri" panose="020F0502020204030204"/>
                <a:ea typeface="+mn-ea"/>
                <a:cs typeface="+mn-cs"/>
              </a:rPr>
              <a:t>économie plus  sociale et solidaire qui </a:t>
            </a:r>
            <a:r>
              <a:rPr kumimoji="0" lang="fr-BE" sz="2800" b="0" i="0" u="none" strike="noStrike" kern="1200" cap="none" spc="0" normalizeH="0" baseline="0" noProof="0" dirty="0">
                <a:ln>
                  <a:noFill/>
                </a:ln>
                <a:effectLst/>
                <a:uLnTx/>
                <a:uFillTx/>
                <a:latin typeface="Calibri" panose="020F0502020204030204"/>
                <a:ea typeface="+mn-ea"/>
                <a:cs typeface="+mn-cs"/>
              </a:rPr>
              <a:t>regroupe des activités humaines </a:t>
            </a:r>
            <a:r>
              <a:rPr lang="fr-BE" sz="2800" dirty="0">
                <a:latin typeface="Calibri" panose="020F0502020204030204"/>
              </a:rPr>
              <a:t>et </a:t>
            </a:r>
            <a:r>
              <a:rPr kumimoji="0" lang="fr-BE" sz="2800" b="0" i="0" u="none" strike="noStrike" kern="1200" cap="none" spc="0" normalizeH="0" baseline="0" noProof="0" dirty="0">
                <a:ln>
                  <a:noFill/>
                </a:ln>
                <a:effectLst/>
                <a:uLnTx/>
                <a:uFillTx/>
                <a:latin typeface="Calibri" panose="020F0502020204030204"/>
                <a:ea typeface="+mn-ea"/>
                <a:cs typeface="+mn-cs"/>
              </a:rPr>
              <a:t>qui vise à produire de la valeur en commun</a:t>
            </a:r>
            <a:r>
              <a:rPr kumimoji="0" lang="fr-BE" sz="3200" b="0" i="0" u="none" strike="noStrike" kern="1200" cap="none" spc="0" normalizeH="0" baseline="0" noProof="0" dirty="0">
                <a:ln>
                  <a:noFill/>
                </a:ln>
                <a:effectLst/>
                <a:uLnTx/>
                <a:uFillTx/>
                <a:latin typeface="Calibri" panose="020F0502020204030204"/>
                <a:ea typeface="+mn-ea"/>
                <a:cs typeface="+mn-cs"/>
              </a:rPr>
              <a:t>.</a:t>
            </a:r>
          </a:p>
        </p:txBody>
      </p:sp>
      <p:sp>
        <p:nvSpPr>
          <p:cNvPr id="9" name="Rectangle 8"/>
          <p:cNvSpPr/>
          <p:nvPr/>
        </p:nvSpPr>
        <p:spPr>
          <a:xfrm>
            <a:off x="711866" y="4600177"/>
            <a:ext cx="1110017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2000" b="1" i="0" u="none" strike="noStrike" kern="1200" cap="none" spc="0" normalizeH="0" baseline="0" noProof="0" dirty="0">
                <a:ln>
                  <a:noFill/>
                </a:ln>
                <a:effectLst/>
                <a:uLnTx/>
                <a:uFillTx/>
                <a:latin typeface="Calibri" panose="020F0502020204030204"/>
                <a:ea typeface="+mn-ea"/>
                <a:cs typeface="+mn-cs"/>
              </a:rPr>
              <a:t> </a:t>
            </a:r>
            <a:endParaRPr kumimoji="0" lang="fr-BE" b="0" i="0" u="none" strike="noStrike" kern="1200" cap="none" spc="0" normalizeH="0" baseline="0" noProof="0" dirty="0">
              <a:ln>
                <a:noFill/>
              </a:ln>
              <a:effectLst/>
              <a:uLnTx/>
              <a:uFillTx/>
              <a:latin typeface="Calibri" panose="020F0502020204030204"/>
              <a:ea typeface="+mn-ea"/>
              <a:cs typeface="+mn-cs"/>
            </a:endParaRPr>
          </a:p>
        </p:txBody>
      </p:sp>
      <p:sp>
        <p:nvSpPr>
          <p:cNvPr id="10" name="ZoneTexte 9"/>
          <p:cNvSpPr txBox="1"/>
          <p:nvPr/>
        </p:nvSpPr>
        <p:spPr>
          <a:xfrm>
            <a:off x="0" y="78241"/>
            <a:ext cx="12192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L’économie collaborative : vrai ou faux? </a:t>
            </a:r>
          </a:p>
        </p:txBody>
      </p:sp>
      <p:sp>
        <p:nvSpPr>
          <p:cNvPr id="3" name="Rectangle 2"/>
          <p:cNvSpPr/>
          <p:nvPr/>
        </p:nvSpPr>
        <p:spPr>
          <a:xfrm>
            <a:off x="854143" y="4674763"/>
            <a:ext cx="11100178" cy="523220"/>
          </a:xfrm>
          <a:prstGeom prst="rect">
            <a:avLst/>
          </a:prstGeom>
        </p:spPr>
        <p:txBody>
          <a:bodyPr wrap="square">
            <a:spAutoFit/>
          </a:bodyPr>
          <a:lstStyle/>
          <a:p>
            <a:pPr lvl="0">
              <a:defRPr/>
            </a:pPr>
            <a:r>
              <a:rPr lang="fr-BE" sz="2800" dirty="0"/>
              <a:t>Une économie secrète et illicite développée dans le </a:t>
            </a:r>
            <a:r>
              <a:rPr lang="fr-BE" sz="2800" dirty="0" err="1"/>
              <a:t>Dark</a:t>
            </a:r>
            <a:r>
              <a:rPr lang="fr-BE" sz="2800" dirty="0"/>
              <a:t> Web.</a:t>
            </a:r>
          </a:p>
        </p:txBody>
      </p:sp>
      <p:pic>
        <p:nvPicPr>
          <p:cNvPr id="12" name="Image 11" descr="Numéros de jouet en plastique">
            <a:extLst>
              <a:ext uri="{FF2B5EF4-FFF2-40B4-BE49-F238E27FC236}">
                <a16:creationId xmlns:a16="http://schemas.microsoft.com/office/drawing/2014/main" id="{470E11E7-D43F-6643-9C06-AB29AE24D9CA}"/>
              </a:ext>
            </a:extLst>
          </p:cNvPr>
          <p:cNvPicPr>
            <a:picLocks noChangeAspect="1"/>
          </p:cNvPicPr>
          <p:nvPr/>
        </p:nvPicPr>
        <p:blipFill>
          <a:blip r:embed="rId5"/>
          <a:stretch>
            <a:fillRect/>
          </a:stretch>
        </p:blipFill>
        <p:spPr>
          <a:xfrm>
            <a:off x="0" y="5272569"/>
            <a:ext cx="2398610" cy="1598683"/>
          </a:xfrm>
          <a:prstGeom prst="rect">
            <a:avLst/>
          </a:prstGeom>
        </p:spPr>
      </p:pic>
    </p:spTree>
    <p:extLst>
      <p:ext uri="{BB962C8B-B14F-4D97-AF65-F5344CB8AC3E}">
        <p14:creationId xmlns:p14="http://schemas.microsoft.com/office/powerpoint/2010/main" val="112306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185D936-8784-8144-A43E-33202DF36942}"/>
              </a:ext>
            </a:extLst>
          </p:cNvPr>
          <p:cNvSpPr>
            <a:spLocks noGrp="1"/>
          </p:cNvSpPr>
          <p:nvPr>
            <p:ph type="ctrTitle"/>
          </p:nvPr>
        </p:nvSpPr>
        <p:spPr>
          <a:xfrm>
            <a:off x="643467" y="321734"/>
            <a:ext cx="10905066" cy="11357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rmAutofit/>
          </a:bodyPr>
          <a:lstStyle/>
          <a:p>
            <a:r>
              <a:rPr lang="en-US" sz="2400" b="1" dirty="0" err="1">
                <a:solidFill>
                  <a:prstClr val="white"/>
                </a:solidFill>
              </a:rPr>
              <a:t>Economie</a:t>
            </a:r>
            <a:r>
              <a:rPr lang="en-US" sz="2400" b="1" dirty="0">
                <a:solidFill>
                  <a:prstClr val="white"/>
                </a:solidFill>
              </a:rPr>
              <a:t> </a:t>
            </a:r>
            <a:r>
              <a:rPr lang="en-US" sz="2400" b="1" dirty="0" err="1">
                <a:solidFill>
                  <a:prstClr val="white"/>
                </a:solidFill>
              </a:rPr>
              <a:t>circulaire</a:t>
            </a:r>
            <a:r>
              <a:rPr lang="en-US" sz="2400" b="1" dirty="0">
                <a:solidFill>
                  <a:prstClr val="white"/>
                </a:solidFill>
              </a:rPr>
              <a:t>…</a:t>
            </a:r>
            <a:endParaRPr lang="en-US" sz="2400" kern="1200" dirty="0">
              <a:solidFill>
                <a:schemeClr val="bg1"/>
              </a:solidFill>
              <a:latin typeface="+mj-lt"/>
              <a:ea typeface="+mj-ea"/>
              <a:cs typeface="+mj-cs"/>
            </a:endParaRPr>
          </a:p>
        </p:txBody>
      </p:sp>
      <p:sp>
        <p:nvSpPr>
          <p:cNvPr id="5" name="Ellipse 4">
            <a:extLst>
              <a:ext uri="{FF2B5EF4-FFF2-40B4-BE49-F238E27FC236}">
                <a16:creationId xmlns:a16="http://schemas.microsoft.com/office/drawing/2014/main" id="{67811A52-30F7-F54C-B3AD-FC7CEBD39476}"/>
              </a:ext>
            </a:extLst>
          </p:cNvPr>
          <p:cNvSpPr/>
          <p:nvPr/>
        </p:nvSpPr>
        <p:spPr>
          <a:xfrm>
            <a:off x="9846307" y="1122363"/>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3" name="Sous-titre 2">
            <a:extLst>
              <a:ext uri="{FF2B5EF4-FFF2-40B4-BE49-F238E27FC236}">
                <a16:creationId xmlns:a16="http://schemas.microsoft.com/office/drawing/2014/main" id="{0CCEC23C-F697-364A-B16F-B4D8318A7DE1}"/>
              </a:ext>
            </a:extLst>
          </p:cNvPr>
          <p:cNvSpPr>
            <a:spLocks noGrp="1"/>
          </p:cNvSpPr>
          <p:nvPr>
            <p:ph type="subTitle" idx="1"/>
          </p:nvPr>
        </p:nvSpPr>
        <p:spPr>
          <a:xfrm>
            <a:off x="1553690" y="1600199"/>
            <a:ext cx="9114310" cy="4135438"/>
          </a:xfrm>
        </p:spPr>
        <p:txBody>
          <a:bodyPr/>
          <a:lstStyle/>
          <a:p>
            <a:pPr algn="l"/>
            <a:endParaRPr lang="fr-FR" sz="1600" dirty="0"/>
          </a:p>
          <a:p>
            <a:pPr algn="l"/>
            <a:endParaRPr lang="fr-FR" sz="1600" dirty="0"/>
          </a:p>
        </p:txBody>
      </p:sp>
      <p:grpSp>
        <p:nvGrpSpPr>
          <p:cNvPr id="15" name="Groupe 14">
            <a:extLst>
              <a:ext uri="{FF2B5EF4-FFF2-40B4-BE49-F238E27FC236}">
                <a16:creationId xmlns:a16="http://schemas.microsoft.com/office/drawing/2014/main" id="{5760921C-7357-D74A-914C-4027BD1D3EEC}"/>
              </a:ext>
            </a:extLst>
          </p:cNvPr>
          <p:cNvGrpSpPr/>
          <p:nvPr/>
        </p:nvGrpSpPr>
        <p:grpSpPr>
          <a:xfrm>
            <a:off x="6205542" y="1782981"/>
            <a:ext cx="4432768" cy="4361892"/>
            <a:chOff x="4846999" y="2646685"/>
            <a:chExt cx="1765443" cy="1737215"/>
          </a:xfrm>
        </p:grpSpPr>
        <p:pic>
          <p:nvPicPr>
            <p:cNvPr id="7" name="Graphique 6" descr="Flèche : pivoter à gauche avec un remplissage uni">
              <a:extLst>
                <a:ext uri="{FF2B5EF4-FFF2-40B4-BE49-F238E27FC236}">
                  <a16:creationId xmlns:a16="http://schemas.microsoft.com/office/drawing/2014/main" id="{B96FFE31-396F-AD4F-8A09-3787C4AE944C}"/>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4846999" y="2646685"/>
              <a:ext cx="914400" cy="914400"/>
            </a:xfrm>
            <a:prstGeom prst="rect">
              <a:avLst/>
            </a:prstGeom>
          </p:spPr>
        </p:pic>
        <p:pic>
          <p:nvPicPr>
            <p:cNvPr id="8" name="Graphique 7" descr="Flèche : pivoter à gauche avec un remplissage uni">
              <a:extLst>
                <a:ext uri="{FF2B5EF4-FFF2-40B4-BE49-F238E27FC236}">
                  <a16:creationId xmlns:a16="http://schemas.microsoft.com/office/drawing/2014/main" id="{CA3374C5-70BC-D44B-A808-85B856807994}"/>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rot="12967465">
              <a:off x="5131458" y="3390168"/>
              <a:ext cx="993732" cy="993732"/>
            </a:xfrm>
            <a:prstGeom prst="rect">
              <a:avLst/>
            </a:prstGeom>
          </p:spPr>
        </p:pic>
        <p:pic>
          <p:nvPicPr>
            <p:cNvPr id="9" name="Graphique 8" descr="Flèche : pivoter à gauche avec un remplissage uni">
              <a:extLst>
                <a:ext uri="{FF2B5EF4-FFF2-40B4-BE49-F238E27FC236}">
                  <a16:creationId xmlns:a16="http://schemas.microsoft.com/office/drawing/2014/main" id="{3D17B804-5DF2-4149-A061-654FBA07745F}"/>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rot="5400000">
              <a:off x="5628325" y="2783146"/>
              <a:ext cx="984117" cy="984117"/>
            </a:xfrm>
            <a:prstGeom prst="rect">
              <a:avLst/>
            </a:prstGeom>
          </p:spPr>
        </p:pic>
      </p:grpSp>
      <p:sp>
        <p:nvSpPr>
          <p:cNvPr id="10" name="ZoneTexte 9">
            <a:extLst>
              <a:ext uri="{FF2B5EF4-FFF2-40B4-BE49-F238E27FC236}">
                <a16:creationId xmlns:a16="http://schemas.microsoft.com/office/drawing/2014/main" id="{4A1A56F3-6820-2D4E-9007-E5EB88A38721}"/>
              </a:ext>
            </a:extLst>
          </p:cNvPr>
          <p:cNvSpPr txBox="1"/>
          <p:nvPr/>
        </p:nvSpPr>
        <p:spPr>
          <a:xfrm>
            <a:off x="1068779" y="2464130"/>
            <a:ext cx="4892634" cy="3139321"/>
          </a:xfrm>
          <a:prstGeom prst="rect">
            <a:avLst/>
          </a:prstGeom>
          <a:noFill/>
        </p:spPr>
        <p:txBody>
          <a:bodyPr wrap="square" rtlCol="0">
            <a:spAutoFit/>
          </a:bodyPr>
          <a:lstStyle/>
          <a:p>
            <a:r>
              <a:rPr lang="fr-BE" dirty="0"/>
              <a:t>Définition : L’</a:t>
            </a:r>
            <a:r>
              <a:rPr lang="fr-BE" dirty="0" err="1"/>
              <a:t>économie</a:t>
            </a:r>
            <a:r>
              <a:rPr lang="fr-BE" dirty="0"/>
              <a:t> circulaire est un </a:t>
            </a:r>
            <a:r>
              <a:rPr lang="fr-BE" dirty="0" err="1"/>
              <a:t>modèle</a:t>
            </a:r>
            <a:r>
              <a:rPr lang="fr-BE" dirty="0"/>
              <a:t> </a:t>
            </a:r>
            <a:r>
              <a:rPr lang="fr-BE" dirty="0" err="1"/>
              <a:t>économique</a:t>
            </a:r>
            <a:r>
              <a:rPr lang="fr-BE" dirty="0"/>
              <a:t> et industriel qui vise à maintenir les produits, leurs composants et leurs </a:t>
            </a:r>
            <a:r>
              <a:rPr lang="fr-BE" dirty="0" err="1"/>
              <a:t>matériaux</a:t>
            </a:r>
            <a:r>
              <a:rPr lang="fr-BE" dirty="0"/>
              <a:t> en circulation le plus longtemps possible, tout en veillant à garantir la </a:t>
            </a:r>
            <a:r>
              <a:rPr lang="fr-BE" dirty="0" err="1"/>
              <a:t>qualite</a:t>
            </a:r>
            <a:r>
              <a:rPr lang="fr-BE" dirty="0"/>
              <a:t>́ de leur utilisation.</a:t>
            </a:r>
          </a:p>
          <a:p>
            <a:endParaRPr lang="fr-BE" dirty="0"/>
          </a:p>
          <a:p>
            <a:r>
              <a:rPr lang="fr-BE" dirty="0"/>
              <a:t>Ex industriel en Wallonie : </a:t>
            </a:r>
            <a:r>
              <a:rPr lang="fr-BE" dirty="0" err="1"/>
              <a:t>Prayon</a:t>
            </a:r>
            <a:r>
              <a:rPr lang="fr-BE" dirty="0"/>
              <a:t> et </a:t>
            </a:r>
            <a:r>
              <a:rPr lang="fr-BE" dirty="0" err="1"/>
              <a:t>Knauf</a:t>
            </a:r>
            <a:r>
              <a:rPr lang="fr-BE" dirty="0"/>
              <a:t> à Engis.</a:t>
            </a:r>
          </a:p>
          <a:p>
            <a:r>
              <a:rPr lang="fr-BE" dirty="0" err="1"/>
              <a:t>Prayon</a:t>
            </a:r>
            <a:r>
              <a:rPr lang="fr-BE" dirty="0"/>
              <a:t> fabrique de l’acide </a:t>
            </a:r>
            <a:r>
              <a:rPr lang="fr-BE" dirty="0" err="1"/>
              <a:t>phoshorique</a:t>
            </a:r>
            <a:r>
              <a:rPr lang="fr-BE" dirty="0"/>
              <a:t> – Gypse = déchets</a:t>
            </a:r>
          </a:p>
          <a:p>
            <a:r>
              <a:rPr lang="fr-BE" dirty="0" err="1"/>
              <a:t>Knauf</a:t>
            </a:r>
            <a:r>
              <a:rPr lang="fr-BE" dirty="0"/>
              <a:t> récupère le gypse pour en faire des plaques de plâtre.  Déchet valorisé!</a:t>
            </a:r>
            <a:endParaRPr lang="fr-FR" dirty="0"/>
          </a:p>
        </p:txBody>
      </p:sp>
    </p:spTree>
    <p:extLst>
      <p:ext uri="{BB962C8B-B14F-4D97-AF65-F5344CB8AC3E}">
        <p14:creationId xmlns:p14="http://schemas.microsoft.com/office/powerpoint/2010/main" val="11130950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sp>
        <p:nvSpPr>
          <p:cNvPr id="6" name="Rectangle 5"/>
          <p:cNvSpPr/>
          <p:nvPr/>
        </p:nvSpPr>
        <p:spPr>
          <a:xfrm>
            <a:off x="763145" y="921026"/>
            <a:ext cx="7947718" cy="2030877"/>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800"/>
              </a:spcAft>
              <a:buClrTx/>
              <a:buSzTx/>
              <a:buFontTx/>
              <a:buNone/>
              <a:tabLst/>
              <a:defRPr/>
            </a:pPr>
            <a:r>
              <a:rPr kumimoji="0" lang="fr-BE" sz="32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rPr>
              <a:t>Selon-vous l’économie collaborative c’est … ?</a:t>
            </a:r>
          </a:p>
          <a:p>
            <a:pPr marL="0" marR="0" lvl="0" indent="0" algn="l" defTabSz="914400" rtl="0" eaLnBrk="1" fontAlgn="auto" latinLnBrk="0" hangingPunct="1">
              <a:lnSpc>
                <a:spcPct val="120000"/>
              </a:lnSpc>
              <a:spcBef>
                <a:spcPts val="0"/>
              </a:spcBef>
              <a:spcAft>
                <a:spcPts val="800"/>
              </a:spcAft>
              <a:buClrTx/>
              <a:buSzTx/>
              <a:buFontTx/>
              <a:buNone/>
              <a:tabLst/>
              <a:defRPr/>
            </a:pPr>
            <a:endParaRPr lang="fr-BE" sz="3200" b="1" dirty="0">
              <a:solidFill>
                <a:srgbClr val="000000"/>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20000"/>
              </a:lnSpc>
              <a:spcBef>
                <a:spcPts val="0"/>
              </a:spcBef>
              <a:spcAft>
                <a:spcPts val="800"/>
              </a:spcAft>
              <a:buClrTx/>
              <a:buSzTx/>
              <a:buFontTx/>
              <a:buNone/>
              <a:tabLst/>
              <a:defRPr/>
            </a:pPr>
            <a:endParaRPr kumimoji="0" lang="fr-BE" sz="3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
        <p:nvSpPr>
          <p:cNvPr id="7" name="Rectangle 6"/>
          <p:cNvSpPr/>
          <p:nvPr/>
        </p:nvSpPr>
        <p:spPr>
          <a:xfrm>
            <a:off x="711866" y="1737234"/>
            <a:ext cx="11177343" cy="1955664"/>
          </a:xfrm>
          <a:prstGeom prst="rect">
            <a:avLst/>
          </a:prstGeom>
        </p:spPr>
        <p:txBody>
          <a:bodyPr wrap="square">
            <a:spAutoFit/>
          </a:bodyPr>
          <a:lstStyle/>
          <a:p>
            <a:pPr marR="0" lvl="0" algn="just" defTabSz="914400" rtl="0" eaLnBrk="1" fontAlgn="auto" latinLnBrk="0" hangingPunct="1">
              <a:lnSpc>
                <a:spcPct val="107000"/>
              </a:lnSpc>
              <a:spcBef>
                <a:spcPts val="0"/>
              </a:spcBef>
              <a:spcAft>
                <a:spcPts val="800"/>
              </a:spcAft>
              <a:buClrTx/>
              <a:buSzTx/>
              <a:tabLst/>
              <a:defRPr/>
            </a:pPr>
            <a:r>
              <a:rPr kumimoji="0" lang="fr-BE" sz="2800" b="0" i="0" u="none" strike="noStrike" kern="1200" cap="none" spc="0" normalizeH="0" baseline="0" noProof="0" dirty="0">
                <a:ln>
                  <a:noFill/>
                </a:ln>
                <a:solidFill>
                  <a:srgbClr val="00B050"/>
                </a:solidFill>
                <a:effectLst/>
                <a:uLnTx/>
                <a:uFillTx/>
                <a:latin typeface="Calibri" panose="020F0502020204030204"/>
              </a:rPr>
              <a:t>Une économie de</a:t>
            </a:r>
            <a:r>
              <a:rPr kumimoji="0" lang="fr-BE" sz="2800" b="0" i="0" strike="noStrike" kern="1200" cap="none" spc="0" normalizeH="0" baseline="0" noProof="0" dirty="0">
                <a:ln>
                  <a:noFill/>
                </a:ln>
                <a:solidFill>
                  <a:srgbClr val="00B050"/>
                </a:solidFill>
                <a:effectLst/>
                <a:uLnTx/>
                <a:uFillTx/>
                <a:latin typeface="Calibri" panose="020F0502020204030204"/>
              </a:rPr>
              <a:t> plateformes</a:t>
            </a:r>
            <a:r>
              <a:rPr kumimoji="0" lang="fr-BE" sz="2800" b="0" i="0" u="none" strike="noStrike" kern="1200" cap="none" spc="0" normalizeH="0" baseline="0" noProof="0" dirty="0">
                <a:ln>
                  <a:noFill/>
                </a:ln>
                <a:solidFill>
                  <a:srgbClr val="00B050"/>
                </a:solidFill>
                <a:effectLst/>
                <a:uLnTx/>
                <a:uFillTx/>
                <a:latin typeface="Calibri" panose="020F0502020204030204"/>
              </a:rPr>
              <a:t> de biens et </a:t>
            </a:r>
            <a:r>
              <a:rPr kumimoji="0" lang="fr-BE" sz="2800" b="0" i="0" strike="noStrike" kern="1200" cap="none" spc="0" normalizeH="0" baseline="0" noProof="0" dirty="0">
                <a:ln>
                  <a:noFill/>
                </a:ln>
                <a:solidFill>
                  <a:srgbClr val="00B050"/>
                </a:solidFill>
                <a:effectLst/>
                <a:uLnTx/>
                <a:uFillTx/>
                <a:latin typeface="Calibri" panose="020F0502020204030204"/>
              </a:rPr>
              <a:t>services</a:t>
            </a:r>
            <a:r>
              <a:rPr kumimoji="0" lang="fr-BE" sz="2800" b="0" i="0" u="none" strike="noStrike" kern="1200" cap="none" spc="0" normalizeH="0" baseline="0" noProof="0" dirty="0">
                <a:ln>
                  <a:noFill/>
                </a:ln>
                <a:solidFill>
                  <a:srgbClr val="00B050"/>
                </a:solidFill>
                <a:effectLst/>
                <a:uLnTx/>
                <a:uFillTx/>
                <a:latin typeface="Calibri" panose="020F0502020204030204"/>
              </a:rPr>
              <a:t>,</a:t>
            </a:r>
            <a:r>
              <a:rPr kumimoji="0" lang="fr-BE" sz="2800" b="0" i="0" u="none" strike="noStrike" kern="1200" cap="none" spc="0" normalizeH="0" noProof="0" dirty="0">
                <a:ln>
                  <a:noFill/>
                </a:ln>
                <a:solidFill>
                  <a:srgbClr val="00B050"/>
                </a:solidFill>
                <a:effectLst/>
                <a:uLnTx/>
                <a:uFillTx/>
                <a:latin typeface="Calibri" panose="020F0502020204030204"/>
              </a:rPr>
              <a:t> </a:t>
            </a:r>
            <a:r>
              <a:rPr kumimoji="0" lang="fr-BE" sz="2800" b="0" i="0" u="none" strike="noStrike" kern="1200" cap="none" spc="0" normalizeH="0" baseline="0" noProof="0" dirty="0">
                <a:ln>
                  <a:noFill/>
                </a:ln>
                <a:solidFill>
                  <a:srgbClr val="00B050"/>
                </a:solidFill>
                <a:effectLst/>
                <a:uLnTx/>
                <a:uFillTx/>
                <a:latin typeface="Calibri" panose="020F0502020204030204"/>
              </a:rPr>
              <a:t>organisée de manière triangulaire, entre un intermédiaire, des producteurs indépendants des </a:t>
            </a:r>
            <a:r>
              <a:rPr kumimoji="0" lang="fr-BE" sz="2800" b="0" i="0" strike="noStrike" kern="1200" cap="none" spc="0" normalizeH="0" baseline="0" noProof="0" dirty="0">
                <a:ln>
                  <a:noFill/>
                </a:ln>
                <a:solidFill>
                  <a:srgbClr val="00B050"/>
                </a:solidFill>
                <a:effectLst/>
                <a:uLnTx/>
                <a:uFillTx/>
                <a:latin typeface="Calibri" panose="020F0502020204030204"/>
              </a:rPr>
              <a:t>consommateurs</a:t>
            </a:r>
            <a:r>
              <a:rPr kumimoji="0" lang="fr-FR" sz="2800" b="0" i="0" u="none" strike="noStrike" kern="1200" cap="none" spc="0" normalizeH="0" baseline="0" noProof="0" dirty="0">
                <a:ln>
                  <a:noFill/>
                </a:ln>
                <a:solidFill>
                  <a:srgbClr val="00B050"/>
                </a:solidFill>
                <a:effectLst/>
                <a:uLnTx/>
                <a:uFillTx/>
                <a:latin typeface="Calibri" panose="020F0502020204030204" pitchFamily="34" charset="0"/>
                <a:cs typeface="Times New Roman" panose="02020603050405020304" pitchFamily="18" charset="0"/>
              </a:rPr>
              <a:t>. </a:t>
            </a:r>
          </a:p>
          <a:p>
            <a:pPr marR="0" lvl="0" algn="just" defTabSz="914400" rtl="0" eaLnBrk="1" fontAlgn="auto" latinLnBrk="0" hangingPunct="1">
              <a:lnSpc>
                <a:spcPct val="107000"/>
              </a:lnSpc>
              <a:spcBef>
                <a:spcPts val="0"/>
              </a:spcBef>
              <a:spcAft>
                <a:spcPts val="800"/>
              </a:spcAft>
              <a:buClrTx/>
              <a:buSzTx/>
              <a:tabLst/>
              <a:defRPr/>
            </a:pPr>
            <a:endParaRPr lang="fr-BE" sz="2400" dirty="0">
              <a:solidFill>
                <a:prstClr val="black"/>
              </a:solidFill>
              <a:latin typeface="Calibri" panose="020F0502020204030204" pitchFamily="34" charset="0"/>
              <a:cs typeface="Times New Roman" panose="02020603050405020304" pitchFamily="18" charset="0"/>
            </a:endParaRPr>
          </a:p>
        </p:txBody>
      </p:sp>
      <p:sp>
        <p:nvSpPr>
          <p:cNvPr id="8" name="Rectangle 7"/>
          <p:cNvSpPr/>
          <p:nvPr/>
        </p:nvSpPr>
        <p:spPr>
          <a:xfrm>
            <a:off x="711866" y="3527324"/>
            <a:ext cx="11461898" cy="1015663"/>
          </a:xfrm>
          <a:prstGeom prst="rect">
            <a:avLst/>
          </a:prstGeom>
        </p:spPr>
        <p:txBody>
          <a:bodyPr wrap="square">
            <a:spAutoFit/>
          </a:bodyPr>
          <a:lstStyle/>
          <a:p>
            <a:pPr marL="355600" marR="0" lvl="0" indent="-355600" defTabSz="914400" rtl="0" eaLnBrk="1" fontAlgn="auto" latinLnBrk="0" hangingPunct="1">
              <a:lnSpc>
                <a:spcPct val="100000"/>
              </a:lnSpc>
              <a:spcBef>
                <a:spcPts val="0"/>
              </a:spcBef>
              <a:spcAft>
                <a:spcPts val="0"/>
              </a:spcAft>
              <a:buClrTx/>
              <a:buSzTx/>
              <a:buFontTx/>
              <a:buNone/>
              <a:tabLst/>
              <a:defRPr/>
            </a:pPr>
            <a:r>
              <a:rPr kumimoji="0" lang="fr-BE" sz="2800" b="0" i="0" u="none" strike="noStrike" kern="1200" cap="none" spc="0" normalizeH="0" baseline="0" noProof="0" dirty="0">
                <a:ln>
                  <a:noFill/>
                </a:ln>
                <a:solidFill>
                  <a:srgbClr val="00B050"/>
                </a:solidFill>
                <a:effectLst/>
                <a:uLnTx/>
                <a:uFillTx/>
                <a:latin typeface="Calibri" panose="020F0502020204030204"/>
                <a:ea typeface="+mn-ea"/>
                <a:cs typeface="+mn-cs"/>
              </a:rPr>
              <a:t>Une </a:t>
            </a:r>
            <a:r>
              <a:rPr kumimoji="0" lang="fr-BE" sz="2800" b="0" i="0" strike="noStrike" kern="1200" cap="none" spc="0" normalizeH="0" baseline="0" noProof="0" dirty="0">
                <a:ln>
                  <a:noFill/>
                </a:ln>
                <a:solidFill>
                  <a:srgbClr val="00B050"/>
                </a:solidFill>
                <a:effectLst/>
                <a:uLnTx/>
                <a:uFillTx/>
                <a:latin typeface="Calibri" panose="020F0502020204030204"/>
                <a:ea typeface="+mn-ea"/>
                <a:cs typeface="+mn-cs"/>
              </a:rPr>
              <a:t>économie plus  sociale et solidaire qui </a:t>
            </a:r>
            <a:r>
              <a:rPr kumimoji="0" lang="fr-BE" sz="2800" b="0" i="0" u="none" strike="noStrike" kern="1200" cap="none" spc="0" normalizeH="0" baseline="0" noProof="0" dirty="0">
                <a:ln>
                  <a:noFill/>
                </a:ln>
                <a:solidFill>
                  <a:srgbClr val="00B050"/>
                </a:solidFill>
                <a:effectLst/>
                <a:uLnTx/>
                <a:uFillTx/>
                <a:latin typeface="Calibri" panose="020F0502020204030204"/>
                <a:ea typeface="+mn-ea"/>
                <a:cs typeface="+mn-cs"/>
              </a:rPr>
              <a:t>regroupe des activités humaines </a:t>
            </a:r>
            <a:r>
              <a:rPr lang="fr-BE" sz="2800" dirty="0">
                <a:solidFill>
                  <a:srgbClr val="00B050"/>
                </a:solidFill>
                <a:latin typeface="Calibri" panose="020F0502020204030204"/>
              </a:rPr>
              <a:t>et </a:t>
            </a:r>
            <a:r>
              <a:rPr kumimoji="0" lang="fr-BE" sz="2800" b="0" i="0" u="none" strike="noStrike" kern="1200" cap="none" spc="0" normalizeH="0" baseline="0" noProof="0" dirty="0">
                <a:ln>
                  <a:noFill/>
                </a:ln>
                <a:solidFill>
                  <a:srgbClr val="00B050"/>
                </a:solidFill>
                <a:effectLst/>
                <a:uLnTx/>
                <a:uFillTx/>
                <a:latin typeface="Calibri" panose="020F0502020204030204"/>
                <a:ea typeface="+mn-ea"/>
                <a:cs typeface="+mn-cs"/>
              </a:rPr>
              <a:t>qui vise à produire de la valeur en commun</a:t>
            </a:r>
            <a:r>
              <a:rPr kumimoji="0" lang="fr-BE" sz="3200" b="0" i="0" u="none" strike="noStrike" kern="1200" cap="none" spc="0" normalizeH="0" baseline="0" noProof="0" dirty="0">
                <a:ln>
                  <a:noFill/>
                </a:ln>
                <a:solidFill>
                  <a:srgbClr val="00B050"/>
                </a:solidFill>
                <a:effectLst/>
                <a:uLnTx/>
                <a:uFillTx/>
                <a:latin typeface="Calibri" panose="020F0502020204030204"/>
                <a:ea typeface="+mn-ea"/>
                <a:cs typeface="+mn-cs"/>
              </a:rPr>
              <a:t>.</a:t>
            </a:r>
          </a:p>
        </p:txBody>
      </p:sp>
      <p:sp>
        <p:nvSpPr>
          <p:cNvPr id="9" name="Rectangle 8"/>
          <p:cNvSpPr/>
          <p:nvPr/>
        </p:nvSpPr>
        <p:spPr>
          <a:xfrm>
            <a:off x="711866" y="4600177"/>
            <a:ext cx="1110017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2000" b="1" i="0" u="none" strike="noStrike" kern="1200" cap="none" spc="0" normalizeH="0" baseline="0" noProof="0" dirty="0">
                <a:ln>
                  <a:noFill/>
                </a:ln>
                <a:effectLst/>
                <a:uLnTx/>
                <a:uFillTx/>
                <a:latin typeface="Calibri" panose="020F0502020204030204"/>
                <a:ea typeface="+mn-ea"/>
                <a:cs typeface="+mn-cs"/>
              </a:rPr>
              <a:t> </a:t>
            </a:r>
            <a:endParaRPr kumimoji="0" lang="fr-BE" b="0" i="0" u="none" strike="noStrike" kern="1200" cap="none" spc="0" normalizeH="0" baseline="0" noProof="0" dirty="0">
              <a:ln>
                <a:noFill/>
              </a:ln>
              <a:effectLst/>
              <a:uLnTx/>
              <a:uFillTx/>
              <a:latin typeface="Calibri" panose="020F0502020204030204"/>
              <a:ea typeface="+mn-ea"/>
              <a:cs typeface="+mn-cs"/>
            </a:endParaRPr>
          </a:p>
        </p:txBody>
      </p:sp>
      <p:sp>
        <p:nvSpPr>
          <p:cNvPr id="10" name="ZoneTexte 9"/>
          <p:cNvSpPr txBox="1"/>
          <p:nvPr/>
        </p:nvSpPr>
        <p:spPr>
          <a:xfrm>
            <a:off x="0" y="78241"/>
            <a:ext cx="12192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L’économie collaborative : vrai ou faux? </a:t>
            </a:r>
          </a:p>
        </p:txBody>
      </p:sp>
      <p:sp>
        <p:nvSpPr>
          <p:cNvPr id="3" name="Rectangle 2"/>
          <p:cNvSpPr/>
          <p:nvPr/>
        </p:nvSpPr>
        <p:spPr>
          <a:xfrm>
            <a:off x="854143" y="4674763"/>
            <a:ext cx="11100178" cy="523220"/>
          </a:xfrm>
          <a:prstGeom prst="rect">
            <a:avLst/>
          </a:prstGeom>
        </p:spPr>
        <p:txBody>
          <a:bodyPr wrap="square">
            <a:spAutoFit/>
          </a:bodyPr>
          <a:lstStyle/>
          <a:p>
            <a:pPr lvl="0">
              <a:defRPr/>
            </a:pPr>
            <a:r>
              <a:rPr lang="fr-BE" sz="2800" dirty="0">
                <a:solidFill>
                  <a:srgbClr val="FF0000"/>
                </a:solidFill>
              </a:rPr>
              <a:t>Une économie secrète et illicite développée dans le </a:t>
            </a:r>
            <a:r>
              <a:rPr lang="fr-BE" sz="2800" dirty="0" err="1">
                <a:solidFill>
                  <a:srgbClr val="FF0000"/>
                </a:solidFill>
              </a:rPr>
              <a:t>Dark</a:t>
            </a:r>
            <a:r>
              <a:rPr lang="fr-BE" sz="2800" dirty="0">
                <a:solidFill>
                  <a:srgbClr val="FF0000"/>
                </a:solidFill>
              </a:rPr>
              <a:t> Web.</a:t>
            </a:r>
          </a:p>
        </p:txBody>
      </p:sp>
      <p:pic>
        <p:nvPicPr>
          <p:cNvPr id="12" name="Image 11" descr="Numéros de jouet en plastique">
            <a:extLst>
              <a:ext uri="{FF2B5EF4-FFF2-40B4-BE49-F238E27FC236}">
                <a16:creationId xmlns:a16="http://schemas.microsoft.com/office/drawing/2014/main" id="{470E11E7-D43F-6643-9C06-AB29AE24D9CA}"/>
              </a:ext>
            </a:extLst>
          </p:cNvPr>
          <p:cNvPicPr>
            <a:picLocks noChangeAspect="1"/>
          </p:cNvPicPr>
          <p:nvPr/>
        </p:nvPicPr>
        <p:blipFill>
          <a:blip r:embed="rId5"/>
          <a:stretch>
            <a:fillRect/>
          </a:stretch>
        </p:blipFill>
        <p:spPr>
          <a:xfrm>
            <a:off x="0" y="5272569"/>
            <a:ext cx="2398610" cy="1598683"/>
          </a:xfrm>
          <a:prstGeom prst="rect">
            <a:avLst/>
          </a:prstGeom>
        </p:spPr>
      </p:pic>
    </p:spTree>
    <p:extLst>
      <p:ext uri="{BB962C8B-B14F-4D97-AF65-F5344CB8AC3E}">
        <p14:creationId xmlns:p14="http://schemas.microsoft.com/office/powerpoint/2010/main" val="387197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sp>
        <p:nvSpPr>
          <p:cNvPr id="6" name="Rectangle 5"/>
          <p:cNvSpPr/>
          <p:nvPr/>
        </p:nvSpPr>
        <p:spPr>
          <a:xfrm>
            <a:off x="492826" y="862870"/>
            <a:ext cx="10417726" cy="4696670"/>
          </a:xfrm>
          <a:prstGeom prst="rect">
            <a:avLst/>
          </a:prstGeom>
        </p:spPr>
        <p:txBody>
          <a:bodyPr wrap="square">
            <a:spAutoFit/>
          </a:bodyPr>
          <a:lstStyle/>
          <a:p>
            <a:pPr>
              <a:lnSpc>
                <a:spcPct val="120000"/>
              </a:lnSpc>
              <a:spcAft>
                <a:spcPts val="800"/>
              </a:spcAft>
            </a:pPr>
            <a:r>
              <a:rPr lang="fr-BE" dirty="0" smtClean="0"/>
              <a:t>l’économie </a:t>
            </a:r>
            <a:r>
              <a:rPr lang="fr-BE" dirty="0"/>
              <a:t>collaborative est une activité humaine qui vise à produire de la valeur en commun et qui repose sur de nouvelles formes d'organisation du travail. Elle s'appuie sur une organisation plus horizontale que verticale, la mutualisation des biens, des espaces et des outils (l'usage plutôt que la possession), l'organisation des citoyens en "réseau" ou en communautés et généralement l'intermédiation par des plateformes internet.</a:t>
            </a:r>
          </a:p>
          <a:p>
            <a:pPr>
              <a:lnSpc>
                <a:spcPct val="120000"/>
              </a:lnSpc>
              <a:spcAft>
                <a:spcPts val="800"/>
              </a:spcAft>
            </a:pPr>
            <a:r>
              <a:rPr lang="fr-BE" dirty="0"/>
              <a:t>Elle est parfois appelée « économie de partage ».</a:t>
            </a:r>
          </a:p>
          <a:p>
            <a:pPr>
              <a:lnSpc>
                <a:spcPct val="120000"/>
              </a:lnSpc>
              <a:spcAft>
                <a:spcPts val="800"/>
              </a:spcAft>
            </a:pPr>
            <a:r>
              <a:rPr lang="fr-BE" dirty="0"/>
              <a:t>La consommation collaborative consiste à </a:t>
            </a:r>
            <a:r>
              <a:rPr lang="fr-BE" b="1" dirty="0"/>
              <a:t>partager</a:t>
            </a:r>
            <a:r>
              <a:rPr lang="fr-BE" dirty="0"/>
              <a:t>, de manière gratuite ou payante, l'usage de biens ou de services, </a:t>
            </a:r>
            <a:r>
              <a:rPr lang="fr-BE" b="1" dirty="0"/>
              <a:t>plutôt qu’à le posséder</a:t>
            </a:r>
            <a:r>
              <a:rPr lang="fr-BE" dirty="0"/>
              <a:t>.</a:t>
            </a:r>
          </a:p>
          <a:p>
            <a:pPr>
              <a:lnSpc>
                <a:spcPct val="120000"/>
              </a:lnSpc>
              <a:spcAft>
                <a:spcPts val="800"/>
              </a:spcAft>
            </a:pPr>
            <a:r>
              <a:rPr lang="fr-BE" dirty="0"/>
              <a:t>Ex : </a:t>
            </a:r>
            <a:r>
              <a:rPr lang="fr-BE" dirty="0" err="1"/>
              <a:t>Xérox</a:t>
            </a:r>
            <a:r>
              <a:rPr lang="fr-BE" dirty="0"/>
              <a:t> (imprimantes), Michelin (pneus : </a:t>
            </a:r>
            <a:r>
              <a:rPr lang="fr-BE" dirty="0" smtClean="0"/>
              <a:t>nombres </a:t>
            </a:r>
            <a:r>
              <a:rPr lang="fr-BE" dirty="0"/>
              <a:t>de km), Wikipédia (mise en commun de savoirs), </a:t>
            </a:r>
            <a:r>
              <a:rPr lang="fr-BE" dirty="0" err="1"/>
              <a:t>blablacar</a:t>
            </a:r>
            <a:r>
              <a:rPr lang="fr-BE" dirty="0"/>
              <a:t>, </a:t>
            </a:r>
            <a:r>
              <a:rPr lang="fr-BE" dirty="0" err="1"/>
              <a:t>AirBnB</a:t>
            </a:r>
            <a:r>
              <a:rPr lang="fr-BE" dirty="0"/>
              <a:t>, </a:t>
            </a:r>
            <a:r>
              <a:rPr lang="fr-BE" dirty="0" err="1"/>
              <a:t>Vinted</a:t>
            </a:r>
            <a:r>
              <a:rPr lang="fr-BE" dirty="0"/>
              <a:t>, Recup.net (faire des dons)…</a:t>
            </a:r>
          </a:p>
          <a:p>
            <a:pPr>
              <a:lnSpc>
                <a:spcPct val="120000"/>
              </a:lnSpc>
              <a:spcAft>
                <a:spcPts val="800"/>
              </a:spcAft>
            </a:pPr>
            <a:endParaRPr lang="fr-BE" dirty="0"/>
          </a:p>
          <a:p>
            <a:pPr>
              <a:lnSpc>
                <a:spcPct val="120000"/>
              </a:lnSpc>
              <a:spcAft>
                <a:spcPts val="800"/>
              </a:spcAft>
            </a:pPr>
            <a:endParaRPr lang="fr-BE" dirty="0"/>
          </a:p>
          <a:p>
            <a:pPr>
              <a:lnSpc>
                <a:spcPct val="120000"/>
              </a:lnSpc>
              <a:spcAft>
                <a:spcPts val="800"/>
              </a:spcAft>
            </a:pPr>
            <a:endParaRPr lang="fr-BE" dirty="0"/>
          </a:p>
        </p:txBody>
      </p:sp>
      <p:sp>
        <p:nvSpPr>
          <p:cNvPr id="9" name="Rectangle 8"/>
          <p:cNvSpPr/>
          <p:nvPr/>
        </p:nvSpPr>
        <p:spPr>
          <a:xfrm>
            <a:off x="711866" y="4600177"/>
            <a:ext cx="1110017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2000" b="1" i="0" u="none" strike="noStrike" kern="1200" cap="none" spc="0" normalizeH="0" baseline="0" noProof="0" dirty="0">
                <a:ln>
                  <a:noFill/>
                </a:ln>
                <a:effectLst/>
                <a:uLnTx/>
                <a:uFillTx/>
                <a:latin typeface="Calibri" panose="020F0502020204030204"/>
                <a:ea typeface="+mn-ea"/>
                <a:cs typeface="+mn-cs"/>
              </a:rPr>
              <a:t> </a:t>
            </a:r>
            <a:endParaRPr kumimoji="0" lang="fr-BE" b="0" i="0" u="none" strike="noStrike" kern="1200" cap="none" spc="0" normalizeH="0" baseline="0" noProof="0" dirty="0">
              <a:ln>
                <a:noFill/>
              </a:ln>
              <a:effectLst/>
              <a:uLnTx/>
              <a:uFillTx/>
              <a:latin typeface="Calibri" panose="020F0502020204030204"/>
              <a:ea typeface="+mn-ea"/>
              <a:cs typeface="+mn-cs"/>
            </a:endParaRPr>
          </a:p>
        </p:txBody>
      </p:sp>
      <p:sp>
        <p:nvSpPr>
          <p:cNvPr id="10" name="ZoneTexte 9"/>
          <p:cNvSpPr txBox="1"/>
          <p:nvPr/>
        </p:nvSpPr>
        <p:spPr>
          <a:xfrm>
            <a:off x="0" y="78241"/>
            <a:ext cx="12192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L’économie collaborative : vrai ou faux? </a:t>
            </a:r>
          </a:p>
        </p:txBody>
      </p:sp>
      <p:pic>
        <p:nvPicPr>
          <p:cNvPr id="12" name="Image 11" descr="Numéros de jouet en plastique">
            <a:extLst>
              <a:ext uri="{FF2B5EF4-FFF2-40B4-BE49-F238E27FC236}">
                <a16:creationId xmlns:a16="http://schemas.microsoft.com/office/drawing/2014/main" id="{470E11E7-D43F-6643-9C06-AB29AE24D9CA}"/>
              </a:ext>
            </a:extLst>
          </p:cNvPr>
          <p:cNvPicPr>
            <a:picLocks noChangeAspect="1"/>
          </p:cNvPicPr>
          <p:nvPr/>
        </p:nvPicPr>
        <p:blipFill>
          <a:blip r:embed="rId5"/>
          <a:stretch>
            <a:fillRect/>
          </a:stretch>
        </p:blipFill>
        <p:spPr>
          <a:xfrm>
            <a:off x="0" y="5272569"/>
            <a:ext cx="2398610" cy="1598683"/>
          </a:xfrm>
          <a:prstGeom prst="rect">
            <a:avLst/>
          </a:prstGeom>
        </p:spPr>
      </p:pic>
    </p:spTree>
    <p:extLst>
      <p:ext uri="{BB962C8B-B14F-4D97-AF65-F5344CB8AC3E}">
        <p14:creationId xmlns:p14="http://schemas.microsoft.com/office/powerpoint/2010/main" val="17552359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7" name="Rectangle 6"/>
          <p:cNvSpPr/>
          <p:nvPr/>
        </p:nvSpPr>
        <p:spPr>
          <a:xfrm>
            <a:off x="329784" y="832314"/>
            <a:ext cx="11391762" cy="5073953"/>
          </a:xfrm>
          <a:prstGeom prst="rect">
            <a:avLst/>
          </a:prstGeom>
        </p:spPr>
        <p:txBody>
          <a:bodyPr wrap="square">
            <a:spAutoFit/>
          </a:bodyPr>
          <a:lstStyle/>
          <a:p>
            <a:pPr lvl="2"/>
            <a:r>
              <a:rPr lang="fr-BE" sz="3200" dirty="0"/>
              <a:t>L’alimentation durable peut se définir comme suit : </a:t>
            </a:r>
          </a:p>
          <a:p>
            <a:pPr lvl="2"/>
            <a:endParaRPr lang="fr-BE" sz="3200" dirty="0"/>
          </a:p>
          <a:p>
            <a:pPr marL="0" marR="0" lvl="0" indent="0" algn="l" defTabSz="914400" rtl="0" eaLnBrk="1" fontAlgn="auto" latinLnBrk="0" hangingPunct="1">
              <a:lnSpc>
                <a:spcPct val="107000"/>
              </a:lnSpc>
              <a:spcBef>
                <a:spcPts val="0"/>
              </a:spcBef>
              <a:spcAft>
                <a:spcPts val="800"/>
              </a:spcAft>
              <a:buClrTx/>
              <a:buSzTx/>
              <a:buFontTx/>
              <a:buNone/>
              <a:tabLst/>
              <a:defRPr/>
            </a:pPr>
            <a:r>
              <a:rPr lang="fr-BE" sz="2000" dirty="0">
                <a:solidFill>
                  <a:prstClr val="black"/>
                </a:solidFill>
                <a:latin typeface="Calibri" panose="020F0502020204030204" pitchFamily="34" charset="0"/>
                <a:ea typeface="Calibri" panose="020F0502020204030204" pitchFamily="34" charset="0"/>
                <a:cs typeface="Times New Roman" panose="02020603050405020304" pitchFamily="18" charset="0"/>
              </a:rPr>
              <a:t>Une alimentation qui tient compte des besoins alimentaires mondiaux actuels sans compromettre la satisfaction des besoins des générations futures.</a:t>
            </a:r>
          </a:p>
          <a:p>
            <a:pPr marL="0" marR="0" lvl="0" indent="0" algn="l" defTabSz="914400" rtl="0" eaLnBrk="1" fontAlgn="auto" latinLnBrk="0" hangingPunct="1">
              <a:lnSpc>
                <a:spcPct val="107000"/>
              </a:lnSpc>
              <a:spcBef>
                <a:spcPts val="0"/>
              </a:spcBef>
              <a:spcAft>
                <a:spcPts val="800"/>
              </a:spcAft>
              <a:buClrTx/>
              <a:buSzTx/>
              <a:buFontTx/>
              <a:buNone/>
              <a:tabLst/>
              <a:defRPr/>
            </a:pPr>
            <a:r>
              <a:rPr lang="fr-BE" sz="2000" dirty="0">
                <a:solidFill>
                  <a:prstClr val="black"/>
                </a:solidFill>
                <a:latin typeface="Calibri" panose="020F0502020204030204" pitchFamily="34" charset="0"/>
                <a:ea typeface="Calibri" panose="020F0502020204030204" pitchFamily="34" charset="0"/>
                <a:cs typeface="Times New Roman" panose="02020603050405020304" pitchFamily="18" charset="0"/>
              </a:rPr>
              <a:t>L’alimentation est durable si elle est responsable sur un plan écologique, économique et social, de la production à la consommation.</a:t>
            </a:r>
          </a:p>
          <a:p>
            <a:pPr marL="0" marR="0" lvl="0" indent="0" algn="l" defTabSz="914400" rtl="0" eaLnBrk="1" fontAlgn="auto" latinLnBrk="0" hangingPunct="1">
              <a:lnSpc>
                <a:spcPct val="107000"/>
              </a:lnSpc>
              <a:spcBef>
                <a:spcPts val="0"/>
              </a:spcBef>
              <a:spcAft>
                <a:spcPts val="800"/>
              </a:spcAft>
              <a:buClrTx/>
              <a:buSzTx/>
              <a:buFontTx/>
              <a:buNone/>
              <a:tabLst/>
              <a:defRPr/>
            </a:pPr>
            <a:r>
              <a:rPr lang="fr-BE" sz="2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Citez trois pistes pour rendre l’alimentation plus durable</a:t>
            </a:r>
            <a:r>
              <a:rPr lang="fr-BE" sz="2000" dirty="0">
                <a:solidFill>
                  <a:prstClr val="black"/>
                </a:solidFill>
                <a:latin typeface="Calibri" panose="020F0502020204030204" pitchFamily="34" charset="0"/>
                <a:ea typeface="Calibri" panose="020F0502020204030204" pitchFamily="34" charset="0"/>
                <a:cs typeface="Times New Roman" panose="02020603050405020304" pitchFamily="18" charset="0"/>
              </a:rPr>
              <a:t> : </a:t>
            </a:r>
          </a:p>
          <a:p>
            <a:pPr marL="0" marR="0" lvl="0" indent="0" algn="l" defTabSz="914400" rtl="0" eaLnBrk="1" fontAlgn="auto" latinLnBrk="0" hangingPunct="1">
              <a:lnSpc>
                <a:spcPct val="107000"/>
              </a:lnSpc>
              <a:spcBef>
                <a:spcPts val="0"/>
              </a:spcBef>
              <a:spcAft>
                <a:spcPts val="800"/>
              </a:spcAft>
              <a:buClrTx/>
              <a:buSzTx/>
              <a:buFontTx/>
              <a:buNone/>
              <a:tabLst/>
              <a:defRPr/>
            </a:pPr>
            <a:r>
              <a:rPr lang="fr-BE" sz="2000" dirty="0">
                <a:solidFill>
                  <a:prstClr val="black"/>
                </a:solidFill>
                <a:latin typeface="Calibri" panose="020F0502020204030204" pitchFamily="34" charset="0"/>
                <a:ea typeface="Calibri" panose="020F0502020204030204" pitchFamily="34" charset="0"/>
                <a:cs typeface="Times New Roman" panose="02020603050405020304" pitchFamily="18" charset="0"/>
              </a:rPr>
              <a:t>1.</a:t>
            </a:r>
          </a:p>
          <a:p>
            <a:pPr marL="0" marR="0" lvl="0" indent="0" algn="l" defTabSz="914400" rtl="0" eaLnBrk="1" fontAlgn="auto" latinLnBrk="0" hangingPunct="1">
              <a:lnSpc>
                <a:spcPct val="107000"/>
              </a:lnSpc>
              <a:spcBef>
                <a:spcPts val="0"/>
              </a:spcBef>
              <a:spcAft>
                <a:spcPts val="800"/>
              </a:spcAft>
              <a:buClrTx/>
              <a:buSzTx/>
              <a:buFontTx/>
              <a:buNone/>
              <a:tabLst/>
              <a:defRPr/>
            </a:pPr>
            <a:r>
              <a:rPr lang="fr-BE" sz="2000" dirty="0">
                <a:solidFill>
                  <a:prstClr val="black"/>
                </a:solidFill>
                <a:latin typeface="Calibri" panose="020F0502020204030204" pitchFamily="34" charset="0"/>
                <a:ea typeface="Calibri" panose="020F0502020204030204" pitchFamily="34" charset="0"/>
                <a:cs typeface="Times New Roman" panose="02020603050405020304" pitchFamily="18" charset="0"/>
              </a:rPr>
              <a:t>2.</a:t>
            </a:r>
          </a:p>
          <a:p>
            <a:pPr marL="0" marR="0" lvl="0" indent="0" algn="l" defTabSz="914400" rtl="0" eaLnBrk="1" fontAlgn="auto" latinLnBrk="0" hangingPunct="1">
              <a:lnSpc>
                <a:spcPct val="107000"/>
              </a:lnSpc>
              <a:spcBef>
                <a:spcPts val="0"/>
              </a:spcBef>
              <a:spcAft>
                <a:spcPts val="800"/>
              </a:spcAft>
              <a:buClrTx/>
              <a:buSzTx/>
              <a:buFontTx/>
              <a:buNone/>
              <a:tabLst/>
              <a:defRPr/>
            </a:pPr>
            <a:r>
              <a:rPr lang="fr-BE" sz="2000" dirty="0">
                <a:solidFill>
                  <a:prstClr val="black"/>
                </a:solidFill>
                <a:latin typeface="Calibri" panose="020F0502020204030204" pitchFamily="34" charset="0"/>
                <a:ea typeface="Calibri" panose="020F0502020204030204" pitchFamily="34" charset="0"/>
                <a:cs typeface="Times New Roman" panose="02020603050405020304" pitchFamily="18" charset="0"/>
              </a:rPr>
              <a:t>3.</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fr-BE"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fr-BE"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6" name="ZoneTexte 15"/>
          <p:cNvSpPr txBox="1"/>
          <p:nvPr/>
        </p:nvSpPr>
        <p:spPr>
          <a:xfrm>
            <a:off x="2994894" y="93845"/>
            <a:ext cx="56971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Alimentation durable…question ouverte</a:t>
            </a:r>
          </a:p>
        </p:txBody>
      </p:sp>
      <p:pic>
        <p:nvPicPr>
          <p:cNvPr id="9" name="Graphique 8" descr="Corbeille de fruits contour">
            <a:extLst>
              <a:ext uri="{FF2B5EF4-FFF2-40B4-BE49-F238E27FC236}">
                <a16:creationId xmlns:a16="http://schemas.microsoft.com/office/drawing/2014/main" id="{A069ADED-B9DD-F94B-98D0-7B8A7EC3F99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376063" y="3737759"/>
            <a:ext cx="914400" cy="914400"/>
          </a:xfrm>
          <a:prstGeom prst="rect">
            <a:avLst/>
          </a:prstGeom>
        </p:spPr>
      </p:pic>
    </p:spTree>
    <p:extLst>
      <p:ext uri="{BB962C8B-B14F-4D97-AF65-F5344CB8AC3E}">
        <p14:creationId xmlns:p14="http://schemas.microsoft.com/office/powerpoint/2010/main" val="30588392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7" name="Rectangle 6"/>
          <p:cNvSpPr/>
          <p:nvPr/>
        </p:nvSpPr>
        <p:spPr>
          <a:xfrm>
            <a:off x="329783" y="832313"/>
            <a:ext cx="11630467" cy="5093473"/>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fr-BE" sz="2000" dirty="0">
                <a:solidFill>
                  <a:prstClr val="black"/>
                </a:solidFill>
                <a:latin typeface="Calibri" panose="020F0502020204030204" pitchFamily="34" charset="0"/>
                <a:ea typeface="Calibri" panose="020F0502020204030204" pitchFamily="34" charset="0"/>
                <a:cs typeface="Times New Roman" panose="02020603050405020304" pitchFamily="18" charset="0"/>
              </a:rPr>
              <a:t>Quelques pistes :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fr-BE"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r>
              <a:rPr lang="fr-BE" sz="2000" b="1" dirty="0"/>
              <a:t>Privilégier les produits locaux et de saison</a:t>
            </a:r>
            <a:endParaRPr lang="fr-BE" sz="2000" dirty="0"/>
          </a:p>
          <a:p>
            <a:r>
              <a:rPr lang="fr-BE" sz="2000" b="1" dirty="0"/>
              <a:t>Opter pour des produits frais et les moins transformés possible</a:t>
            </a:r>
            <a:endParaRPr lang="fr-BE" sz="2000" dirty="0"/>
          </a:p>
          <a:p>
            <a:r>
              <a:rPr lang="fr-BE" sz="2000" b="1" dirty="0"/>
              <a:t>Réduire la consommation de protéines animales</a:t>
            </a:r>
            <a:endParaRPr lang="fr-BE" sz="2000" dirty="0"/>
          </a:p>
          <a:p>
            <a:r>
              <a:rPr lang="fr-BE" sz="2000" b="1" dirty="0"/>
              <a:t>Consommer des produits issus du commerce équitable</a:t>
            </a:r>
            <a:endParaRPr lang="fr-BE" sz="2000" dirty="0"/>
          </a:p>
          <a:p>
            <a:r>
              <a:rPr lang="fr-BE" sz="2000" b="1" dirty="0"/>
              <a:t>Consommer des produits issus d’une pêche durable</a:t>
            </a:r>
            <a:endParaRPr lang="fr-BE" sz="2000" dirty="0"/>
          </a:p>
          <a:p>
            <a:r>
              <a:rPr lang="fr-BE" sz="2000" b="1" dirty="0"/>
              <a:t>Privilégier les produits issus de l’agriculture biologique</a:t>
            </a:r>
            <a:endParaRPr lang="fr-BE" sz="2000" dirty="0"/>
          </a:p>
          <a:p>
            <a:r>
              <a:rPr lang="fr-BE" sz="2000" b="1" dirty="0"/>
              <a:t>Soutenir les circuits courts</a:t>
            </a:r>
            <a:endParaRPr lang="fr-BE" sz="2000" dirty="0"/>
          </a:p>
          <a:p>
            <a:r>
              <a:rPr lang="fr-BE" sz="2000" b="1" dirty="0"/>
              <a:t>Réduire le gaspillage alimentaire</a:t>
            </a:r>
            <a:endParaRPr lang="fr-BE" sz="2000" dirty="0"/>
          </a:p>
          <a:p>
            <a:r>
              <a:rPr lang="fr-BE" sz="2000" b="1" dirty="0"/>
              <a:t>Réduire les déchets d’emballage</a:t>
            </a:r>
            <a:endParaRPr lang="fr-BE" sz="2000" dirty="0"/>
          </a:p>
          <a:p>
            <a:r>
              <a:rPr lang="fr-BE" sz="2000" b="1" dirty="0"/>
              <a:t>Consommer avec sobriété</a:t>
            </a:r>
            <a:endParaRPr lang="fr-BE" sz="2000" dirty="0"/>
          </a:p>
          <a:p>
            <a:endParaRPr lang="fr-BE" sz="2000" dirty="0"/>
          </a:p>
          <a:p>
            <a:pPr marL="0" marR="0" lvl="0" indent="0" algn="l" defTabSz="914400" rtl="0" eaLnBrk="1" fontAlgn="auto" latinLnBrk="0" hangingPunct="1">
              <a:lnSpc>
                <a:spcPct val="107000"/>
              </a:lnSpc>
              <a:spcBef>
                <a:spcPts val="0"/>
              </a:spcBef>
              <a:spcAft>
                <a:spcPts val="800"/>
              </a:spcAft>
              <a:buClrTx/>
              <a:buSzTx/>
              <a:buFontTx/>
              <a:buNone/>
              <a:tabLst/>
              <a:defRPr/>
            </a:pPr>
            <a:endParaRPr lang="fr-BE"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fr-BE"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6" name="ZoneTexte 15"/>
          <p:cNvSpPr txBox="1"/>
          <p:nvPr/>
        </p:nvSpPr>
        <p:spPr>
          <a:xfrm>
            <a:off x="2994894" y="93845"/>
            <a:ext cx="56971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Alimentation durable…question ouverte</a:t>
            </a:r>
          </a:p>
        </p:txBody>
      </p:sp>
      <p:pic>
        <p:nvPicPr>
          <p:cNvPr id="6" name="Image 5" descr="Citrouilles, courges, gourdes">
            <a:extLst>
              <a:ext uri="{FF2B5EF4-FFF2-40B4-BE49-F238E27FC236}">
                <a16:creationId xmlns:a16="http://schemas.microsoft.com/office/drawing/2014/main" id="{D2ABEFDB-A950-D84B-BBBD-131BD42C46CD}"/>
              </a:ext>
            </a:extLst>
          </p:cNvPr>
          <p:cNvPicPr>
            <a:picLocks noChangeAspect="1"/>
          </p:cNvPicPr>
          <p:nvPr/>
        </p:nvPicPr>
        <p:blipFill>
          <a:blip r:embed="rId5"/>
          <a:stretch>
            <a:fillRect/>
          </a:stretch>
        </p:blipFill>
        <p:spPr>
          <a:xfrm>
            <a:off x="7613882" y="1947551"/>
            <a:ext cx="4346369" cy="3259777"/>
          </a:xfrm>
          <a:prstGeom prst="rect">
            <a:avLst/>
          </a:prstGeom>
        </p:spPr>
      </p:pic>
    </p:spTree>
    <p:extLst>
      <p:ext uri="{BB962C8B-B14F-4D97-AF65-F5344CB8AC3E}">
        <p14:creationId xmlns:p14="http://schemas.microsoft.com/office/powerpoint/2010/main" val="1905287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6" name="Rectangle 5">
            <a:extLst>
              <a:ext uri="{FF2B5EF4-FFF2-40B4-BE49-F238E27FC236}">
                <a16:creationId xmlns:a16="http://schemas.microsoft.com/office/drawing/2014/main" id="{29987707-D83E-42D2-ABAD-2F8018F89492}"/>
              </a:ext>
            </a:extLst>
          </p:cNvPr>
          <p:cNvSpPr/>
          <p:nvPr/>
        </p:nvSpPr>
        <p:spPr>
          <a:xfrm>
            <a:off x="39918" y="10530"/>
            <a:ext cx="12152082" cy="505972"/>
          </a:xfrm>
          <a:prstGeom prst="rect">
            <a:avLst/>
          </a:prstGeom>
        </p:spPr>
        <p:txBody>
          <a:bodyPr wrap="square">
            <a:spAutoFit/>
          </a:bodyPr>
          <a:lstStyle/>
          <a:p>
            <a:pPr algn="ctr">
              <a:lnSpc>
                <a:spcPct val="120000"/>
              </a:lnSpc>
              <a:spcAft>
                <a:spcPts val="0"/>
              </a:spcAft>
            </a:pPr>
            <a:r>
              <a:rPr lang="fr-BE" sz="2400" b="1" dirty="0">
                <a:solidFill>
                  <a:schemeClr val="bg1"/>
                </a:solidFill>
              </a:rPr>
              <a:t>Textiles…Vrai ou Faux?</a:t>
            </a:r>
            <a:endPar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C57A4DD-59CF-420F-997F-BF5523D2B845}"/>
              </a:ext>
            </a:extLst>
          </p:cNvPr>
          <p:cNvSpPr/>
          <p:nvPr/>
        </p:nvSpPr>
        <p:spPr>
          <a:xfrm>
            <a:off x="237977" y="850555"/>
            <a:ext cx="11716045" cy="5355312"/>
          </a:xfrm>
          <a:prstGeom prst="rect">
            <a:avLst/>
          </a:prstGeom>
        </p:spPr>
        <p:txBody>
          <a:bodyPr wrap="square">
            <a:spAutoFit/>
          </a:bodyPr>
          <a:lstStyle/>
          <a:p>
            <a:pPr marL="342900" indent="-342900">
              <a:buFont typeface="Arial" panose="020B0604020202020204" pitchFamily="34" charset="0"/>
              <a:buChar char="•"/>
            </a:pPr>
            <a:endParaRPr lang="fr-BE" sz="2400" dirty="0">
              <a:latin typeface="Calibri" panose="020F0502020204030204" pitchFamily="34" charset="0"/>
              <a:cs typeface="Calibri" panose="020F0502020204030204" pitchFamily="34" charset="0"/>
            </a:endParaRPr>
          </a:p>
          <a:p>
            <a:r>
              <a:rPr lang="fr-BE" sz="2400" dirty="0">
                <a:latin typeface="Calibri" panose="020F0502020204030204" pitchFamily="34" charset="0"/>
                <a:cs typeface="Calibri" panose="020F0502020204030204" pitchFamily="34" charset="0"/>
              </a:rPr>
              <a:t>L’industrie du textile est la deuxième industrie polluante au monde.</a:t>
            </a:r>
          </a:p>
          <a:p>
            <a:endParaRPr lang="fr-BE" sz="2400" dirty="0">
              <a:latin typeface="Calibri" panose="020F0502020204030204" pitchFamily="34" charset="0"/>
              <a:cs typeface="Calibri" panose="020F0502020204030204" pitchFamily="34" charset="0"/>
            </a:endParaRPr>
          </a:p>
          <a:p>
            <a:r>
              <a:rPr lang="fr-BE" sz="2400" dirty="0">
                <a:latin typeface="Calibri" panose="020F0502020204030204" pitchFamily="34" charset="0"/>
                <a:cs typeface="Calibri" panose="020F0502020204030204" pitchFamily="34" charset="0"/>
              </a:rPr>
              <a:t>Les fibres synthétiques sont écologiques car elles permettent d’économiser les fibres naturelles (coton, lin, soie, laine, etc.).</a:t>
            </a:r>
            <a:br>
              <a:rPr lang="fr-BE" sz="2400" dirty="0">
                <a:latin typeface="Calibri" panose="020F0502020204030204" pitchFamily="34" charset="0"/>
                <a:cs typeface="Calibri" panose="020F0502020204030204" pitchFamily="34" charset="0"/>
              </a:rPr>
            </a:br>
            <a:endParaRPr lang="fr-BE" sz="2400" dirty="0">
              <a:latin typeface="Calibri" panose="020F0502020204030204" pitchFamily="34" charset="0"/>
              <a:cs typeface="Calibri" panose="020F0502020204030204" pitchFamily="34" charset="0"/>
            </a:endParaRPr>
          </a:p>
          <a:p>
            <a:r>
              <a:rPr lang="fr-BE" sz="2400" dirty="0">
                <a:latin typeface="Calibri" panose="020F0502020204030204" pitchFamily="34" charset="0"/>
                <a:cs typeface="Calibri" panose="020F0502020204030204" pitchFamily="34" charset="0"/>
              </a:rPr>
              <a:t>Le polyester n’est pas polluant contrairement au coton.</a:t>
            </a:r>
          </a:p>
          <a:p>
            <a:pPr marL="342900" indent="-342900">
              <a:buFont typeface="Arial" panose="020B0604020202020204" pitchFamily="34" charset="0"/>
              <a:buChar char="•"/>
            </a:pPr>
            <a:endParaRPr lang="fr-BE" sz="2400" dirty="0">
              <a:solidFill>
                <a:srgbClr val="000000"/>
              </a:solidFill>
              <a:latin typeface="Calibri" panose="020F0502020204030204" pitchFamily="34" charset="0"/>
              <a:cs typeface="Calibri" panose="020F0502020204030204" pitchFamily="34" charset="0"/>
            </a:endParaRPr>
          </a:p>
          <a:p>
            <a:endParaRPr lang="fr-BE" sz="2400" dirty="0">
              <a:solidFill>
                <a:srgbClr val="000000"/>
              </a:solidFill>
              <a:latin typeface="Calibri" panose="020F0502020204030204" pitchFamily="34" charset="0"/>
              <a:cs typeface="Calibri" panose="020F0502020204030204" pitchFamily="34" charset="0"/>
            </a:endParaRPr>
          </a:p>
          <a:p>
            <a:r>
              <a:rPr lang="fr-BE" dirty="0">
                <a:solidFill>
                  <a:srgbClr val="000000"/>
                </a:solidFill>
                <a:latin typeface="Calibri" panose="020F0502020204030204" pitchFamily="34" charset="0"/>
                <a:cs typeface="Calibri" panose="020F0502020204030204" pitchFamily="34" charset="0"/>
              </a:rPr>
              <a:t/>
            </a:r>
            <a:br>
              <a:rPr lang="fr-BE" dirty="0">
                <a:solidFill>
                  <a:srgbClr val="000000"/>
                </a:solidFill>
                <a:latin typeface="Calibri" panose="020F0502020204030204" pitchFamily="34" charset="0"/>
                <a:cs typeface="Calibri" panose="020F0502020204030204" pitchFamily="34" charset="0"/>
              </a:rPr>
            </a:br>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p:txBody>
      </p:sp>
      <p:pic>
        <p:nvPicPr>
          <p:cNvPr id="7" name="Image 6" descr="Mains tenant le haut d’un cintre dans une boutique">
            <a:extLst>
              <a:ext uri="{FF2B5EF4-FFF2-40B4-BE49-F238E27FC236}">
                <a16:creationId xmlns:a16="http://schemas.microsoft.com/office/drawing/2014/main" id="{0A24B2F4-EFDD-F041-B90A-FD1AC7A942D9}"/>
              </a:ext>
            </a:extLst>
          </p:cNvPr>
          <p:cNvPicPr>
            <a:picLocks noChangeAspect="1"/>
          </p:cNvPicPr>
          <p:nvPr/>
        </p:nvPicPr>
        <p:blipFill>
          <a:blip r:embed="rId5"/>
          <a:stretch>
            <a:fillRect/>
          </a:stretch>
        </p:blipFill>
        <p:spPr>
          <a:xfrm>
            <a:off x="8021782" y="3711609"/>
            <a:ext cx="3428964" cy="2287092"/>
          </a:xfrm>
          <a:prstGeom prst="rect">
            <a:avLst/>
          </a:prstGeom>
        </p:spPr>
      </p:pic>
    </p:spTree>
    <p:extLst>
      <p:ext uri="{BB962C8B-B14F-4D97-AF65-F5344CB8AC3E}">
        <p14:creationId xmlns:p14="http://schemas.microsoft.com/office/powerpoint/2010/main" val="381477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6" name="Rectangle 5">
            <a:extLst>
              <a:ext uri="{FF2B5EF4-FFF2-40B4-BE49-F238E27FC236}">
                <a16:creationId xmlns:a16="http://schemas.microsoft.com/office/drawing/2014/main" id="{29987707-D83E-42D2-ABAD-2F8018F89492}"/>
              </a:ext>
            </a:extLst>
          </p:cNvPr>
          <p:cNvSpPr/>
          <p:nvPr/>
        </p:nvSpPr>
        <p:spPr>
          <a:xfrm>
            <a:off x="39918" y="10530"/>
            <a:ext cx="12152082" cy="505972"/>
          </a:xfrm>
          <a:prstGeom prst="rect">
            <a:avLst/>
          </a:prstGeom>
        </p:spPr>
        <p:txBody>
          <a:bodyPr wrap="square">
            <a:spAutoFit/>
          </a:bodyPr>
          <a:lstStyle/>
          <a:p>
            <a:pPr algn="ctr">
              <a:lnSpc>
                <a:spcPct val="120000"/>
              </a:lnSpc>
              <a:spcAft>
                <a:spcPts val="0"/>
              </a:spcAft>
            </a:pPr>
            <a:r>
              <a:rPr lang="fr-BE" sz="2400" b="1" dirty="0">
                <a:solidFill>
                  <a:schemeClr val="bg1"/>
                </a:solidFill>
              </a:rPr>
              <a:t>Textiles…Vrai ou Faux?</a:t>
            </a:r>
            <a:endPar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C57A4DD-59CF-420F-997F-BF5523D2B845}"/>
              </a:ext>
            </a:extLst>
          </p:cNvPr>
          <p:cNvSpPr/>
          <p:nvPr/>
        </p:nvSpPr>
        <p:spPr>
          <a:xfrm>
            <a:off x="237977" y="850555"/>
            <a:ext cx="11716045" cy="5355312"/>
          </a:xfrm>
          <a:prstGeom prst="rect">
            <a:avLst/>
          </a:prstGeom>
        </p:spPr>
        <p:txBody>
          <a:bodyPr wrap="square">
            <a:spAutoFit/>
          </a:bodyPr>
          <a:lstStyle/>
          <a:p>
            <a:pPr marL="342900" indent="-342900">
              <a:buFont typeface="Arial" panose="020B0604020202020204" pitchFamily="34" charset="0"/>
              <a:buChar char="•"/>
            </a:pPr>
            <a:endParaRPr lang="fr-BE" sz="2400" dirty="0">
              <a:solidFill>
                <a:srgbClr val="000000"/>
              </a:solidFill>
              <a:latin typeface="Calibri" panose="020F0502020204030204" pitchFamily="34" charset="0"/>
              <a:cs typeface="Calibri" panose="020F0502020204030204" pitchFamily="34" charset="0"/>
            </a:endParaRPr>
          </a:p>
          <a:p>
            <a:r>
              <a:rPr lang="fr-BE" sz="2400" dirty="0">
                <a:solidFill>
                  <a:srgbClr val="00B050"/>
                </a:solidFill>
                <a:latin typeface="Calibri" panose="020F0502020204030204" pitchFamily="34" charset="0"/>
                <a:cs typeface="Calibri" panose="020F0502020204030204" pitchFamily="34" charset="0"/>
              </a:rPr>
              <a:t>L’industrie du textile est la deuxième industrie polluante au monde.</a:t>
            </a:r>
          </a:p>
          <a:p>
            <a:endParaRPr lang="fr-BE" sz="2400" dirty="0">
              <a:solidFill>
                <a:srgbClr val="000000"/>
              </a:solidFill>
              <a:latin typeface="Calibri" panose="020F0502020204030204" pitchFamily="34" charset="0"/>
              <a:cs typeface="Calibri" panose="020F0502020204030204" pitchFamily="34" charset="0"/>
            </a:endParaRPr>
          </a:p>
          <a:p>
            <a:r>
              <a:rPr lang="fr-BE" sz="2400" dirty="0">
                <a:solidFill>
                  <a:srgbClr val="FF0000"/>
                </a:solidFill>
                <a:latin typeface="Calibri" panose="020F0502020204030204" pitchFamily="34" charset="0"/>
                <a:cs typeface="Calibri" panose="020F0502020204030204" pitchFamily="34" charset="0"/>
              </a:rPr>
              <a:t>Les fibres synthétiques sont écologiques car elles permettent d’économiser les fibres naturelles (coton, lin, soie, laine, etc.).</a:t>
            </a:r>
            <a:r>
              <a:rPr lang="fr-BE" sz="2400" dirty="0">
                <a:solidFill>
                  <a:srgbClr val="000000"/>
                </a:solidFill>
                <a:latin typeface="Calibri" panose="020F0502020204030204" pitchFamily="34" charset="0"/>
                <a:cs typeface="Calibri" panose="020F0502020204030204" pitchFamily="34" charset="0"/>
              </a:rPr>
              <a:t/>
            </a:r>
            <a:br>
              <a:rPr lang="fr-BE" sz="2400" dirty="0">
                <a:solidFill>
                  <a:srgbClr val="000000"/>
                </a:solidFill>
                <a:latin typeface="Calibri" panose="020F0502020204030204" pitchFamily="34" charset="0"/>
                <a:cs typeface="Calibri" panose="020F0502020204030204" pitchFamily="34" charset="0"/>
              </a:rPr>
            </a:br>
            <a:endParaRPr lang="fr-BE" sz="2400" dirty="0">
              <a:solidFill>
                <a:srgbClr val="000000"/>
              </a:solidFill>
              <a:latin typeface="Calibri" panose="020F0502020204030204" pitchFamily="34" charset="0"/>
              <a:cs typeface="Calibri" panose="020F0502020204030204" pitchFamily="34" charset="0"/>
            </a:endParaRPr>
          </a:p>
          <a:p>
            <a:r>
              <a:rPr lang="fr-BE" sz="2400" dirty="0">
                <a:solidFill>
                  <a:srgbClr val="FF0000"/>
                </a:solidFill>
                <a:latin typeface="Calibri" panose="020F0502020204030204" pitchFamily="34" charset="0"/>
                <a:cs typeface="Calibri" panose="020F0502020204030204" pitchFamily="34" charset="0"/>
              </a:rPr>
              <a:t>Le polyester n’est pas polluant contrairement au coton.</a:t>
            </a:r>
            <a:endParaRPr lang="fr-BE" sz="2400" dirty="0">
              <a:solidFill>
                <a:srgbClr val="0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fr-BE" sz="2400" dirty="0">
              <a:solidFill>
                <a:srgbClr val="000000"/>
              </a:solidFill>
              <a:latin typeface="Calibri" panose="020F0502020204030204" pitchFamily="34" charset="0"/>
              <a:cs typeface="Calibri" panose="020F0502020204030204" pitchFamily="34" charset="0"/>
            </a:endParaRPr>
          </a:p>
          <a:p>
            <a:endParaRPr lang="fr-BE" sz="2400" dirty="0">
              <a:solidFill>
                <a:srgbClr val="000000"/>
              </a:solidFill>
              <a:latin typeface="Calibri" panose="020F0502020204030204" pitchFamily="34" charset="0"/>
              <a:cs typeface="Calibri" panose="020F0502020204030204" pitchFamily="34" charset="0"/>
            </a:endParaRPr>
          </a:p>
          <a:p>
            <a:r>
              <a:rPr lang="fr-BE" dirty="0">
                <a:solidFill>
                  <a:srgbClr val="000000"/>
                </a:solidFill>
                <a:latin typeface="Calibri" panose="020F0502020204030204" pitchFamily="34" charset="0"/>
                <a:cs typeface="Calibri" panose="020F0502020204030204" pitchFamily="34" charset="0"/>
              </a:rPr>
              <a:t/>
            </a:r>
            <a:br>
              <a:rPr lang="fr-BE" dirty="0">
                <a:solidFill>
                  <a:srgbClr val="000000"/>
                </a:solidFill>
                <a:latin typeface="Calibri" panose="020F0502020204030204" pitchFamily="34" charset="0"/>
                <a:cs typeface="Calibri" panose="020F0502020204030204" pitchFamily="34" charset="0"/>
              </a:rPr>
            </a:br>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p:txBody>
      </p:sp>
      <p:pic>
        <p:nvPicPr>
          <p:cNvPr id="7" name="Image 6" descr="Mains tenant le haut d’un cintre dans une boutique">
            <a:extLst>
              <a:ext uri="{FF2B5EF4-FFF2-40B4-BE49-F238E27FC236}">
                <a16:creationId xmlns:a16="http://schemas.microsoft.com/office/drawing/2014/main" id="{0A24B2F4-EFDD-F041-B90A-FD1AC7A942D9}"/>
              </a:ext>
            </a:extLst>
          </p:cNvPr>
          <p:cNvPicPr>
            <a:picLocks noChangeAspect="1"/>
          </p:cNvPicPr>
          <p:nvPr/>
        </p:nvPicPr>
        <p:blipFill>
          <a:blip r:embed="rId5"/>
          <a:stretch>
            <a:fillRect/>
          </a:stretch>
        </p:blipFill>
        <p:spPr>
          <a:xfrm>
            <a:off x="8021782" y="3711609"/>
            <a:ext cx="3428964" cy="2287092"/>
          </a:xfrm>
          <a:prstGeom prst="rect">
            <a:avLst/>
          </a:prstGeom>
        </p:spPr>
      </p:pic>
    </p:spTree>
    <p:extLst>
      <p:ext uri="{BB962C8B-B14F-4D97-AF65-F5344CB8AC3E}">
        <p14:creationId xmlns:p14="http://schemas.microsoft.com/office/powerpoint/2010/main" val="61613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6" name="Rectangle 5">
            <a:extLst>
              <a:ext uri="{FF2B5EF4-FFF2-40B4-BE49-F238E27FC236}">
                <a16:creationId xmlns:a16="http://schemas.microsoft.com/office/drawing/2014/main" id="{29987707-D83E-42D2-ABAD-2F8018F89492}"/>
              </a:ext>
            </a:extLst>
          </p:cNvPr>
          <p:cNvSpPr/>
          <p:nvPr/>
        </p:nvSpPr>
        <p:spPr>
          <a:xfrm>
            <a:off x="39918" y="10530"/>
            <a:ext cx="12152082" cy="505972"/>
          </a:xfrm>
          <a:prstGeom prst="rect">
            <a:avLst/>
          </a:prstGeom>
        </p:spPr>
        <p:txBody>
          <a:bodyPr wrap="square">
            <a:spAutoFit/>
          </a:bodyPr>
          <a:lstStyle/>
          <a:p>
            <a:pPr algn="ctr">
              <a:lnSpc>
                <a:spcPct val="120000"/>
              </a:lnSpc>
              <a:spcAft>
                <a:spcPts val="0"/>
              </a:spcAft>
            </a:pPr>
            <a:r>
              <a:rPr lang="fr-BE" sz="2400" b="1" dirty="0">
                <a:solidFill>
                  <a:schemeClr val="bg1"/>
                </a:solidFill>
              </a:rPr>
              <a:t>Textiles…Vrai ou Faux?</a:t>
            </a:r>
            <a:endPar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C57A4DD-59CF-420F-997F-BF5523D2B845}"/>
              </a:ext>
            </a:extLst>
          </p:cNvPr>
          <p:cNvSpPr/>
          <p:nvPr/>
        </p:nvSpPr>
        <p:spPr>
          <a:xfrm>
            <a:off x="237977" y="850555"/>
            <a:ext cx="11716045" cy="6463308"/>
          </a:xfrm>
          <a:prstGeom prst="rect">
            <a:avLst/>
          </a:prstGeom>
        </p:spPr>
        <p:txBody>
          <a:bodyPr wrap="square">
            <a:spAutoFit/>
          </a:bodyPr>
          <a:lstStyle/>
          <a:p>
            <a:pPr marL="342900" indent="-342900">
              <a:buFont typeface="Arial" panose="020B0604020202020204" pitchFamily="34" charset="0"/>
              <a:buChar char="•"/>
            </a:pPr>
            <a:endParaRPr lang="fr-BE" sz="2400" dirty="0">
              <a:solidFill>
                <a:srgbClr val="000000"/>
              </a:solidFill>
              <a:latin typeface="Calibri" panose="020F0502020204030204" pitchFamily="34" charset="0"/>
              <a:cs typeface="Calibri" panose="020F0502020204030204" pitchFamily="34" charset="0"/>
            </a:endParaRPr>
          </a:p>
          <a:p>
            <a:r>
              <a:rPr lang="fr-BE" sz="2400" dirty="0">
                <a:solidFill>
                  <a:srgbClr val="00B050"/>
                </a:solidFill>
                <a:latin typeface="Calibri" panose="020F0502020204030204" pitchFamily="34" charset="0"/>
                <a:cs typeface="Calibri" panose="020F0502020204030204" pitchFamily="34" charset="0"/>
              </a:rPr>
              <a:t>L’industrie du textile est la deuxième industrie polluante au monde</a:t>
            </a:r>
            <a:r>
              <a:rPr lang="fr-BE" sz="2400" dirty="0">
                <a:latin typeface="Calibri" panose="020F0502020204030204" pitchFamily="34" charset="0"/>
                <a:cs typeface="Calibri" panose="020F0502020204030204" pitchFamily="34" charset="0"/>
              </a:rPr>
              <a:t> : vrai juste après l’industrie pétrolière.</a:t>
            </a:r>
            <a:endParaRPr lang="fr-BE" sz="2400" dirty="0">
              <a:solidFill>
                <a:srgbClr val="00B050"/>
              </a:solidFill>
              <a:latin typeface="Calibri" panose="020F0502020204030204" pitchFamily="34" charset="0"/>
              <a:cs typeface="Calibri" panose="020F0502020204030204" pitchFamily="34" charset="0"/>
            </a:endParaRPr>
          </a:p>
          <a:p>
            <a:endParaRPr lang="fr-BE" sz="2400" dirty="0">
              <a:solidFill>
                <a:srgbClr val="000000"/>
              </a:solidFill>
              <a:latin typeface="Calibri" panose="020F0502020204030204" pitchFamily="34" charset="0"/>
              <a:cs typeface="Calibri" panose="020F0502020204030204" pitchFamily="34" charset="0"/>
            </a:endParaRPr>
          </a:p>
          <a:p>
            <a:r>
              <a:rPr lang="fr-BE" sz="2400" dirty="0">
                <a:solidFill>
                  <a:srgbClr val="FF0000"/>
                </a:solidFill>
                <a:latin typeface="Calibri" panose="020F0502020204030204" pitchFamily="34" charset="0"/>
                <a:cs typeface="Calibri" panose="020F0502020204030204" pitchFamily="34" charset="0"/>
              </a:rPr>
              <a:t>Les fibres synthétiques sont écologiques car elles permettent d’économiser les fibres naturelles (coton, lin, soie, laine, etc.) : </a:t>
            </a:r>
            <a:r>
              <a:rPr lang="fr-BE" sz="2400" dirty="0">
                <a:latin typeface="Calibri" panose="020F0502020204030204" pitchFamily="34" charset="0"/>
                <a:cs typeface="Calibri" panose="020F0502020204030204" pitchFamily="34" charset="0"/>
              </a:rPr>
              <a:t>faux car les fibres synthétiques sont issues du pétrole et sont polluantes lors de leur fabrication et de leur utilisation.</a:t>
            </a:r>
            <a:r>
              <a:rPr lang="fr-BE" sz="2400" dirty="0">
                <a:solidFill>
                  <a:srgbClr val="000000"/>
                </a:solidFill>
                <a:latin typeface="Calibri" panose="020F0502020204030204" pitchFamily="34" charset="0"/>
                <a:cs typeface="Calibri" panose="020F0502020204030204" pitchFamily="34" charset="0"/>
              </a:rPr>
              <a:t/>
            </a:r>
            <a:br>
              <a:rPr lang="fr-BE" sz="2400" dirty="0">
                <a:solidFill>
                  <a:srgbClr val="000000"/>
                </a:solidFill>
                <a:latin typeface="Calibri" panose="020F0502020204030204" pitchFamily="34" charset="0"/>
                <a:cs typeface="Calibri" panose="020F0502020204030204" pitchFamily="34" charset="0"/>
              </a:rPr>
            </a:br>
            <a:endParaRPr lang="fr-BE" sz="2400" dirty="0">
              <a:solidFill>
                <a:srgbClr val="000000"/>
              </a:solidFill>
              <a:latin typeface="Calibri" panose="020F0502020204030204" pitchFamily="34" charset="0"/>
              <a:cs typeface="Calibri" panose="020F0502020204030204" pitchFamily="34" charset="0"/>
            </a:endParaRPr>
          </a:p>
          <a:p>
            <a:r>
              <a:rPr lang="fr-BE" sz="2400" dirty="0">
                <a:solidFill>
                  <a:srgbClr val="FF0000"/>
                </a:solidFill>
                <a:latin typeface="Calibri" panose="020F0502020204030204" pitchFamily="34" charset="0"/>
                <a:cs typeface="Calibri" panose="020F0502020204030204" pitchFamily="34" charset="0"/>
              </a:rPr>
              <a:t>Le polyester n’est pas polluant contrairement au coton : </a:t>
            </a:r>
            <a:r>
              <a:rPr lang="fr-BE" sz="2400" dirty="0">
                <a:latin typeface="Calibri" panose="020F0502020204030204" pitchFamily="34" charset="0"/>
                <a:cs typeface="Calibri" panose="020F0502020204030204" pitchFamily="34" charset="0"/>
              </a:rPr>
              <a:t>faux les deux sont polluants, le coton (non bio) a recours à des pesticides, fongicides…</a:t>
            </a:r>
            <a:endParaRPr lang="fr-BE" sz="2400" dirty="0">
              <a:solidFill>
                <a:srgbClr val="0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fr-BE" sz="2400" dirty="0">
              <a:solidFill>
                <a:srgbClr val="000000"/>
              </a:solidFill>
              <a:latin typeface="Calibri" panose="020F0502020204030204" pitchFamily="34" charset="0"/>
              <a:cs typeface="Calibri" panose="020F0502020204030204" pitchFamily="34" charset="0"/>
            </a:endParaRPr>
          </a:p>
          <a:p>
            <a:endParaRPr lang="fr-BE" sz="2400" dirty="0">
              <a:solidFill>
                <a:srgbClr val="000000"/>
              </a:solidFill>
              <a:latin typeface="Calibri" panose="020F0502020204030204" pitchFamily="34" charset="0"/>
              <a:cs typeface="Calibri" panose="020F0502020204030204" pitchFamily="34" charset="0"/>
            </a:endParaRPr>
          </a:p>
          <a:p>
            <a:r>
              <a:rPr lang="fr-BE" dirty="0">
                <a:solidFill>
                  <a:srgbClr val="000000"/>
                </a:solidFill>
                <a:latin typeface="Calibri" panose="020F0502020204030204" pitchFamily="34" charset="0"/>
                <a:cs typeface="Calibri" panose="020F0502020204030204" pitchFamily="34" charset="0"/>
              </a:rPr>
              <a:t/>
            </a:r>
            <a:br>
              <a:rPr lang="fr-BE" dirty="0">
                <a:solidFill>
                  <a:srgbClr val="000000"/>
                </a:solidFill>
                <a:latin typeface="Calibri" panose="020F0502020204030204" pitchFamily="34" charset="0"/>
                <a:cs typeface="Calibri" panose="020F0502020204030204" pitchFamily="34" charset="0"/>
              </a:rPr>
            </a:br>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p:txBody>
      </p:sp>
      <p:pic>
        <p:nvPicPr>
          <p:cNvPr id="7" name="Image 6" descr="Mains tenant le haut d’un cintre dans une boutique">
            <a:extLst>
              <a:ext uri="{FF2B5EF4-FFF2-40B4-BE49-F238E27FC236}">
                <a16:creationId xmlns:a16="http://schemas.microsoft.com/office/drawing/2014/main" id="{0A24B2F4-EFDD-F041-B90A-FD1AC7A942D9}"/>
              </a:ext>
            </a:extLst>
          </p:cNvPr>
          <p:cNvPicPr>
            <a:picLocks noChangeAspect="1"/>
          </p:cNvPicPr>
          <p:nvPr/>
        </p:nvPicPr>
        <p:blipFill>
          <a:blip r:embed="rId5"/>
          <a:stretch>
            <a:fillRect/>
          </a:stretch>
        </p:blipFill>
        <p:spPr>
          <a:xfrm>
            <a:off x="9115890" y="4441371"/>
            <a:ext cx="2334855" cy="1557330"/>
          </a:xfrm>
          <a:prstGeom prst="rect">
            <a:avLst/>
          </a:prstGeom>
        </p:spPr>
      </p:pic>
    </p:spTree>
    <p:extLst>
      <p:ext uri="{BB962C8B-B14F-4D97-AF65-F5344CB8AC3E}">
        <p14:creationId xmlns:p14="http://schemas.microsoft.com/office/powerpoint/2010/main" val="141750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6" name="Rectangle 5">
            <a:extLst>
              <a:ext uri="{FF2B5EF4-FFF2-40B4-BE49-F238E27FC236}">
                <a16:creationId xmlns:a16="http://schemas.microsoft.com/office/drawing/2014/main" id="{29987707-D83E-42D2-ABAD-2F8018F89492}"/>
              </a:ext>
            </a:extLst>
          </p:cNvPr>
          <p:cNvSpPr/>
          <p:nvPr/>
        </p:nvSpPr>
        <p:spPr>
          <a:xfrm>
            <a:off x="39918" y="10530"/>
            <a:ext cx="12152082" cy="505972"/>
          </a:xfrm>
          <a:prstGeom prst="rect">
            <a:avLst/>
          </a:prstGeom>
        </p:spPr>
        <p:txBody>
          <a:bodyPr wrap="square">
            <a:spAutoFit/>
          </a:bodyPr>
          <a:lstStyle/>
          <a:p>
            <a:pPr algn="ctr">
              <a:lnSpc>
                <a:spcPct val="120000"/>
              </a:lnSpc>
              <a:spcAft>
                <a:spcPts val="0"/>
              </a:spcAft>
            </a:pPr>
            <a:r>
              <a:rPr lang="fr-BE" sz="2400" b="1" dirty="0" smtClean="0">
                <a:solidFill>
                  <a:schemeClr val="bg1"/>
                </a:solidFill>
              </a:rPr>
              <a:t>Emplois circulaires </a:t>
            </a:r>
            <a:endPar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C57A4DD-59CF-420F-997F-BF5523D2B845}"/>
              </a:ext>
            </a:extLst>
          </p:cNvPr>
          <p:cNvSpPr/>
          <p:nvPr/>
        </p:nvSpPr>
        <p:spPr>
          <a:xfrm>
            <a:off x="237977" y="850555"/>
            <a:ext cx="11716045" cy="3139321"/>
          </a:xfrm>
          <a:prstGeom prst="rect">
            <a:avLst/>
          </a:prstGeom>
        </p:spPr>
        <p:txBody>
          <a:bodyPr wrap="square">
            <a:spAutoFit/>
          </a:bodyPr>
          <a:lstStyle/>
          <a:p>
            <a:pPr marL="342900" indent="-342900">
              <a:buFont typeface="Arial" panose="020B0604020202020204" pitchFamily="34" charset="0"/>
              <a:buChar char="•"/>
            </a:pPr>
            <a:endParaRPr lang="fr-BE" sz="2400" dirty="0">
              <a:solidFill>
                <a:srgbClr val="000000"/>
              </a:solidFill>
              <a:latin typeface="Calibri" panose="020F0502020204030204" pitchFamily="34" charset="0"/>
              <a:cs typeface="Calibri" panose="020F0502020204030204" pitchFamily="34" charset="0"/>
            </a:endParaRPr>
          </a:p>
          <a:p>
            <a:endParaRPr lang="fr-BE" sz="2400" dirty="0">
              <a:solidFill>
                <a:srgbClr val="000000"/>
              </a:solidFill>
              <a:latin typeface="Calibri" panose="020F0502020204030204" pitchFamily="34" charset="0"/>
              <a:cs typeface="Calibri" panose="020F0502020204030204" pitchFamily="34" charset="0"/>
            </a:endParaRPr>
          </a:p>
          <a:p>
            <a:endParaRPr lang="fr-BE" sz="2400" dirty="0">
              <a:solidFill>
                <a:srgbClr val="000000"/>
              </a:solidFill>
              <a:latin typeface="Calibri" panose="020F0502020204030204" pitchFamily="34" charset="0"/>
              <a:cs typeface="Calibri" panose="020F0502020204030204" pitchFamily="34" charset="0"/>
            </a:endParaRPr>
          </a:p>
          <a:p>
            <a:r>
              <a:rPr lang="fr-BE" dirty="0">
                <a:solidFill>
                  <a:srgbClr val="000000"/>
                </a:solidFill>
                <a:latin typeface="Calibri" panose="020F0502020204030204" pitchFamily="34" charset="0"/>
                <a:cs typeface="Calibri" panose="020F0502020204030204" pitchFamily="34" charset="0"/>
              </a:rPr>
              <a:t/>
            </a:r>
            <a:br>
              <a:rPr lang="fr-BE" dirty="0">
                <a:solidFill>
                  <a:srgbClr val="000000"/>
                </a:solidFill>
                <a:latin typeface="Calibri" panose="020F0502020204030204" pitchFamily="34" charset="0"/>
                <a:cs typeface="Calibri" panose="020F0502020204030204" pitchFamily="34" charset="0"/>
              </a:rPr>
            </a:br>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p:txBody>
      </p:sp>
      <p:sp>
        <p:nvSpPr>
          <p:cNvPr id="7" name="Rectangle 6"/>
          <p:cNvSpPr/>
          <p:nvPr/>
        </p:nvSpPr>
        <p:spPr>
          <a:xfrm>
            <a:off x="237976" y="1071417"/>
            <a:ext cx="11716045" cy="4339650"/>
          </a:xfrm>
          <a:prstGeom prst="rect">
            <a:avLst/>
          </a:prstGeom>
        </p:spPr>
        <p:txBody>
          <a:bodyPr wrap="square">
            <a:spAutoFit/>
          </a:bodyPr>
          <a:lstStyle/>
          <a:p>
            <a:pPr>
              <a:spcAft>
                <a:spcPts val="0"/>
              </a:spcAft>
            </a:pPr>
            <a:r>
              <a:rPr lang="fr-BE" dirty="0"/>
              <a:t>Relier le type d’emplois circulaires à la bonne définition</a:t>
            </a:r>
            <a:endParaRPr lang="fr-FR" sz="2000" dirty="0"/>
          </a:p>
          <a:p>
            <a:pPr>
              <a:spcAft>
                <a:spcPts val="0"/>
              </a:spcAft>
            </a:pPr>
            <a:r>
              <a:rPr lang="fr-BE" dirty="0"/>
              <a:t> </a:t>
            </a:r>
            <a:endParaRPr lang="fr-FR" sz="2000" dirty="0"/>
          </a:p>
          <a:p>
            <a:pPr marL="342900" lvl="0" indent="-342900">
              <a:spcAft>
                <a:spcPts val="0"/>
              </a:spcAft>
              <a:buFont typeface="+mj-lt"/>
              <a:buAutoNum type="alphaLcParenR"/>
            </a:pPr>
            <a:r>
              <a:rPr lang="fr-BE" dirty="0"/>
              <a:t>Les emplois circulaires de base </a:t>
            </a:r>
            <a:r>
              <a:rPr lang="fr-BE" dirty="0" smtClean="0"/>
              <a:t> </a:t>
            </a:r>
          </a:p>
          <a:p>
            <a:pPr lvl="0">
              <a:spcAft>
                <a:spcPts val="0"/>
              </a:spcAft>
            </a:pPr>
            <a:endParaRPr lang="fr-FR" sz="2000" dirty="0"/>
          </a:p>
          <a:p>
            <a:pPr marL="342900" lvl="0" indent="-342900">
              <a:spcAft>
                <a:spcPts val="0"/>
              </a:spcAft>
              <a:buAutoNum type="alphaLcParenR" startAt="2"/>
            </a:pPr>
            <a:r>
              <a:rPr lang="fr-BE" dirty="0" smtClean="0"/>
              <a:t>Les </a:t>
            </a:r>
            <a:r>
              <a:rPr lang="fr-BE" dirty="0"/>
              <a:t>emplois circulaires porteurs </a:t>
            </a:r>
            <a:endParaRPr lang="fr-BE" dirty="0" smtClean="0"/>
          </a:p>
          <a:p>
            <a:pPr marL="342900" lvl="0" indent="-342900">
              <a:spcAft>
                <a:spcPts val="0"/>
              </a:spcAft>
              <a:buAutoNum type="alphaLcParenR" startAt="2"/>
            </a:pPr>
            <a:endParaRPr lang="fr-BE" dirty="0"/>
          </a:p>
          <a:p>
            <a:pPr marL="342900" lvl="0" indent="-342900">
              <a:spcAft>
                <a:spcPts val="0"/>
              </a:spcAft>
              <a:buAutoNum type="alphaLcParenR" startAt="2"/>
            </a:pPr>
            <a:r>
              <a:rPr lang="fr-BE" dirty="0" smtClean="0"/>
              <a:t>Les </a:t>
            </a:r>
            <a:r>
              <a:rPr lang="fr-BE" dirty="0"/>
              <a:t>emplois indirectement circulaires </a:t>
            </a:r>
            <a:endParaRPr lang="fr-BE" dirty="0" smtClean="0"/>
          </a:p>
          <a:p>
            <a:pPr marL="342900" lvl="0" indent="-342900">
              <a:spcAft>
                <a:spcPts val="0"/>
              </a:spcAft>
              <a:buFont typeface="+mj-lt"/>
              <a:buAutoNum type="alphaLcParenR"/>
            </a:pPr>
            <a:endParaRPr lang="fr-BE" sz="2000" dirty="0"/>
          </a:p>
          <a:p>
            <a:pPr lvl="0">
              <a:spcAft>
                <a:spcPts val="0"/>
              </a:spcAft>
            </a:pPr>
            <a:endParaRPr lang="fr-FR" sz="2000" dirty="0"/>
          </a:p>
          <a:p>
            <a:pPr marL="431165" indent="-269875">
              <a:spcAft>
                <a:spcPts val="0"/>
              </a:spcAft>
            </a:pPr>
            <a:r>
              <a:rPr lang="fr-BE" dirty="0"/>
              <a:t> </a:t>
            </a:r>
            <a:endParaRPr lang="fr-FR" sz="2000" dirty="0"/>
          </a:p>
          <a:p>
            <a:pPr marL="342900" lvl="0" indent="-342900">
              <a:spcAft>
                <a:spcPts val="0"/>
              </a:spcAft>
              <a:buFont typeface="+mj-lt"/>
              <a:buAutoNum type="arabicParenR"/>
            </a:pPr>
            <a:r>
              <a:rPr lang="fr-BE" dirty="0"/>
              <a:t>Ces emplois favorisent l’accélération et le développement des activités circulaires de base et comprennent les activités-support de l’économie circulaire</a:t>
            </a:r>
            <a:r>
              <a:rPr lang="fr-BE" sz="1100" dirty="0"/>
              <a:t> </a:t>
            </a:r>
            <a:r>
              <a:rPr lang="fr-BE" dirty="0"/>
              <a:t>.</a:t>
            </a:r>
            <a:endParaRPr lang="fr-FR" sz="2000" dirty="0"/>
          </a:p>
          <a:p>
            <a:pPr marL="342900" lvl="0" indent="-342900">
              <a:spcAft>
                <a:spcPts val="0"/>
              </a:spcAft>
              <a:buFont typeface="+mj-lt"/>
              <a:buAutoNum type="arabicParenR"/>
            </a:pPr>
            <a:r>
              <a:rPr lang="fr-BE" dirty="0"/>
              <a:t>Ces emplois fournissent des services aux activités circulaires primaires (éducation, logistique, services publics</a:t>
            </a:r>
            <a:r>
              <a:rPr lang="fr-BE" sz="1100" dirty="0"/>
              <a:t> </a:t>
            </a:r>
            <a:r>
              <a:rPr lang="fr-BE" dirty="0"/>
              <a:t>).</a:t>
            </a:r>
            <a:endParaRPr lang="fr-FR" sz="2000" dirty="0"/>
          </a:p>
          <a:p>
            <a:pPr marL="342900" lvl="0" indent="-342900">
              <a:spcAft>
                <a:spcPts val="0"/>
              </a:spcAft>
              <a:buFont typeface="+mj-lt"/>
              <a:buAutoNum type="arabicParenR"/>
            </a:pPr>
            <a:r>
              <a:rPr lang="fr-BE" dirty="0"/>
              <a:t>Ces emplois </a:t>
            </a:r>
            <a:r>
              <a:rPr lang="fr-BE" dirty="0" smtClean="0"/>
              <a:t>veillent </a:t>
            </a:r>
            <a:r>
              <a:rPr lang="fr-BE" dirty="0"/>
              <a:t>à l’utilisation des matières premières en circuit fermé et constituent le cœur de l’économie circulaire (secteurs des énergies renouvelables, de la réparation et dans la gestion des déchets et des ressources).</a:t>
            </a:r>
            <a:endParaRPr lang="fr-FR" sz="2000" dirty="0"/>
          </a:p>
        </p:txBody>
      </p:sp>
    </p:spTree>
    <p:extLst>
      <p:ext uri="{BB962C8B-B14F-4D97-AF65-F5344CB8AC3E}">
        <p14:creationId xmlns:p14="http://schemas.microsoft.com/office/powerpoint/2010/main" val="311409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6" name="Rectangle 5">
            <a:extLst>
              <a:ext uri="{FF2B5EF4-FFF2-40B4-BE49-F238E27FC236}">
                <a16:creationId xmlns:a16="http://schemas.microsoft.com/office/drawing/2014/main" id="{29987707-D83E-42D2-ABAD-2F8018F89492}"/>
              </a:ext>
            </a:extLst>
          </p:cNvPr>
          <p:cNvSpPr/>
          <p:nvPr/>
        </p:nvSpPr>
        <p:spPr>
          <a:xfrm>
            <a:off x="39918" y="10530"/>
            <a:ext cx="12152082" cy="505972"/>
          </a:xfrm>
          <a:prstGeom prst="rect">
            <a:avLst/>
          </a:prstGeom>
        </p:spPr>
        <p:txBody>
          <a:bodyPr wrap="square">
            <a:spAutoFit/>
          </a:bodyPr>
          <a:lstStyle/>
          <a:p>
            <a:pPr algn="ctr">
              <a:lnSpc>
                <a:spcPct val="120000"/>
              </a:lnSpc>
              <a:spcAft>
                <a:spcPts val="0"/>
              </a:spcAft>
            </a:pPr>
            <a:r>
              <a:rPr lang="fr-BE" sz="2400" b="1" dirty="0" smtClean="0">
                <a:solidFill>
                  <a:schemeClr val="bg1"/>
                </a:solidFill>
              </a:rPr>
              <a:t>Emplois circulaires – réponses  </a:t>
            </a:r>
            <a:endParaRPr lang="fr-BE" sz="2400" b="1"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C57A4DD-59CF-420F-997F-BF5523D2B845}"/>
              </a:ext>
            </a:extLst>
          </p:cNvPr>
          <p:cNvSpPr/>
          <p:nvPr/>
        </p:nvSpPr>
        <p:spPr>
          <a:xfrm>
            <a:off x="237977" y="850555"/>
            <a:ext cx="11716045" cy="3139321"/>
          </a:xfrm>
          <a:prstGeom prst="rect">
            <a:avLst/>
          </a:prstGeom>
        </p:spPr>
        <p:txBody>
          <a:bodyPr wrap="square">
            <a:spAutoFit/>
          </a:bodyPr>
          <a:lstStyle/>
          <a:p>
            <a:pPr marL="342900" indent="-342900">
              <a:buFont typeface="Arial" panose="020B0604020202020204" pitchFamily="34" charset="0"/>
              <a:buChar char="•"/>
            </a:pPr>
            <a:endParaRPr lang="fr-BE" sz="2400" dirty="0">
              <a:solidFill>
                <a:srgbClr val="000000"/>
              </a:solidFill>
              <a:latin typeface="Calibri" panose="020F0502020204030204" pitchFamily="34" charset="0"/>
              <a:cs typeface="Calibri" panose="020F0502020204030204" pitchFamily="34" charset="0"/>
            </a:endParaRPr>
          </a:p>
          <a:p>
            <a:endParaRPr lang="fr-BE" sz="2400" dirty="0">
              <a:solidFill>
                <a:srgbClr val="000000"/>
              </a:solidFill>
              <a:latin typeface="Calibri" panose="020F0502020204030204" pitchFamily="34" charset="0"/>
              <a:cs typeface="Calibri" panose="020F0502020204030204" pitchFamily="34" charset="0"/>
            </a:endParaRPr>
          </a:p>
          <a:p>
            <a:endParaRPr lang="fr-BE" sz="2400" dirty="0">
              <a:solidFill>
                <a:srgbClr val="000000"/>
              </a:solidFill>
              <a:latin typeface="Calibri" panose="020F0502020204030204" pitchFamily="34" charset="0"/>
              <a:cs typeface="Calibri" panose="020F0502020204030204" pitchFamily="34" charset="0"/>
            </a:endParaRPr>
          </a:p>
          <a:p>
            <a:r>
              <a:rPr lang="fr-BE" dirty="0">
                <a:solidFill>
                  <a:srgbClr val="000000"/>
                </a:solidFill>
                <a:latin typeface="Calibri" panose="020F0502020204030204" pitchFamily="34" charset="0"/>
                <a:cs typeface="Calibri" panose="020F0502020204030204" pitchFamily="34" charset="0"/>
              </a:rPr>
              <a:t/>
            </a:r>
            <a:br>
              <a:rPr lang="fr-BE" dirty="0">
                <a:solidFill>
                  <a:srgbClr val="000000"/>
                </a:solidFill>
                <a:latin typeface="Calibri" panose="020F0502020204030204" pitchFamily="34" charset="0"/>
                <a:cs typeface="Calibri" panose="020F0502020204030204" pitchFamily="34" charset="0"/>
              </a:rPr>
            </a:br>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a:p>
            <a:endParaRPr lang="fr-BE" dirty="0">
              <a:solidFill>
                <a:srgbClr val="000000"/>
              </a:solidFill>
              <a:latin typeface="Calibri" panose="020F0502020204030204" pitchFamily="34" charset="0"/>
              <a:cs typeface="Calibri" panose="020F0502020204030204" pitchFamily="34" charset="0"/>
            </a:endParaRPr>
          </a:p>
        </p:txBody>
      </p:sp>
      <p:sp>
        <p:nvSpPr>
          <p:cNvPr id="7" name="Rectangle 6"/>
          <p:cNvSpPr/>
          <p:nvPr/>
        </p:nvSpPr>
        <p:spPr>
          <a:xfrm>
            <a:off x="237976" y="1071417"/>
            <a:ext cx="11716045" cy="4339650"/>
          </a:xfrm>
          <a:prstGeom prst="rect">
            <a:avLst/>
          </a:prstGeom>
        </p:spPr>
        <p:txBody>
          <a:bodyPr wrap="square">
            <a:spAutoFit/>
          </a:bodyPr>
          <a:lstStyle/>
          <a:p>
            <a:pPr>
              <a:spcAft>
                <a:spcPts val="0"/>
              </a:spcAft>
            </a:pPr>
            <a:r>
              <a:rPr lang="fr-BE" dirty="0"/>
              <a:t>Relier le type d’emplois circulaires à la bonne définition</a:t>
            </a:r>
            <a:endParaRPr lang="fr-FR" sz="2000" dirty="0"/>
          </a:p>
          <a:p>
            <a:pPr>
              <a:spcAft>
                <a:spcPts val="0"/>
              </a:spcAft>
            </a:pPr>
            <a:r>
              <a:rPr lang="fr-BE" dirty="0"/>
              <a:t> </a:t>
            </a:r>
            <a:endParaRPr lang="fr-FR" sz="2000" dirty="0"/>
          </a:p>
          <a:p>
            <a:pPr marL="342900" lvl="0" indent="-342900">
              <a:spcAft>
                <a:spcPts val="0"/>
              </a:spcAft>
              <a:buFont typeface="+mj-lt"/>
              <a:buAutoNum type="alphaLcParenR"/>
            </a:pPr>
            <a:r>
              <a:rPr lang="fr-BE" dirty="0"/>
              <a:t>Les emplois circulaires de base </a:t>
            </a:r>
            <a:r>
              <a:rPr lang="fr-BE" dirty="0" smtClean="0"/>
              <a:t> </a:t>
            </a:r>
          </a:p>
          <a:p>
            <a:pPr lvl="0">
              <a:spcAft>
                <a:spcPts val="0"/>
              </a:spcAft>
            </a:pPr>
            <a:endParaRPr lang="fr-FR" sz="2000" dirty="0"/>
          </a:p>
          <a:p>
            <a:pPr marL="342900" lvl="0" indent="-342900">
              <a:spcAft>
                <a:spcPts val="0"/>
              </a:spcAft>
              <a:buAutoNum type="alphaLcParenR" startAt="2"/>
            </a:pPr>
            <a:r>
              <a:rPr lang="fr-BE" dirty="0" smtClean="0"/>
              <a:t>Les </a:t>
            </a:r>
            <a:r>
              <a:rPr lang="fr-BE" dirty="0"/>
              <a:t>emplois circulaires porteurs </a:t>
            </a:r>
            <a:endParaRPr lang="fr-BE" dirty="0" smtClean="0"/>
          </a:p>
          <a:p>
            <a:pPr marL="342900" lvl="0" indent="-342900">
              <a:spcAft>
                <a:spcPts val="0"/>
              </a:spcAft>
              <a:buAutoNum type="alphaLcParenR" startAt="2"/>
            </a:pPr>
            <a:endParaRPr lang="fr-BE" dirty="0"/>
          </a:p>
          <a:p>
            <a:pPr marL="342900" lvl="0" indent="-342900">
              <a:spcAft>
                <a:spcPts val="0"/>
              </a:spcAft>
              <a:buAutoNum type="alphaLcParenR" startAt="2"/>
            </a:pPr>
            <a:r>
              <a:rPr lang="fr-BE" dirty="0" smtClean="0"/>
              <a:t>Les </a:t>
            </a:r>
            <a:r>
              <a:rPr lang="fr-BE" dirty="0"/>
              <a:t>emplois indirectement circulaires </a:t>
            </a:r>
            <a:endParaRPr lang="fr-BE" dirty="0" smtClean="0"/>
          </a:p>
          <a:p>
            <a:pPr marL="342900" lvl="0" indent="-342900">
              <a:spcAft>
                <a:spcPts val="0"/>
              </a:spcAft>
              <a:buFont typeface="+mj-lt"/>
              <a:buAutoNum type="alphaLcParenR"/>
            </a:pPr>
            <a:endParaRPr lang="fr-BE" sz="2000" dirty="0"/>
          </a:p>
          <a:p>
            <a:pPr lvl="0">
              <a:spcAft>
                <a:spcPts val="0"/>
              </a:spcAft>
            </a:pPr>
            <a:endParaRPr lang="fr-FR" sz="2000" dirty="0"/>
          </a:p>
          <a:p>
            <a:pPr marL="431165" indent="-269875">
              <a:spcAft>
                <a:spcPts val="0"/>
              </a:spcAft>
            </a:pPr>
            <a:r>
              <a:rPr lang="fr-BE" dirty="0"/>
              <a:t> </a:t>
            </a:r>
            <a:endParaRPr lang="fr-FR" sz="2000" dirty="0"/>
          </a:p>
          <a:p>
            <a:pPr marL="342900" lvl="0" indent="-342900">
              <a:spcAft>
                <a:spcPts val="0"/>
              </a:spcAft>
              <a:buFont typeface="+mj-lt"/>
              <a:buAutoNum type="arabicParenR"/>
            </a:pPr>
            <a:r>
              <a:rPr lang="fr-BE" dirty="0"/>
              <a:t>Ces emplois favorisent l’accélération et le développement des activités circulaires de base et comprennent les activités-support de l’économie circulaire</a:t>
            </a:r>
            <a:r>
              <a:rPr lang="fr-BE" sz="1100" dirty="0"/>
              <a:t> </a:t>
            </a:r>
            <a:r>
              <a:rPr lang="fr-BE" dirty="0"/>
              <a:t>.</a:t>
            </a:r>
            <a:endParaRPr lang="fr-FR" sz="2000" dirty="0"/>
          </a:p>
          <a:p>
            <a:pPr marL="342900" lvl="0" indent="-342900">
              <a:spcAft>
                <a:spcPts val="0"/>
              </a:spcAft>
              <a:buFont typeface="+mj-lt"/>
              <a:buAutoNum type="arabicParenR"/>
            </a:pPr>
            <a:r>
              <a:rPr lang="fr-BE" dirty="0"/>
              <a:t>Ces emplois fournissent des services aux activités circulaires primaires (éducation, logistique, services publics</a:t>
            </a:r>
            <a:r>
              <a:rPr lang="fr-BE" sz="1100" dirty="0"/>
              <a:t> </a:t>
            </a:r>
            <a:r>
              <a:rPr lang="fr-BE" dirty="0"/>
              <a:t>).</a:t>
            </a:r>
            <a:endParaRPr lang="fr-FR" sz="2000" dirty="0"/>
          </a:p>
          <a:p>
            <a:pPr marL="342900" lvl="0" indent="-342900">
              <a:spcAft>
                <a:spcPts val="0"/>
              </a:spcAft>
              <a:buFont typeface="+mj-lt"/>
              <a:buAutoNum type="arabicParenR"/>
            </a:pPr>
            <a:r>
              <a:rPr lang="fr-BE" dirty="0"/>
              <a:t>Ces emplois </a:t>
            </a:r>
            <a:r>
              <a:rPr lang="fr-BE" dirty="0" smtClean="0"/>
              <a:t>veillent </a:t>
            </a:r>
            <a:r>
              <a:rPr lang="fr-BE" dirty="0"/>
              <a:t>à l’utilisation des matières premières en circuit fermé et constituent le cœur de l’économie circulaire (secteurs des énergies renouvelables, de la réparation et dans la gestion des déchets et des ressources).</a:t>
            </a:r>
            <a:endParaRPr lang="fr-FR" sz="2000" dirty="0"/>
          </a:p>
        </p:txBody>
      </p:sp>
    </p:spTree>
    <p:extLst>
      <p:ext uri="{BB962C8B-B14F-4D97-AF65-F5344CB8AC3E}">
        <p14:creationId xmlns:p14="http://schemas.microsoft.com/office/powerpoint/2010/main" val="72557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sp>
        <p:nvSpPr>
          <p:cNvPr id="3" name="Rectangle 2"/>
          <p:cNvSpPr/>
          <p:nvPr/>
        </p:nvSpPr>
        <p:spPr>
          <a:xfrm>
            <a:off x="0" y="0"/>
            <a:ext cx="12192000" cy="6228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Obsolescences : classement…</a:t>
            </a:r>
          </a:p>
        </p:txBody>
      </p:sp>
      <p:sp>
        <p:nvSpPr>
          <p:cNvPr id="4" name="Ellipse 3"/>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pic>
        <p:nvPicPr>
          <p:cNvPr id="5" name="Image 4"/>
          <p:cNvPicPr/>
          <p:nvPr/>
        </p:nvPicPr>
        <p:blipFill>
          <a:blip r:embed="rId4"/>
          <a:stretch>
            <a:fillRect/>
          </a:stretch>
        </p:blipFill>
        <p:spPr>
          <a:xfrm>
            <a:off x="300396" y="854755"/>
            <a:ext cx="1247775" cy="1485900"/>
          </a:xfrm>
          <a:prstGeom prst="rect">
            <a:avLst/>
          </a:prstGeom>
        </p:spPr>
      </p:pic>
      <p:pic>
        <p:nvPicPr>
          <p:cNvPr id="6" name="Image 5"/>
          <p:cNvPicPr/>
          <p:nvPr/>
        </p:nvPicPr>
        <p:blipFill>
          <a:blip r:embed="rId5"/>
          <a:stretch>
            <a:fillRect/>
          </a:stretch>
        </p:blipFill>
        <p:spPr>
          <a:xfrm>
            <a:off x="0" y="2572558"/>
            <a:ext cx="1476375" cy="1057275"/>
          </a:xfrm>
          <a:prstGeom prst="rect">
            <a:avLst/>
          </a:prstGeom>
        </p:spPr>
      </p:pic>
      <p:pic>
        <p:nvPicPr>
          <p:cNvPr id="7" name="Image 6"/>
          <p:cNvPicPr/>
          <p:nvPr/>
        </p:nvPicPr>
        <p:blipFill>
          <a:blip r:embed="rId6"/>
          <a:stretch>
            <a:fillRect/>
          </a:stretch>
        </p:blipFill>
        <p:spPr>
          <a:xfrm>
            <a:off x="474992" y="3861736"/>
            <a:ext cx="772783" cy="1317236"/>
          </a:xfrm>
          <a:prstGeom prst="rect">
            <a:avLst/>
          </a:prstGeom>
        </p:spPr>
      </p:pic>
      <p:pic>
        <p:nvPicPr>
          <p:cNvPr id="8" name="Image 7"/>
          <p:cNvPicPr/>
          <p:nvPr/>
        </p:nvPicPr>
        <p:blipFill>
          <a:blip r:embed="rId7"/>
          <a:stretch>
            <a:fillRect/>
          </a:stretch>
        </p:blipFill>
        <p:spPr>
          <a:xfrm>
            <a:off x="452796" y="5240890"/>
            <a:ext cx="1095375" cy="1384198"/>
          </a:xfrm>
          <a:prstGeom prst="rect">
            <a:avLst/>
          </a:prstGeom>
        </p:spPr>
      </p:pic>
      <p:sp>
        <p:nvSpPr>
          <p:cNvPr id="9" name="ZoneTexte 8"/>
          <p:cNvSpPr txBox="1"/>
          <p:nvPr/>
        </p:nvSpPr>
        <p:spPr>
          <a:xfrm>
            <a:off x="1777042" y="921026"/>
            <a:ext cx="7090913" cy="51706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black"/>
                </a:solidFill>
                <a:effectLst/>
                <a:uLnTx/>
                <a:uFillTx/>
                <a:ea typeface="+mn-ea"/>
                <a:cs typeface="+mn-cs"/>
              </a:rPr>
              <a:t>De quel type d’obsolescence s’agit-il?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rPr>
              <a:t>Ma machine à laver tombe en panne après 5 ans car les circuits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rPr>
              <a:t>électroniques ne fonctionnent plus et est irréparable.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rPr>
              <a:t>Mon ordinateur ne prend pas en charge le nouveau logiciel Windows 235.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rPr>
              <a:t>Mon NOKIA 3210 ne me permet pas d’utiliser mon application bancaire.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rPr>
              <a:t>Mon ado est rejeté à cause de son smartphone de 2 ans.</a:t>
            </a:r>
          </a:p>
        </p:txBody>
      </p:sp>
      <p:sp>
        <p:nvSpPr>
          <p:cNvPr id="10" name="ZoneTexte 9"/>
          <p:cNvSpPr txBox="1"/>
          <p:nvPr/>
        </p:nvSpPr>
        <p:spPr>
          <a:xfrm>
            <a:off x="9161253" y="854755"/>
            <a:ext cx="2794958"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sng" strike="noStrike" kern="1200" cap="none" spc="0" normalizeH="0" baseline="0" noProof="0" dirty="0">
                <a:ln>
                  <a:noFill/>
                </a:ln>
                <a:solidFill>
                  <a:srgbClr val="FF0000"/>
                </a:solidFill>
                <a:effectLst/>
                <a:uLnTx/>
                <a:uFillTx/>
                <a:latin typeface="Calibri" panose="020F0502020204030204"/>
                <a:ea typeface="+mn-ea"/>
                <a:cs typeface="+mn-cs"/>
              </a:rPr>
              <a:t>Obsolescence</a:t>
            </a:r>
            <a:r>
              <a:rPr kumimoji="0" lang="fr-BE" sz="1800" b="0" i="0" strike="noStrike" kern="1200" cap="none" spc="0" normalizeH="0" baseline="0" noProof="0" dirty="0">
                <a:ln>
                  <a:noFill/>
                </a:ln>
                <a:solidFill>
                  <a:srgbClr val="FF0000"/>
                </a:solidFill>
                <a:effectLst/>
                <a:uLnTx/>
                <a:uFillTx/>
                <a:latin typeface="Calibri" panose="020F0502020204030204"/>
                <a:ea typeface="+mn-ea"/>
                <a:cs typeface="+mn-cs"/>
              </a:rPr>
              <a:t> :</a:t>
            </a:r>
            <a:endParaRPr kumimoji="0" lang="fr-BE" sz="18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fr-BE" sz="1800" b="0" i="0" u="none" strike="noStrike" kern="1200" cap="none" spc="0" normalizeH="0" baseline="0" noProof="0" dirty="0">
                <a:ln>
                  <a:noFill/>
                </a:ln>
                <a:solidFill>
                  <a:srgbClr val="FF0000"/>
                </a:solidFill>
                <a:effectLst/>
                <a:uLnTx/>
                <a:uFillTx/>
                <a:latin typeface="Calibri" panose="020F0502020204030204"/>
                <a:ea typeface="+mn-ea"/>
                <a:cs typeface="+mn-cs"/>
              </a:rPr>
              <a:t>D’évolution/</a:t>
            </a:r>
            <a:br>
              <a:rPr kumimoji="0" lang="fr-BE" sz="1800" b="0" i="0" u="none" strike="noStrike" kern="1200" cap="none" spc="0" normalizeH="0" baseline="0" noProof="0" dirty="0">
                <a:ln>
                  <a:noFill/>
                </a:ln>
                <a:solidFill>
                  <a:srgbClr val="FF0000"/>
                </a:solidFill>
                <a:effectLst/>
                <a:uLnTx/>
                <a:uFillTx/>
                <a:latin typeface="Calibri" panose="020F0502020204030204"/>
                <a:ea typeface="+mn-ea"/>
                <a:cs typeface="+mn-cs"/>
              </a:rPr>
            </a:br>
            <a:r>
              <a:rPr kumimoji="0" lang="fr-BE" sz="1800" b="0" i="0" u="none" strike="noStrike" kern="1200" cap="none" spc="0" normalizeH="0" baseline="0" noProof="0" dirty="0">
                <a:ln>
                  <a:noFill/>
                </a:ln>
                <a:solidFill>
                  <a:srgbClr val="FF0000"/>
                </a:solidFill>
                <a:effectLst/>
                <a:uLnTx/>
                <a:uFillTx/>
                <a:latin typeface="Calibri" panose="020F0502020204030204"/>
                <a:ea typeface="+mn-ea"/>
                <a:cs typeface="+mn-cs"/>
              </a:rPr>
              <a:t>Fonctionnelle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fr-BE" sz="18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fr-BE" sz="1800" b="0" i="0" u="none" strike="noStrike" kern="1200" cap="none" spc="0" normalizeH="0" baseline="0" noProof="0" dirty="0">
                <a:ln>
                  <a:noFill/>
                </a:ln>
                <a:solidFill>
                  <a:srgbClr val="FF0000"/>
                </a:solidFill>
                <a:effectLst/>
                <a:uLnTx/>
                <a:uFillTx/>
                <a:latin typeface="Calibri" panose="020F0502020204030204"/>
                <a:ea typeface="+mn-ea"/>
                <a:cs typeface="+mn-cs"/>
              </a:rPr>
              <a:t>Culturelle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fr-BE" sz="18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fr-BE" sz="1800" b="0" i="0" u="none" strike="noStrike" kern="1200" cap="none" spc="0" normalizeH="0" baseline="0" noProof="0" dirty="0">
                <a:ln>
                  <a:noFill/>
                </a:ln>
                <a:solidFill>
                  <a:srgbClr val="FF0000"/>
                </a:solidFill>
                <a:effectLst/>
                <a:uLnTx/>
                <a:uFillTx/>
                <a:latin typeface="Calibri" panose="020F0502020204030204"/>
                <a:ea typeface="+mn-ea"/>
                <a:cs typeface="+mn-cs"/>
              </a:rPr>
              <a:t>Programmée</a:t>
            </a:r>
          </a:p>
        </p:txBody>
      </p:sp>
    </p:spTree>
    <p:extLst>
      <p:ext uri="{BB962C8B-B14F-4D97-AF65-F5344CB8AC3E}">
        <p14:creationId xmlns:p14="http://schemas.microsoft.com/office/powerpoint/2010/main" val="12202951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185D936-8784-8144-A43E-33202DF36942}"/>
              </a:ext>
            </a:extLst>
          </p:cNvPr>
          <p:cNvSpPr>
            <a:spLocks noGrp="1"/>
          </p:cNvSpPr>
          <p:nvPr>
            <p:ph type="ctrTitle"/>
          </p:nvPr>
        </p:nvSpPr>
        <p:spPr>
          <a:xfrm>
            <a:off x="643467" y="321734"/>
            <a:ext cx="10905066" cy="11357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rmAutofit/>
          </a:bodyPr>
          <a:lstStyle/>
          <a:p>
            <a:r>
              <a:rPr lang="en-US" sz="2400" b="1" dirty="0" err="1">
                <a:solidFill>
                  <a:prstClr val="white"/>
                </a:solidFill>
              </a:rPr>
              <a:t>Economie</a:t>
            </a:r>
            <a:r>
              <a:rPr lang="en-US" sz="2400" b="1" dirty="0">
                <a:solidFill>
                  <a:prstClr val="white"/>
                </a:solidFill>
              </a:rPr>
              <a:t> </a:t>
            </a:r>
            <a:r>
              <a:rPr lang="en-US" sz="2400" b="1" dirty="0" err="1">
                <a:solidFill>
                  <a:prstClr val="white"/>
                </a:solidFill>
              </a:rPr>
              <a:t>circulaire</a:t>
            </a:r>
            <a:r>
              <a:rPr lang="en-US" sz="2400" b="1" dirty="0">
                <a:solidFill>
                  <a:prstClr val="white"/>
                </a:solidFill>
              </a:rPr>
              <a:t>…</a:t>
            </a:r>
            <a:r>
              <a:rPr lang="en-US" sz="2400" b="1" dirty="0" err="1">
                <a:solidFill>
                  <a:prstClr val="white"/>
                </a:solidFill>
              </a:rPr>
              <a:t>vrai</a:t>
            </a:r>
            <a:r>
              <a:rPr lang="en-US" sz="2400" b="1" dirty="0">
                <a:solidFill>
                  <a:prstClr val="white"/>
                </a:solidFill>
              </a:rPr>
              <a:t> </a:t>
            </a:r>
            <a:r>
              <a:rPr lang="en-US" sz="2400" b="1" dirty="0" err="1">
                <a:solidFill>
                  <a:prstClr val="white"/>
                </a:solidFill>
              </a:rPr>
              <a:t>ou</a:t>
            </a:r>
            <a:r>
              <a:rPr lang="en-US" sz="2400" b="1" dirty="0">
                <a:solidFill>
                  <a:prstClr val="white"/>
                </a:solidFill>
              </a:rPr>
              <a:t> faux? </a:t>
            </a:r>
          </a:p>
        </p:txBody>
      </p:sp>
      <p:sp>
        <p:nvSpPr>
          <p:cNvPr id="5" name="Ellipse 4">
            <a:extLst>
              <a:ext uri="{FF2B5EF4-FFF2-40B4-BE49-F238E27FC236}">
                <a16:creationId xmlns:a16="http://schemas.microsoft.com/office/drawing/2014/main" id="{67811A52-30F7-F54C-B3AD-FC7CEBD39476}"/>
              </a:ext>
            </a:extLst>
          </p:cNvPr>
          <p:cNvSpPr/>
          <p:nvPr/>
        </p:nvSpPr>
        <p:spPr>
          <a:xfrm>
            <a:off x="9846307" y="1122363"/>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3" name="Sous-titre 2">
            <a:extLst>
              <a:ext uri="{FF2B5EF4-FFF2-40B4-BE49-F238E27FC236}">
                <a16:creationId xmlns:a16="http://schemas.microsoft.com/office/drawing/2014/main" id="{0CCEC23C-F697-364A-B16F-B4D8318A7DE1}"/>
              </a:ext>
            </a:extLst>
          </p:cNvPr>
          <p:cNvSpPr>
            <a:spLocks noGrp="1"/>
          </p:cNvSpPr>
          <p:nvPr>
            <p:ph type="subTitle" idx="1"/>
          </p:nvPr>
        </p:nvSpPr>
        <p:spPr>
          <a:xfrm>
            <a:off x="1553690" y="1600199"/>
            <a:ext cx="9114310" cy="4135438"/>
          </a:xfrm>
        </p:spPr>
        <p:txBody>
          <a:bodyPr>
            <a:normAutofit/>
          </a:bodyPr>
          <a:lstStyle/>
          <a:p>
            <a:pPr algn="l"/>
            <a:endParaRPr lang="fr-FR" sz="1800" b="1" u="sng" dirty="0"/>
          </a:p>
          <a:p>
            <a:pPr algn="l"/>
            <a:r>
              <a:rPr lang="fr-FR" sz="1800" b="1" dirty="0"/>
              <a:t>Un produit est considéré comme durable si…</a:t>
            </a:r>
          </a:p>
          <a:p>
            <a:pPr algn="l"/>
            <a:endParaRPr lang="fr-FR" sz="1800" dirty="0"/>
          </a:p>
          <a:p>
            <a:pPr algn="l"/>
            <a:endParaRPr lang="fr-FR" sz="1800" dirty="0"/>
          </a:p>
        </p:txBody>
      </p:sp>
      <p:pic>
        <p:nvPicPr>
          <p:cNvPr id="10" name="Graphique 9" descr="Amélioration continue contour">
            <a:extLst>
              <a:ext uri="{FF2B5EF4-FFF2-40B4-BE49-F238E27FC236}">
                <a16:creationId xmlns:a16="http://schemas.microsoft.com/office/drawing/2014/main" id="{7A0DC361-FD52-434C-8AAE-8C5FC16C886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537752" y="2164962"/>
            <a:ext cx="3284213" cy="3284213"/>
          </a:xfrm>
          <a:prstGeom prst="rect">
            <a:avLst/>
          </a:prstGeom>
        </p:spPr>
      </p:pic>
      <p:sp>
        <p:nvSpPr>
          <p:cNvPr id="26" name="ZoneTexte 25">
            <a:extLst>
              <a:ext uri="{FF2B5EF4-FFF2-40B4-BE49-F238E27FC236}">
                <a16:creationId xmlns:a16="http://schemas.microsoft.com/office/drawing/2014/main" id="{8339F550-2490-DF47-9ADD-A30F8512B548}"/>
              </a:ext>
            </a:extLst>
          </p:cNvPr>
          <p:cNvSpPr txBox="1"/>
          <p:nvPr/>
        </p:nvSpPr>
        <p:spPr>
          <a:xfrm>
            <a:off x="2137577" y="2496416"/>
            <a:ext cx="4816289" cy="646331"/>
          </a:xfrm>
          <a:prstGeom prst="rect">
            <a:avLst/>
          </a:prstGeom>
          <a:noFill/>
        </p:spPr>
        <p:txBody>
          <a:bodyPr wrap="square" rtlCol="0">
            <a:spAutoFit/>
          </a:bodyPr>
          <a:lstStyle/>
          <a:p>
            <a:pPr algn="ctr"/>
            <a:endParaRPr lang="fr-BE" dirty="0"/>
          </a:p>
          <a:p>
            <a:pPr algn="ctr"/>
            <a:r>
              <a:rPr lang="fr-BE" dirty="0"/>
              <a:t>Il a une durée de vie plus longue que la moyenne</a:t>
            </a:r>
          </a:p>
        </p:txBody>
      </p:sp>
      <p:sp>
        <p:nvSpPr>
          <p:cNvPr id="27" name="ZoneTexte 26">
            <a:extLst>
              <a:ext uri="{FF2B5EF4-FFF2-40B4-BE49-F238E27FC236}">
                <a16:creationId xmlns:a16="http://schemas.microsoft.com/office/drawing/2014/main" id="{D400B568-2D46-7648-913E-A59F2D89ACBC}"/>
              </a:ext>
            </a:extLst>
          </p:cNvPr>
          <p:cNvSpPr txBox="1"/>
          <p:nvPr/>
        </p:nvSpPr>
        <p:spPr>
          <a:xfrm>
            <a:off x="643467" y="3537276"/>
            <a:ext cx="5986182" cy="923330"/>
          </a:xfrm>
          <a:prstGeom prst="rect">
            <a:avLst/>
          </a:prstGeom>
          <a:noFill/>
        </p:spPr>
        <p:txBody>
          <a:bodyPr wrap="square" rtlCol="0">
            <a:spAutoFit/>
          </a:bodyPr>
          <a:lstStyle/>
          <a:p>
            <a:pPr algn="ctr"/>
            <a:r>
              <a:rPr lang="fr-BE" dirty="0"/>
              <a:t>Il prend en compte les impacts sur l’environnement tout au long de son existence</a:t>
            </a:r>
          </a:p>
          <a:p>
            <a:pPr algn="ctr"/>
            <a:endParaRPr lang="fr-FR" dirty="0"/>
          </a:p>
        </p:txBody>
      </p:sp>
      <p:sp>
        <p:nvSpPr>
          <p:cNvPr id="28" name="ZoneTexte 27">
            <a:extLst>
              <a:ext uri="{FF2B5EF4-FFF2-40B4-BE49-F238E27FC236}">
                <a16:creationId xmlns:a16="http://schemas.microsoft.com/office/drawing/2014/main" id="{70FBEE7E-2A3C-644B-BECF-CAC8DF0351CD}"/>
              </a:ext>
            </a:extLst>
          </p:cNvPr>
          <p:cNvSpPr txBox="1"/>
          <p:nvPr/>
        </p:nvSpPr>
        <p:spPr>
          <a:xfrm>
            <a:off x="3127135" y="4702203"/>
            <a:ext cx="4554071" cy="646331"/>
          </a:xfrm>
          <a:prstGeom prst="rect">
            <a:avLst/>
          </a:prstGeom>
          <a:noFill/>
        </p:spPr>
        <p:txBody>
          <a:bodyPr wrap="square" rtlCol="0">
            <a:spAutoFit/>
          </a:bodyPr>
          <a:lstStyle/>
          <a:p>
            <a:r>
              <a:rPr lang="fr-BE" dirty="0"/>
              <a:t>C’est un produit qui est facilement réparable</a:t>
            </a:r>
          </a:p>
          <a:p>
            <a:endParaRPr lang="fr-FR" dirty="0"/>
          </a:p>
        </p:txBody>
      </p:sp>
    </p:spTree>
    <p:extLst>
      <p:ext uri="{BB962C8B-B14F-4D97-AF65-F5344CB8AC3E}">
        <p14:creationId xmlns:p14="http://schemas.microsoft.com/office/powerpoint/2010/main" val="18988150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sp>
        <p:nvSpPr>
          <p:cNvPr id="3" name="Rectangle 2"/>
          <p:cNvSpPr/>
          <p:nvPr/>
        </p:nvSpPr>
        <p:spPr>
          <a:xfrm>
            <a:off x="0" y="0"/>
            <a:ext cx="12192000" cy="6228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Obsolescences : classement…</a:t>
            </a:r>
          </a:p>
        </p:txBody>
      </p:sp>
      <p:sp>
        <p:nvSpPr>
          <p:cNvPr id="4" name="Ellipse 3"/>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pic>
        <p:nvPicPr>
          <p:cNvPr id="5" name="Image 4"/>
          <p:cNvPicPr/>
          <p:nvPr/>
        </p:nvPicPr>
        <p:blipFill>
          <a:blip r:embed="rId4"/>
          <a:stretch>
            <a:fillRect/>
          </a:stretch>
        </p:blipFill>
        <p:spPr>
          <a:xfrm>
            <a:off x="300396" y="854755"/>
            <a:ext cx="1247775" cy="1485900"/>
          </a:xfrm>
          <a:prstGeom prst="rect">
            <a:avLst/>
          </a:prstGeom>
        </p:spPr>
      </p:pic>
      <p:pic>
        <p:nvPicPr>
          <p:cNvPr id="6" name="Image 5"/>
          <p:cNvPicPr/>
          <p:nvPr/>
        </p:nvPicPr>
        <p:blipFill>
          <a:blip r:embed="rId5"/>
          <a:stretch>
            <a:fillRect/>
          </a:stretch>
        </p:blipFill>
        <p:spPr>
          <a:xfrm>
            <a:off x="0" y="2572558"/>
            <a:ext cx="1476375" cy="1057275"/>
          </a:xfrm>
          <a:prstGeom prst="rect">
            <a:avLst/>
          </a:prstGeom>
        </p:spPr>
      </p:pic>
      <p:pic>
        <p:nvPicPr>
          <p:cNvPr id="7" name="Image 6"/>
          <p:cNvPicPr/>
          <p:nvPr/>
        </p:nvPicPr>
        <p:blipFill>
          <a:blip r:embed="rId6"/>
          <a:stretch>
            <a:fillRect/>
          </a:stretch>
        </p:blipFill>
        <p:spPr>
          <a:xfrm>
            <a:off x="474992" y="3861736"/>
            <a:ext cx="772783" cy="1317236"/>
          </a:xfrm>
          <a:prstGeom prst="rect">
            <a:avLst/>
          </a:prstGeom>
        </p:spPr>
      </p:pic>
      <p:pic>
        <p:nvPicPr>
          <p:cNvPr id="8" name="Image 7"/>
          <p:cNvPicPr/>
          <p:nvPr/>
        </p:nvPicPr>
        <p:blipFill>
          <a:blip r:embed="rId7"/>
          <a:stretch>
            <a:fillRect/>
          </a:stretch>
        </p:blipFill>
        <p:spPr>
          <a:xfrm>
            <a:off x="452796" y="5240890"/>
            <a:ext cx="1095375" cy="1384198"/>
          </a:xfrm>
          <a:prstGeom prst="rect">
            <a:avLst/>
          </a:prstGeom>
        </p:spPr>
      </p:pic>
      <p:sp>
        <p:nvSpPr>
          <p:cNvPr id="9" name="ZoneTexte 8"/>
          <p:cNvSpPr txBox="1"/>
          <p:nvPr/>
        </p:nvSpPr>
        <p:spPr>
          <a:xfrm>
            <a:off x="1777042" y="921026"/>
            <a:ext cx="7090913" cy="51706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black"/>
                </a:solidFill>
                <a:effectLst/>
                <a:uLnTx/>
                <a:uFillTx/>
                <a:latin typeface="Calibri" panose="020F0502020204030204"/>
                <a:ea typeface="+mn-ea"/>
                <a:cs typeface="+mn-cs"/>
              </a:rPr>
              <a:t>De quel type d’obsolescence s’agit-il?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rPr>
              <a:t>Ma machine à laver tombe en panne après 5 ans car les circuits </a:t>
            </a:r>
          </a:p>
          <a:p>
            <a:pPr>
              <a:defRPr/>
            </a:pPr>
            <a:r>
              <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rPr>
              <a:t>électroniques ne fonctionnent plus et est irréparable. </a:t>
            </a:r>
            <a:r>
              <a:rPr lang="fr-BE" dirty="0">
                <a:solidFill>
                  <a:srgbClr val="FF0000"/>
                </a:solidFill>
              </a:rPr>
              <a:t>(Programmée)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rPr>
              <a:t>Mon ordinateur ne prend pas en charge le nouveau logiciel Windows 235.</a:t>
            </a:r>
          </a:p>
          <a:p>
            <a:pPr>
              <a:defRPr/>
            </a:pPr>
            <a:r>
              <a:rPr lang="fr-BE" dirty="0">
                <a:solidFill>
                  <a:srgbClr val="FF0000"/>
                </a:solidFill>
              </a:rPr>
              <a:t>(D’évolution/fonctionnelle)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rPr>
              <a:t>Mon NOKIA 3210 ne me permet pas d’utiliser mon application bancaire.</a:t>
            </a:r>
          </a:p>
          <a:p>
            <a:pPr>
              <a:defRPr/>
            </a:pPr>
            <a:r>
              <a:rPr lang="fr-BE" dirty="0">
                <a:solidFill>
                  <a:srgbClr val="FF0000"/>
                </a:solidFill>
              </a:rPr>
              <a:t>(D’évolution/fonctionnelle)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rPr>
              <a:t>Mon ado est rejeté à cause de son smartphone de 2 ans.</a:t>
            </a:r>
          </a:p>
          <a:p>
            <a:pPr lvl="0">
              <a:defRPr/>
            </a:pPr>
            <a:r>
              <a:rPr lang="fr-BE" dirty="0">
                <a:solidFill>
                  <a:srgbClr val="FF0000"/>
                </a:solidFill>
              </a:rPr>
              <a:t>(Culturelle)</a:t>
            </a: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54373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sp>
        <p:nvSpPr>
          <p:cNvPr id="3" name="Rectangle 2"/>
          <p:cNvSpPr/>
          <p:nvPr/>
        </p:nvSpPr>
        <p:spPr>
          <a:xfrm>
            <a:off x="0" y="0"/>
            <a:ext cx="12192000" cy="6228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Obsolescences : classement…</a:t>
            </a:r>
          </a:p>
        </p:txBody>
      </p:sp>
      <p:sp>
        <p:nvSpPr>
          <p:cNvPr id="4" name="Ellipse 3"/>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pic>
        <p:nvPicPr>
          <p:cNvPr id="5" name="Image 4"/>
          <p:cNvPicPr/>
          <p:nvPr/>
        </p:nvPicPr>
        <p:blipFill>
          <a:blip r:embed="rId4"/>
          <a:stretch>
            <a:fillRect/>
          </a:stretch>
        </p:blipFill>
        <p:spPr>
          <a:xfrm>
            <a:off x="300396" y="854755"/>
            <a:ext cx="1247775" cy="1485900"/>
          </a:xfrm>
          <a:prstGeom prst="rect">
            <a:avLst/>
          </a:prstGeom>
        </p:spPr>
      </p:pic>
      <p:pic>
        <p:nvPicPr>
          <p:cNvPr id="6" name="Image 5"/>
          <p:cNvPicPr/>
          <p:nvPr/>
        </p:nvPicPr>
        <p:blipFill>
          <a:blip r:embed="rId5"/>
          <a:stretch>
            <a:fillRect/>
          </a:stretch>
        </p:blipFill>
        <p:spPr>
          <a:xfrm>
            <a:off x="0" y="2572558"/>
            <a:ext cx="1476375" cy="1057275"/>
          </a:xfrm>
          <a:prstGeom prst="rect">
            <a:avLst/>
          </a:prstGeom>
        </p:spPr>
      </p:pic>
      <p:pic>
        <p:nvPicPr>
          <p:cNvPr id="7" name="Image 6"/>
          <p:cNvPicPr/>
          <p:nvPr/>
        </p:nvPicPr>
        <p:blipFill>
          <a:blip r:embed="rId6"/>
          <a:stretch>
            <a:fillRect/>
          </a:stretch>
        </p:blipFill>
        <p:spPr>
          <a:xfrm>
            <a:off x="474992" y="3861736"/>
            <a:ext cx="772783" cy="1317236"/>
          </a:xfrm>
          <a:prstGeom prst="rect">
            <a:avLst/>
          </a:prstGeom>
        </p:spPr>
      </p:pic>
      <p:pic>
        <p:nvPicPr>
          <p:cNvPr id="8" name="Image 7"/>
          <p:cNvPicPr/>
          <p:nvPr/>
        </p:nvPicPr>
        <p:blipFill>
          <a:blip r:embed="rId7"/>
          <a:stretch>
            <a:fillRect/>
          </a:stretch>
        </p:blipFill>
        <p:spPr>
          <a:xfrm>
            <a:off x="452796" y="5240890"/>
            <a:ext cx="1095375" cy="1384198"/>
          </a:xfrm>
          <a:prstGeom prst="rect">
            <a:avLst/>
          </a:prstGeom>
        </p:spPr>
      </p:pic>
      <p:sp>
        <p:nvSpPr>
          <p:cNvPr id="9" name="ZoneTexte 8"/>
          <p:cNvSpPr txBox="1"/>
          <p:nvPr/>
        </p:nvSpPr>
        <p:spPr>
          <a:xfrm>
            <a:off x="1777042" y="921026"/>
            <a:ext cx="9142319" cy="4801314"/>
          </a:xfrm>
          <a:prstGeom prst="rect">
            <a:avLst/>
          </a:prstGeom>
          <a:noFill/>
        </p:spPr>
        <p:txBody>
          <a:bodyPr wrap="square" rtlCol="0">
            <a:spAutoFit/>
          </a:bodyPr>
          <a:lstStyle/>
          <a:p>
            <a:pPr>
              <a:defRPr/>
            </a:pPr>
            <a:r>
              <a:rPr lang="fr-BE" u="sng" dirty="0"/>
              <a:t>Selon le sénat belge</a:t>
            </a:r>
            <a:r>
              <a:rPr lang="fr-BE" dirty="0"/>
              <a:t> : </a:t>
            </a:r>
            <a:r>
              <a:rPr lang="fr-BE" dirty="0">
                <a:solidFill>
                  <a:srgbClr val="0070C0"/>
                </a:solidFill>
              </a:rPr>
              <a:t>l’obsolescence programmée </a:t>
            </a:r>
            <a:r>
              <a:rPr lang="fr-BE" dirty="0"/>
              <a:t>est « le fait de commercialiser un produit en déterminant à l’avance le moment de sa péremption ».</a:t>
            </a:r>
          </a:p>
          <a:p>
            <a:pPr>
              <a:defRPr/>
            </a:pPr>
            <a:endParaRPr lang="fr-BE" dirty="0"/>
          </a:p>
          <a:p>
            <a:pPr>
              <a:defRPr/>
            </a:pPr>
            <a:r>
              <a:rPr lang="fr-BE" u="sng" dirty="0"/>
              <a:t>Selon l’ADEME</a:t>
            </a:r>
            <a:r>
              <a:rPr lang="fr-BE" dirty="0"/>
              <a:t>, </a:t>
            </a:r>
            <a:r>
              <a:rPr lang="fr-BE" dirty="0">
                <a:solidFill>
                  <a:srgbClr val="0070C0"/>
                </a:solidFill>
              </a:rPr>
              <a:t>l’obsolescence fonctionnelle </a:t>
            </a:r>
            <a:r>
              <a:rPr lang="fr-BE" dirty="0"/>
              <a:t>correspond au fait « qu’un produit ne réponde plus aux nouveaux usages attendus, pour des raisons techniques (exemple incompatibilité de nouveaux équipements), règlementaires et/ou économiques ».</a:t>
            </a:r>
          </a:p>
          <a:p>
            <a:pPr>
              <a:defRPr/>
            </a:pPr>
            <a:endParaRPr lang="fr-BE" dirty="0"/>
          </a:p>
          <a:p>
            <a:pPr>
              <a:defRPr/>
            </a:pPr>
            <a:endParaRPr lang="fr-BE" dirty="0"/>
          </a:p>
          <a:p>
            <a:pPr lvl="0"/>
            <a:r>
              <a:rPr lang="fr-BE" dirty="0">
                <a:solidFill>
                  <a:srgbClr val="0070C0"/>
                </a:solidFill>
              </a:rPr>
              <a:t>L’obsolescence culturelle </a:t>
            </a:r>
            <a:r>
              <a:rPr lang="fr-BE" dirty="0"/>
              <a:t>(psychologique ou esthétique)</a:t>
            </a:r>
          </a:p>
          <a:p>
            <a:r>
              <a:rPr lang="fr-BE" dirty="0"/>
              <a:t>Pour répondre aux diktats de la mode, on renouvelle nos biens avant même que ceux-ci soient hors d’usage. Les tendances, les designs, les nouveautés, les goûts et les couleurs sont autant de facteurs influant sur notre inconscient, nous laissant croire que l’on a besoin de racheter les derniers produits sortis sur le marché. Et ces dits facteurs sont bel et bien engendrés par les dures lois du marketing. On l’appelle aussi “obsolescence esthétique” ou encore “psychologique”.   </a:t>
            </a:r>
            <a:endParaRPr lang="fr-FR" dirty="0"/>
          </a:p>
          <a:p>
            <a:pPr>
              <a:defRPr/>
            </a:pP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7449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0"/>
            <a:ext cx="12192000" cy="886692"/>
          </a:xfrm>
          <a:solidFill>
            <a:srgbClr val="C55A11"/>
          </a:solidFill>
        </p:spPr>
        <p:txBody>
          <a:bodyPr>
            <a:normAutofit/>
          </a:bodyPr>
          <a:lstStyle/>
          <a:p>
            <a:pPr algn="ctr"/>
            <a:r>
              <a:rPr lang="fr-BE" sz="2400" b="1" dirty="0" err="1">
                <a:solidFill>
                  <a:schemeClr val="bg1"/>
                </a:solidFill>
                <a:latin typeface="Calibri" panose="020F0502020204030204" pitchFamily="34" charset="0"/>
                <a:cs typeface="Calibri" panose="020F0502020204030204" pitchFamily="34" charset="0"/>
              </a:rPr>
              <a:t>Greenwashing</a:t>
            </a:r>
            <a:r>
              <a:rPr lang="fr-BE" sz="2400" b="1" dirty="0">
                <a:solidFill>
                  <a:schemeClr val="bg1"/>
                </a:solidFill>
                <a:latin typeface="Calibri" panose="020F0502020204030204" pitchFamily="34" charset="0"/>
                <a:cs typeface="Calibri" panose="020F0502020204030204" pitchFamily="34" charset="0"/>
              </a:rPr>
              <a:t> : question ouverte…</a:t>
            </a:r>
            <a:br>
              <a:rPr lang="fr-BE" sz="2400" b="1" dirty="0">
                <a:solidFill>
                  <a:schemeClr val="bg1"/>
                </a:solidFill>
                <a:latin typeface="Calibri" panose="020F0502020204030204" pitchFamily="34" charset="0"/>
                <a:cs typeface="Calibri" panose="020F0502020204030204" pitchFamily="34" charset="0"/>
              </a:rPr>
            </a:br>
            <a:endParaRPr lang="fr-BE" sz="2400" b="1" dirty="0">
              <a:solidFill>
                <a:schemeClr val="bg1"/>
              </a:solidFill>
              <a:latin typeface="Calibri" panose="020F0502020204030204" pitchFamily="34" charset="0"/>
              <a:cs typeface="Calibri" panose="020F0502020204030204" pitchFamily="34" charset="0"/>
            </a:endParaRP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639136" y="6048222"/>
            <a:ext cx="2515110" cy="1354665"/>
          </a:xfrm>
        </p:spPr>
        <p:txBody>
          <a:bodyPr/>
          <a:lstStyle/>
          <a:p>
            <a:pPr marL="285750" lvl="0" indent="-285750">
              <a:buFont typeface="Wingdings" pitchFamily="2" charset="2"/>
              <a:buChar char="q"/>
            </a:pPr>
            <a:endParaRPr lang="fr-BE" dirty="0"/>
          </a:p>
          <a:p>
            <a:pPr marL="285750" lvl="0" indent="-285750">
              <a:buFont typeface="Wingdings" pitchFamily="2" charset="2"/>
              <a:buChar char="q"/>
            </a:pPr>
            <a:endParaRPr lang="fr-BE" dirty="0"/>
          </a:p>
          <a:p>
            <a:endParaRPr lang="fr-FR" dirty="0"/>
          </a:p>
        </p:txBody>
      </p:sp>
      <p:pic>
        <p:nvPicPr>
          <p:cNvPr id="7" name="Image 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3321" y="6137922"/>
            <a:ext cx="1190324" cy="578919"/>
          </a:xfrm>
          <a:prstGeom prst="rect">
            <a:avLst/>
          </a:prstGeom>
        </p:spPr>
      </p:pic>
      <p:sp>
        <p:nvSpPr>
          <p:cNvPr id="9" name="Ellipse 8"/>
          <p:cNvSpPr/>
          <p:nvPr/>
        </p:nvSpPr>
        <p:spPr>
          <a:xfrm>
            <a:off x="11357112" y="1683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pic>
        <p:nvPicPr>
          <p:cNvPr id="10" name="Image 9">
            <a:extLst>
              <a:ext uri="{FF2B5EF4-FFF2-40B4-BE49-F238E27FC236}">
                <a16:creationId xmlns:a16="http://schemas.microsoft.com/office/drawing/2014/main" id="{2C5E1110-1707-ED45-A4CE-1ECB6685192F}"/>
              </a:ext>
            </a:extLst>
          </p:cNvPr>
          <p:cNvPicPr>
            <a:picLocks noChangeAspect="1"/>
          </p:cNvPicPr>
          <p:nvPr/>
        </p:nvPicPr>
        <p:blipFill>
          <a:blip r:embed="rId5"/>
          <a:stretch>
            <a:fillRect/>
          </a:stretch>
        </p:blipFill>
        <p:spPr>
          <a:xfrm>
            <a:off x="4917565" y="1888176"/>
            <a:ext cx="2884807" cy="4538129"/>
          </a:xfrm>
          <a:prstGeom prst="rect">
            <a:avLst/>
          </a:prstGeom>
        </p:spPr>
      </p:pic>
      <p:sp>
        <p:nvSpPr>
          <p:cNvPr id="3" name="ZoneTexte 2">
            <a:extLst>
              <a:ext uri="{FF2B5EF4-FFF2-40B4-BE49-F238E27FC236}">
                <a16:creationId xmlns:a16="http://schemas.microsoft.com/office/drawing/2014/main" id="{2558A7A7-32D7-E042-AAC2-EBF3D8940F2E}"/>
              </a:ext>
            </a:extLst>
          </p:cNvPr>
          <p:cNvSpPr txBox="1"/>
          <p:nvPr/>
        </p:nvSpPr>
        <p:spPr>
          <a:xfrm>
            <a:off x="332508" y="1134094"/>
            <a:ext cx="4197927" cy="646331"/>
          </a:xfrm>
          <a:prstGeom prst="rect">
            <a:avLst/>
          </a:prstGeom>
          <a:noFill/>
        </p:spPr>
        <p:txBody>
          <a:bodyPr wrap="square" rtlCol="0">
            <a:spAutoFit/>
          </a:bodyPr>
          <a:lstStyle/>
          <a:p>
            <a:r>
              <a:rPr lang="fr-FR" b="1" dirty="0"/>
              <a:t>Citez deux éléments dans ces images qui relèvent du greenwashing</a:t>
            </a:r>
          </a:p>
        </p:txBody>
      </p:sp>
    </p:spTree>
    <p:extLst>
      <p:ext uri="{BB962C8B-B14F-4D97-AF65-F5344CB8AC3E}">
        <p14:creationId xmlns:p14="http://schemas.microsoft.com/office/powerpoint/2010/main" val="6533800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0"/>
            <a:ext cx="12192000" cy="886692"/>
          </a:xfrm>
          <a:solidFill>
            <a:srgbClr val="C55A11"/>
          </a:solidFill>
        </p:spPr>
        <p:txBody>
          <a:bodyPr>
            <a:normAutofit/>
          </a:bodyPr>
          <a:lstStyle/>
          <a:p>
            <a:pPr algn="ctr"/>
            <a:r>
              <a:rPr lang="fr-BE" sz="2400" b="1" dirty="0" err="1">
                <a:solidFill>
                  <a:schemeClr val="bg1"/>
                </a:solidFill>
                <a:latin typeface="Calibri" panose="020F0502020204030204" pitchFamily="34" charset="0"/>
                <a:cs typeface="Calibri" panose="020F0502020204030204" pitchFamily="34" charset="0"/>
              </a:rPr>
              <a:t>Greenwashing</a:t>
            </a:r>
            <a:r>
              <a:rPr lang="fr-BE" sz="2400" b="1" dirty="0">
                <a:solidFill>
                  <a:schemeClr val="bg1"/>
                </a:solidFill>
                <a:latin typeface="Calibri" panose="020F0502020204030204" pitchFamily="34" charset="0"/>
                <a:cs typeface="Calibri" panose="020F0502020204030204" pitchFamily="34" charset="0"/>
              </a:rPr>
              <a:t> : question ouverte…</a:t>
            </a:r>
            <a:br>
              <a:rPr lang="fr-BE" sz="2400" b="1" dirty="0">
                <a:solidFill>
                  <a:schemeClr val="bg1"/>
                </a:solidFill>
                <a:latin typeface="Calibri" panose="020F0502020204030204" pitchFamily="34" charset="0"/>
                <a:cs typeface="Calibri" panose="020F0502020204030204" pitchFamily="34" charset="0"/>
              </a:rPr>
            </a:br>
            <a:endParaRPr lang="fr-BE" sz="2400" b="1" dirty="0">
              <a:solidFill>
                <a:schemeClr val="bg1"/>
              </a:solidFill>
              <a:latin typeface="Calibri" panose="020F0502020204030204" pitchFamily="34" charset="0"/>
              <a:cs typeface="Calibri" panose="020F0502020204030204" pitchFamily="34" charset="0"/>
            </a:endParaRP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639136" y="6048222"/>
            <a:ext cx="2515110" cy="1354665"/>
          </a:xfrm>
        </p:spPr>
        <p:txBody>
          <a:bodyPr/>
          <a:lstStyle/>
          <a:p>
            <a:pPr marL="285750" lvl="0" indent="-285750">
              <a:buFont typeface="Wingdings" pitchFamily="2" charset="2"/>
              <a:buChar char="q"/>
            </a:pPr>
            <a:endParaRPr lang="fr-BE" dirty="0"/>
          </a:p>
          <a:p>
            <a:pPr marL="285750" lvl="0" indent="-285750">
              <a:buFont typeface="Wingdings" pitchFamily="2" charset="2"/>
              <a:buChar char="q"/>
            </a:pPr>
            <a:endParaRPr lang="fr-BE" dirty="0"/>
          </a:p>
          <a:p>
            <a:endParaRPr lang="fr-FR" dirty="0"/>
          </a:p>
        </p:txBody>
      </p:sp>
      <p:pic>
        <p:nvPicPr>
          <p:cNvPr id="7" name="Image 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3321" y="6137922"/>
            <a:ext cx="1190324" cy="578919"/>
          </a:xfrm>
          <a:prstGeom prst="rect">
            <a:avLst/>
          </a:prstGeom>
        </p:spPr>
      </p:pic>
      <p:sp>
        <p:nvSpPr>
          <p:cNvPr id="9" name="Ellipse 8"/>
          <p:cNvSpPr/>
          <p:nvPr/>
        </p:nvSpPr>
        <p:spPr>
          <a:xfrm>
            <a:off x="11357112" y="1683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pic>
        <p:nvPicPr>
          <p:cNvPr id="10" name="Image 9">
            <a:extLst>
              <a:ext uri="{FF2B5EF4-FFF2-40B4-BE49-F238E27FC236}">
                <a16:creationId xmlns:a16="http://schemas.microsoft.com/office/drawing/2014/main" id="{2C5E1110-1707-ED45-A4CE-1ECB6685192F}"/>
              </a:ext>
            </a:extLst>
          </p:cNvPr>
          <p:cNvPicPr>
            <a:picLocks noChangeAspect="1"/>
          </p:cNvPicPr>
          <p:nvPr/>
        </p:nvPicPr>
        <p:blipFill>
          <a:blip r:embed="rId5"/>
          <a:stretch>
            <a:fillRect/>
          </a:stretch>
        </p:blipFill>
        <p:spPr>
          <a:xfrm>
            <a:off x="989067" y="2027827"/>
            <a:ext cx="2884807" cy="4538129"/>
          </a:xfrm>
          <a:prstGeom prst="rect">
            <a:avLst/>
          </a:prstGeom>
        </p:spPr>
      </p:pic>
      <p:sp>
        <p:nvSpPr>
          <p:cNvPr id="3" name="ZoneTexte 2">
            <a:extLst>
              <a:ext uri="{FF2B5EF4-FFF2-40B4-BE49-F238E27FC236}">
                <a16:creationId xmlns:a16="http://schemas.microsoft.com/office/drawing/2014/main" id="{2558A7A7-32D7-E042-AAC2-EBF3D8940F2E}"/>
              </a:ext>
            </a:extLst>
          </p:cNvPr>
          <p:cNvSpPr txBox="1"/>
          <p:nvPr/>
        </p:nvSpPr>
        <p:spPr>
          <a:xfrm>
            <a:off x="332508" y="1134094"/>
            <a:ext cx="4197927" cy="646331"/>
          </a:xfrm>
          <a:prstGeom prst="rect">
            <a:avLst/>
          </a:prstGeom>
          <a:noFill/>
        </p:spPr>
        <p:txBody>
          <a:bodyPr wrap="square" rtlCol="0">
            <a:spAutoFit/>
          </a:bodyPr>
          <a:lstStyle/>
          <a:p>
            <a:r>
              <a:rPr lang="fr-FR" b="1" dirty="0"/>
              <a:t>Citez deux éléments dans ces images qui relèvent du greenwashing</a:t>
            </a:r>
          </a:p>
        </p:txBody>
      </p:sp>
      <p:sp>
        <p:nvSpPr>
          <p:cNvPr id="5" name="ZoneTexte 4">
            <a:extLst>
              <a:ext uri="{FF2B5EF4-FFF2-40B4-BE49-F238E27FC236}">
                <a16:creationId xmlns:a16="http://schemas.microsoft.com/office/drawing/2014/main" id="{EDC9157A-39E6-6448-A179-A8DBEDA337CF}"/>
              </a:ext>
            </a:extLst>
          </p:cNvPr>
          <p:cNvSpPr txBox="1"/>
          <p:nvPr/>
        </p:nvSpPr>
        <p:spPr>
          <a:xfrm>
            <a:off x="4898571" y="2214748"/>
            <a:ext cx="4888496" cy="2862322"/>
          </a:xfrm>
          <a:prstGeom prst="rect">
            <a:avLst/>
          </a:prstGeom>
          <a:noFill/>
        </p:spPr>
        <p:txBody>
          <a:bodyPr wrap="square" rtlCol="0">
            <a:spAutoFit/>
          </a:bodyPr>
          <a:lstStyle/>
          <a:p>
            <a:r>
              <a:rPr lang="fr-FR" dirty="0"/>
              <a:t>La couleur verte, l’arbre, le mot nature, les petites fleurs, la </a:t>
            </a:r>
            <a:r>
              <a:rPr lang="fr-FR" dirty="0" err="1"/>
              <a:t>goutelette</a:t>
            </a:r>
            <a:r>
              <a:rPr lang="fr-FR" dirty="0"/>
              <a:t> d’eau…</a:t>
            </a:r>
          </a:p>
          <a:p>
            <a:endParaRPr lang="fr-FR" dirty="0"/>
          </a:p>
          <a:p>
            <a:r>
              <a:rPr lang="fr-FR" dirty="0"/>
              <a:t>Tout ceci fait référence à l’environnement…</a:t>
            </a:r>
          </a:p>
          <a:p>
            <a:r>
              <a:rPr lang="fr-FR" dirty="0"/>
              <a:t>Mc </a:t>
            </a:r>
            <a:r>
              <a:rPr lang="fr-FR" dirty="0" err="1"/>
              <a:t>Donald’s</a:t>
            </a:r>
            <a:r>
              <a:rPr lang="fr-FR" dirty="0"/>
              <a:t> = symbole de la mal bouffe essaye de par son logo vert plus dépouillé de changer son image.</a:t>
            </a:r>
          </a:p>
          <a:p>
            <a:endParaRPr lang="fr-FR" dirty="0"/>
          </a:p>
          <a:p>
            <a:r>
              <a:rPr lang="fr-FR" dirty="0"/>
              <a:t>La plupart du temps la composition des produits reste inchangée…</a:t>
            </a:r>
          </a:p>
        </p:txBody>
      </p:sp>
    </p:spTree>
    <p:extLst>
      <p:ext uri="{BB962C8B-B14F-4D97-AF65-F5344CB8AC3E}">
        <p14:creationId xmlns:p14="http://schemas.microsoft.com/office/powerpoint/2010/main" val="30911575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0"/>
            <a:ext cx="12192000" cy="886692"/>
          </a:xfrm>
          <a:solidFill>
            <a:srgbClr val="C55A11"/>
          </a:solidFill>
        </p:spPr>
        <p:txBody>
          <a:bodyPr>
            <a:normAutofit/>
          </a:bodyPr>
          <a:lstStyle/>
          <a:p>
            <a:pPr algn="ctr"/>
            <a:r>
              <a:rPr lang="fr-BE" sz="2400" b="1" dirty="0" err="1">
                <a:solidFill>
                  <a:schemeClr val="bg1"/>
                </a:solidFill>
                <a:latin typeface="Calibri" panose="020F0502020204030204" pitchFamily="34" charset="0"/>
                <a:cs typeface="Calibri" panose="020F0502020204030204" pitchFamily="34" charset="0"/>
              </a:rPr>
              <a:t>Greenwashing</a:t>
            </a:r>
            <a:r>
              <a:rPr lang="fr-BE" sz="2400" b="1" dirty="0">
                <a:solidFill>
                  <a:schemeClr val="bg1"/>
                </a:solidFill>
                <a:latin typeface="Calibri" panose="020F0502020204030204" pitchFamily="34" charset="0"/>
                <a:cs typeface="Calibri" panose="020F0502020204030204" pitchFamily="34" charset="0"/>
              </a:rPr>
              <a:t>…question ouverte</a:t>
            </a: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639136" y="6048222"/>
            <a:ext cx="2515110" cy="1354665"/>
          </a:xfrm>
        </p:spPr>
        <p:txBody>
          <a:bodyPr/>
          <a:lstStyle/>
          <a:p>
            <a:pPr marL="285750" lvl="0" indent="-285750">
              <a:buFont typeface="Wingdings" pitchFamily="2" charset="2"/>
              <a:buChar char="q"/>
            </a:pPr>
            <a:endParaRPr lang="fr-BE" dirty="0"/>
          </a:p>
          <a:p>
            <a:pPr marL="285750" lvl="0" indent="-285750">
              <a:buFont typeface="Wingdings" pitchFamily="2" charset="2"/>
              <a:buChar char="q"/>
            </a:pPr>
            <a:endParaRPr lang="fr-BE" dirty="0"/>
          </a:p>
          <a:p>
            <a:endParaRPr lang="fr-FR" dirty="0"/>
          </a:p>
        </p:txBody>
      </p:sp>
      <p:pic>
        <p:nvPicPr>
          <p:cNvPr id="7" name="Image 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3321" y="6137922"/>
            <a:ext cx="1190324" cy="578919"/>
          </a:xfrm>
          <a:prstGeom prst="rect">
            <a:avLst/>
          </a:prstGeom>
        </p:spPr>
      </p:pic>
      <p:sp>
        <p:nvSpPr>
          <p:cNvPr id="9" name="Ellipse 8"/>
          <p:cNvSpPr/>
          <p:nvPr/>
        </p:nvSpPr>
        <p:spPr>
          <a:xfrm>
            <a:off x="11357112" y="1683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pic>
        <p:nvPicPr>
          <p:cNvPr id="5" name="Image 4">
            <a:extLst>
              <a:ext uri="{FF2B5EF4-FFF2-40B4-BE49-F238E27FC236}">
                <a16:creationId xmlns:a16="http://schemas.microsoft.com/office/drawing/2014/main" id="{03EFA264-13DB-2045-94C6-54A668BDE699}"/>
              </a:ext>
            </a:extLst>
          </p:cNvPr>
          <p:cNvPicPr>
            <a:picLocks noChangeAspect="1"/>
          </p:cNvPicPr>
          <p:nvPr/>
        </p:nvPicPr>
        <p:blipFill>
          <a:blip r:embed="rId5"/>
          <a:stretch>
            <a:fillRect/>
          </a:stretch>
        </p:blipFill>
        <p:spPr>
          <a:xfrm>
            <a:off x="1733797" y="1823005"/>
            <a:ext cx="9019524" cy="4209111"/>
          </a:xfrm>
          <a:prstGeom prst="rect">
            <a:avLst/>
          </a:prstGeom>
        </p:spPr>
      </p:pic>
      <p:sp>
        <p:nvSpPr>
          <p:cNvPr id="3" name="ZoneTexte 2">
            <a:extLst>
              <a:ext uri="{FF2B5EF4-FFF2-40B4-BE49-F238E27FC236}">
                <a16:creationId xmlns:a16="http://schemas.microsoft.com/office/drawing/2014/main" id="{D4FB8CC8-FF58-254C-9FF6-5CAE64B8AF67}"/>
              </a:ext>
            </a:extLst>
          </p:cNvPr>
          <p:cNvSpPr txBox="1"/>
          <p:nvPr/>
        </p:nvSpPr>
        <p:spPr>
          <a:xfrm>
            <a:off x="469075" y="1021278"/>
            <a:ext cx="5504213" cy="369332"/>
          </a:xfrm>
          <a:prstGeom prst="rect">
            <a:avLst/>
          </a:prstGeom>
          <a:noFill/>
        </p:spPr>
        <p:txBody>
          <a:bodyPr wrap="square" rtlCol="0">
            <a:spAutoFit/>
          </a:bodyPr>
          <a:lstStyle/>
          <a:p>
            <a:r>
              <a:rPr lang="fr-FR" dirty="0"/>
              <a:t>Quel est l’élément de </a:t>
            </a:r>
            <a:r>
              <a:rPr lang="fr-FR" dirty="0" err="1"/>
              <a:t>greenwashing</a:t>
            </a:r>
            <a:r>
              <a:rPr lang="fr-FR" dirty="0"/>
              <a:t>?</a:t>
            </a:r>
          </a:p>
        </p:txBody>
      </p:sp>
    </p:spTree>
    <p:extLst>
      <p:ext uri="{BB962C8B-B14F-4D97-AF65-F5344CB8AC3E}">
        <p14:creationId xmlns:p14="http://schemas.microsoft.com/office/powerpoint/2010/main" val="26623923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0"/>
            <a:ext cx="12192000" cy="886692"/>
          </a:xfrm>
          <a:solidFill>
            <a:srgbClr val="C55A11"/>
          </a:solidFill>
        </p:spPr>
        <p:txBody>
          <a:bodyPr>
            <a:normAutofit/>
          </a:bodyPr>
          <a:lstStyle/>
          <a:p>
            <a:pPr algn="ctr"/>
            <a:r>
              <a:rPr lang="fr-BE" sz="2400" b="1" dirty="0" err="1">
                <a:solidFill>
                  <a:schemeClr val="bg1"/>
                </a:solidFill>
                <a:latin typeface="Calibri" panose="020F0502020204030204" pitchFamily="34" charset="0"/>
                <a:cs typeface="Calibri" panose="020F0502020204030204" pitchFamily="34" charset="0"/>
              </a:rPr>
              <a:t>Greenwashing</a:t>
            </a:r>
            <a:r>
              <a:rPr lang="fr-BE" sz="2400" b="1" dirty="0">
                <a:solidFill>
                  <a:schemeClr val="bg1"/>
                </a:solidFill>
                <a:latin typeface="Calibri" panose="020F0502020204030204" pitchFamily="34" charset="0"/>
                <a:cs typeface="Calibri" panose="020F0502020204030204" pitchFamily="34" charset="0"/>
              </a:rPr>
              <a:t>…question ouverte</a:t>
            </a: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639136" y="6048222"/>
            <a:ext cx="2515110" cy="1354665"/>
          </a:xfrm>
        </p:spPr>
        <p:txBody>
          <a:bodyPr/>
          <a:lstStyle/>
          <a:p>
            <a:pPr marL="285750" lvl="0" indent="-285750">
              <a:buFont typeface="Wingdings" pitchFamily="2" charset="2"/>
              <a:buChar char="q"/>
            </a:pPr>
            <a:endParaRPr lang="fr-BE" dirty="0"/>
          </a:p>
          <a:p>
            <a:pPr marL="285750" lvl="0" indent="-285750">
              <a:buFont typeface="Wingdings" pitchFamily="2" charset="2"/>
              <a:buChar char="q"/>
            </a:pPr>
            <a:endParaRPr lang="fr-BE" dirty="0"/>
          </a:p>
          <a:p>
            <a:endParaRPr lang="fr-FR" dirty="0"/>
          </a:p>
        </p:txBody>
      </p:sp>
      <p:pic>
        <p:nvPicPr>
          <p:cNvPr id="7" name="Image 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3321" y="6137922"/>
            <a:ext cx="1190324" cy="578919"/>
          </a:xfrm>
          <a:prstGeom prst="rect">
            <a:avLst/>
          </a:prstGeom>
        </p:spPr>
      </p:pic>
      <p:sp>
        <p:nvSpPr>
          <p:cNvPr id="9" name="Ellipse 8"/>
          <p:cNvSpPr/>
          <p:nvPr/>
        </p:nvSpPr>
        <p:spPr>
          <a:xfrm>
            <a:off x="11357112" y="1683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pic>
        <p:nvPicPr>
          <p:cNvPr id="5" name="Image 4">
            <a:extLst>
              <a:ext uri="{FF2B5EF4-FFF2-40B4-BE49-F238E27FC236}">
                <a16:creationId xmlns:a16="http://schemas.microsoft.com/office/drawing/2014/main" id="{03EFA264-13DB-2045-94C6-54A668BDE699}"/>
              </a:ext>
            </a:extLst>
          </p:cNvPr>
          <p:cNvPicPr>
            <a:picLocks noChangeAspect="1"/>
          </p:cNvPicPr>
          <p:nvPr/>
        </p:nvPicPr>
        <p:blipFill>
          <a:blip r:embed="rId5"/>
          <a:stretch>
            <a:fillRect/>
          </a:stretch>
        </p:blipFill>
        <p:spPr>
          <a:xfrm>
            <a:off x="421572" y="1656751"/>
            <a:ext cx="5201607" cy="2427416"/>
          </a:xfrm>
          <a:prstGeom prst="rect">
            <a:avLst/>
          </a:prstGeom>
        </p:spPr>
      </p:pic>
      <p:sp>
        <p:nvSpPr>
          <p:cNvPr id="3" name="ZoneTexte 2">
            <a:extLst>
              <a:ext uri="{FF2B5EF4-FFF2-40B4-BE49-F238E27FC236}">
                <a16:creationId xmlns:a16="http://schemas.microsoft.com/office/drawing/2014/main" id="{D4FB8CC8-FF58-254C-9FF6-5CAE64B8AF67}"/>
              </a:ext>
            </a:extLst>
          </p:cNvPr>
          <p:cNvSpPr txBox="1"/>
          <p:nvPr/>
        </p:nvSpPr>
        <p:spPr>
          <a:xfrm>
            <a:off x="469075" y="1021278"/>
            <a:ext cx="5504213" cy="369332"/>
          </a:xfrm>
          <a:prstGeom prst="rect">
            <a:avLst/>
          </a:prstGeom>
          <a:noFill/>
        </p:spPr>
        <p:txBody>
          <a:bodyPr wrap="square" rtlCol="0">
            <a:spAutoFit/>
          </a:bodyPr>
          <a:lstStyle/>
          <a:p>
            <a:r>
              <a:rPr lang="fr-FR" dirty="0"/>
              <a:t>Quel est l’élément de </a:t>
            </a:r>
            <a:r>
              <a:rPr lang="fr-FR" dirty="0" err="1"/>
              <a:t>greenwashing</a:t>
            </a:r>
            <a:r>
              <a:rPr lang="fr-FR" dirty="0"/>
              <a:t>?</a:t>
            </a:r>
          </a:p>
        </p:txBody>
      </p:sp>
      <p:sp>
        <p:nvSpPr>
          <p:cNvPr id="6" name="ZoneTexte 5">
            <a:extLst>
              <a:ext uri="{FF2B5EF4-FFF2-40B4-BE49-F238E27FC236}">
                <a16:creationId xmlns:a16="http://schemas.microsoft.com/office/drawing/2014/main" id="{B101EFBF-2FCA-7E4A-B304-A1AC4DB9E083}"/>
              </a:ext>
            </a:extLst>
          </p:cNvPr>
          <p:cNvSpPr txBox="1"/>
          <p:nvPr/>
        </p:nvSpPr>
        <p:spPr>
          <a:xfrm>
            <a:off x="5836937" y="1656751"/>
            <a:ext cx="5106390" cy="1477328"/>
          </a:xfrm>
          <a:prstGeom prst="rect">
            <a:avLst/>
          </a:prstGeom>
          <a:noFill/>
        </p:spPr>
        <p:txBody>
          <a:bodyPr wrap="square" rtlCol="0">
            <a:spAutoFit/>
          </a:bodyPr>
          <a:lstStyle/>
          <a:p>
            <a:r>
              <a:rPr lang="fr-FR" dirty="0"/>
              <a:t>Logo 100% neutre en Carbone et texte en petits caractères : </a:t>
            </a:r>
          </a:p>
          <a:p>
            <a:r>
              <a:rPr lang="fr-FR" dirty="0"/>
              <a:t>« Compensation des émissions carbone de la flotte »</a:t>
            </a:r>
          </a:p>
          <a:p>
            <a:endParaRPr lang="fr-FR" dirty="0"/>
          </a:p>
          <a:p>
            <a:endParaRPr lang="fr-FR" dirty="0"/>
          </a:p>
        </p:txBody>
      </p:sp>
    </p:spTree>
    <p:extLst>
      <p:ext uri="{BB962C8B-B14F-4D97-AF65-F5344CB8AC3E}">
        <p14:creationId xmlns:p14="http://schemas.microsoft.com/office/powerpoint/2010/main" val="6539185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0"/>
            <a:ext cx="12192000" cy="886692"/>
          </a:xfrm>
          <a:solidFill>
            <a:srgbClr val="C55A11"/>
          </a:solidFill>
        </p:spPr>
        <p:txBody>
          <a:bodyPr>
            <a:normAutofit/>
          </a:bodyPr>
          <a:lstStyle/>
          <a:p>
            <a:pPr algn="ctr"/>
            <a:r>
              <a:rPr lang="fr-BE" sz="2400" b="1" dirty="0">
                <a:solidFill>
                  <a:schemeClr val="bg1"/>
                </a:solidFill>
                <a:latin typeface="Calibri" panose="020F0502020204030204" pitchFamily="34" charset="0"/>
                <a:cs typeface="Calibri" panose="020F0502020204030204" pitchFamily="34" charset="0"/>
              </a:rPr>
              <a:t>Le </a:t>
            </a:r>
            <a:r>
              <a:rPr lang="fr-BE" sz="2400" b="1" dirty="0" err="1">
                <a:solidFill>
                  <a:schemeClr val="bg1"/>
                </a:solidFill>
                <a:latin typeface="Calibri" panose="020F0502020204030204" pitchFamily="34" charset="0"/>
                <a:cs typeface="Calibri" panose="020F0502020204030204" pitchFamily="34" charset="0"/>
              </a:rPr>
              <a:t>greenwashing</a:t>
            </a:r>
            <a:r>
              <a:rPr lang="fr-BE" sz="2400" b="1" dirty="0">
                <a:solidFill>
                  <a:schemeClr val="bg1"/>
                </a:solidFill>
                <a:latin typeface="Calibri" panose="020F0502020204030204" pitchFamily="34" charset="0"/>
                <a:cs typeface="Calibri" panose="020F0502020204030204" pitchFamily="34" charset="0"/>
              </a:rPr>
              <a:t> s’invite dans les entreprises…</a:t>
            </a: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639136" y="6048222"/>
            <a:ext cx="2515110" cy="1354665"/>
          </a:xfrm>
        </p:spPr>
        <p:txBody>
          <a:bodyPr/>
          <a:lstStyle/>
          <a:p>
            <a:pPr marL="285750" lvl="0" indent="-285750">
              <a:buFont typeface="Wingdings" pitchFamily="2" charset="2"/>
              <a:buChar char="q"/>
            </a:pPr>
            <a:endParaRPr lang="fr-BE" dirty="0"/>
          </a:p>
          <a:p>
            <a:pPr marL="285750" lvl="0" indent="-285750">
              <a:buFont typeface="Wingdings" pitchFamily="2" charset="2"/>
              <a:buChar char="q"/>
            </a:pPr>
            <a:endParaRPr lang="fr-BE" dirty="0"/>
          </a:p>
          <a:p>
            <a:endParaRPr lang="fr-FR" dirty="0"/>
          </a:p>
        </p:txBody>
      </p:sp>
      <p:pic>
        <p:nvPicPr>
          <p:cNvPr id="7" name="Image 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3321" y="6137922"/>
            <a:ext cx="1190324" cy="578919"/>
          </a:xfrm>
          <a:prstGeom prst="rect">
            <a:avLst/>
          </a:prstGeom>
        </p:spPr>
      </p:pic>
      <p:sp>
        <p:nvSpPr>
          <p:cNvPr id="9" name="Ellipse 8"/>
          <p:cNvSpPr/>
          <p:nvPr/>
        </p:nvSpPr>
        <p:spPr>
          <a:xfrm>
            <a:off x="11357112" y="1683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pic>
        <p:nvPicPr>
          <p:cNvPr id="11" name="Image 10" descr="Une image contenant texte&#10;&#10;Description générée automatiquement">
            <a:extLst>
              <a:ext uri="{FF2B5EF4-FFF2-40B4-BE49-F238E27FC236}">
                <a16:creationId xmlns:a16="http://schemas.microsoft.com/office/drawing/2014/main" id="{607AECA5-9A75-BD46-994C-F985B134DCE6}"/>
              </a:ext>
            </a:extLst>
          </p:cNvPr>
          <p:cNvPicPr>
            <a:picLocks noChangeAspect="1"/>
          </p:cNvPicPr>
          <p:nvPr/>
        </p:nvPicPr>
        <p:blipFill>
          <a:blip r:embed="rId5"/>
          <a:stretch>
            <a:fillRect/>
          </a:stretch>
        </p:blipFill>
        <p:spPr>
          <a:xfrm>
            <a:off x="825058" y="979523"/>
            <a:ext cx="10541884" cy="5158400"/>
          </a:xfrm>
          <a:prstGeom prst="rect">
            <a:avLst/>
          </a:prstGeom>
        </p:spPr>
      </p:pic>
    </p:spTree>
    <p:extLst>
      <p:ext uri="{BB962C8B-B14F-4D97-AF65-F5344CB8AC3E}">
        <p14:creationId xmlns:p14="http://schemas.microsoft.com/office/powerpoint/2010/main" val="4010457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0"/>
            <a:ext cx="12192000" cy="886692"/>
          </a:xfrm>
          <a:solidFill>
            <a:srgbClr val="C55A11"/>
          </a:solidFill>
        </p:spPr>
        <p:txBody>
          <a:bodyPr>
            <a:normAutofit/>
          </a:bodyPr>
          <a:lstStyle/>
          <a:p>
            <a:pPr algn="ctr"/>
            <a:r>
              <a:rPr lang="fr-BE" sz="2400" b="1" dirty="0">
                <a:solidFill>
                  <a:schemeClr val="bg1"/>
                </a:solidFill>
                <a:latin typeface="Calibri" panose="020F0502020204030204" pitchFamily="34" charset="0"/>
                <a:cs typeface="Calibri" panose="020F0502020204030204" pitchFamily="34" charset="0"/>
              </a:rPr>
              <a:t>Des liens intéressants…</a:t>
            </a:r>
            <a:br>
              <a:rPr lang="fr-BE" sz="2400" b="1" dirty="0">
                <a:solidFill>
                  <a:schemeClr val="bg1"/>
                </a:solidFill>
                <a:latin typeface="Calibri" panose="020F0502020204030204" pitchFamily="34" charset="0"/>
                <a:cs typeface="Calibri" panose="020F0502020204030204" pitchFamily="34" charset="0"/>
              </a:rPr>
            </a:br>
            <a:endParaRPr lang="fr-BE" sz="2400" b="1" dirty="0">
              <a:solidFill>
                <a:schemeClr val="bg1"/>
              </a:solidFill>
              <a:latin typeface="Calibri" panose="020F0502020204030204" pitchFamily="34" charset="0"/>
              <a:cs typeface="Calibri" panose="020F0502020204030204" pitchFamily="34" charset="0"/>
            </a:endParaRP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639136" y="6048222"/>
            <a:ext cx="2515110" cy="1354665"/>
          </a:xfrm>
        </p:spPr>
        <p:txBody>
          <a:bodyPr/>
          <a:lstStyle/>
          <a:p>
            <a:pPr marL="285750" lvl="0" indent="-285750">
              <a:buFont typeface="Wingdings" pitchFamily="2" charset="2"/>
              <a:buChar char="q"/>
            </a:pPr>
            <a:endParaRPr lang="fr-BE" dirty="0"/>
          </a:p>
          <a:p>
            <a:pPr marL="285750" lvl="0" indent="-285750">
              <a:buFont typeface="Wingdings" pitchFamily="2" charset="2"/>
              <a:buChar char="q"/>
            </a:pPr>
            <a:endParaRPr lang="fr-BE" dirty="0"/>
          </a:p>
          <a:p>
            <a:endParaRPr lang="fr-FR" dirty="0"/>
          </a:p>
        </p:txBody>
      </p:sp>
      <p:pic>
        <p:nvPicPr>
          <p:cNvPr id="7" name="Image 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3321" y="6137922"/>
            <a:ext cx="1190324" cy="578919"/>
          </a:xfrm>
          <a:prstGeom prst="rect">
            <a:avLst/>
          </a:prstGeom>
        </p:spPr>
      </p:pic>
      <p:sp>
        <p:nvSpPr>
          <p:cNvPr id="9" name="Ellipse 8"/>
          <p:cNvSpPr/>
          <p:nvPr/>
        </p:nvSpPr>
        <p:spPr>
          <a:xfrm>
            <a:off x="11357112" y="1683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sp>
        <p:nvSpPr>
          <p:cNvPr id="5" name="ZoneTexte 4">
            <a:extLst>
              <a:ext uri="{FF2B5EF4-FFF2-40B4-BE49-F238E27FC236}">
                <a16:creationId xmlns:a16="http://schemas.microsoft.com/office/drawing/2014/main" id="{1AE94E4E-AC08-7746-9718-0E32E87CCA96}"/>
              </a:ext>
            </a:extLst>
          </p:cNvPr>
          <p:cNvSpPr txBox="1"/>
          <p:nvPr/>
        </p:nvSpPr>
        <p:spPr>
          <a:xfrm>
            <a:off x="1273215" y="1388962"/>
            <a:ext cx="10083897" cy="3416320"/>
          </a:xfrm>
          <a:prstGeom prst="rect">
            <a:avLst/>
          </a:prstGeom>
          <a:noFill/>
        </p:spPr>
        <p:txBody>
          <a:bodyPr wrap="square" rtlCol="0">
            <a:spAutoFit/>
          </a:bodyPr>
          <a:lstStyle/>
          <a:p>
            <a:r>
              <a:rPr lang="fr-FR" dirty="0"/>
              <a:t>Les voitures hybrides rechargeables sont – elles vraiment écologiques?</a:t>
            </a:r>
          </a:p>
          <a:p>
            <a:r>
              <a:rPr lang="fr-FR" dirty="0">
                <a:hlinkClick r:id="rId5"/>
              </a:rPr>
              <a:t>https://www.ecoconso.be/fr/content/voitures-hybrides-rechargeables-vraiment-ecologiques-ou-greenwashing</a:t>
            </a:r>
            <a:endParaRPr lang="fr-FR" dirty="0"/>
          </a:p>
          <a:p>
            <a:endParaRPr lang="fr-FR" dirty="0"/>
          </a:p>
          <a:p>
            <a:r>
              <a:rPr lang="fr-FR" dirty="0"/>
              <a:t>Des entreprises plus durables : </a:t>
            </a:r>
            <a:r>
              <a:rPr lang="fr-FR" dirty="0" err="1"/>
              <a:t>greenwashing</a:t>
            </a:r>
            <a:r>
              <a:rPr lang="fr-FR" dirty="0"/>
              <a:t> ou vrai engagement?</a:t>
            </a:r>
          </a:p>
          <a:p>
            <a:r>
              <a:rPr lang="fr-FR" dirty="0">
                <a:hlinkClick r:id="rId6"/>
              </a:rPr>
              <a:t>https://www.ecoconso.be/fr/content/des-entreprises-plus-durables-greenwashing-ou-vrai-engagement</a:t>
            </a:r>
            <a:endParaRPr lang="fr-FR" dirty="0"/>
          </a:p>
          <a:p>
            <a:endParaRPr lang="fr-FR" dirty="0"/>
          </a:p>
          <a:p>
            <a:r>
              <a:rPr lang="fr-FR" dirty="0"/>
              <a:t>Des vidéos : </a:t>
            </a:r>
          </a:p>
          <a:p>
            <a:r>
              <a:rPr lang="fr-FR" dirty="0">
                <a:hlinkClick r:id="rId7"/>
              </a:rPr>
              <a:t>https://www.arte.tv/fr/videos/106558-000-A/cop26-gare-au-greenwashing/</a:t>
            </a:r>
            <a:endParaRPr lang="fr-FR" dirty="0"/>
          </a:p>
          <a:p>
            <a:r>
              <a:rPr lang="fr-FR" dirty="0">
                <a:hlinkClick r:id="rId8"/>
              </a:rPr>
              <a:t>https://www.arte.tv/fr/videos/085448-000-A/alerte-au-blanchiment-ecologique/</a:t>
            </a:r>
            <a:endParaRPr lang="fr-FR" dirty="0"/>
          </a:p>
          <a:p>
            <a:endParaRPr lang="fr-FR" dirty="0"/>
          </a:p>
          <a:p>
            <a:endParaRPr lang="fr-FR" dirty="0"/>
          </a:p>
        </p:txBody>
      </p:sp>
    </p:spTree>
    <p:extLst>
      <p:ext uri="{BB962C8B-B14F-4D97-AF65-F5344CB8AC3E}">
        <p14:creationId xmlns:p14="http://schemas.microsoft.com/office/powerpoint/2010/main" val="27579790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sp>
        <p:nvSpPr>
          <p:cNvPr id="3" name="Rectangle 2"/>
          <p:cNvSpPr/>
          <p:nvPr/>
        </p:nvSpPr>
        <p:spPr>
          <a:xfrm>
            <a:off x="0" y="-1"/>
            <a:ext cx="12192000" cy="7977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schemeClr val="bg1"/>
                </a:solidFill>
                <a:effectLst/>
                <a:uLnTx/>
                <a:uFillTx/>
                <a:latin typeface="Calibri" panose="020F0502020204030204"/>
                <a:ea typeface="+mn-ea"/>
                <a:cs typeface="+mn-cs"/>
              </a:rPr>
              <a:t>Economie collaborative : vrai ou faux?</a:t>
            </a:r>
          </a:p>
        </p:txBody>
      </p:sp>
      <p:sp>
        <p:nvSpPr>
          <p:cNvPr id="4" name="Ellipse 3"/>
          <p:cNvSpPr/>
          <p:nvPr/>
        </p:nvSpPr>
        <p:spPr>
          <a:xfrm>
            <a:off x="11347108" y="301487"/>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sp>
        <p:nvSpPr>
          <p:cNvPr id="5" name="Rectangle 4">
            <a:extLst>
              <a:ext uri="{FF2B5EF4-FFF2-40B4-BE49-F238E27FC236}">
                <a16:creationId xmlns:a16="http://schemas.microsoft.com/office/drawing/2014/main" id="{A8B50F17-297D-48C4-9DE9-B2A18FFC3996}"/>
              </a:ext>
            </a:extLst>
          </p:cNvPr>
          <p:cNvSpPr/>
          <p:nvPr/>
        </p:nvSpPr>
        <p:spPr>
          <a:xfrm>
            <a:off x="3354800" y="2133750"/>
            <a:ext cx="6754294" cy="402546"/>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800"/>
              </a:spcAft>
              <a:buClrTx/>
              <a:buSzTx/>
              <a:buFontTx/>
              <a:buNone/>
              <a:tabLst/>
              <a:defRPr/>
            </a:pPr>
            <a:r>
              <a:rPr kumimoji="0" lang="fr-BE"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rPr>
              <a:t>BlablaCar</a:t>
            </a:r>
            <a:r>
              <a:rPr kumimoji="0" lang="fr-BE"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rPr>
              <a:t> permet une diminution du trafic et de la pollution</a:t>
            </a:r>
            <a:endParaRPr kumimoji="0" lang="fr-BE"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
        <p:nvSpPr>
          <p:cNvPr id="6" name="ZoneTexte 5">
            <a:extLst>
              <a:ext uri="{FF2B5EF4-FFF2-40B4-BE49-F238E27FC236}">
                <a16:creationId xmlns:a16="http://schemas.microsoft.com/office/drawing/2014/main" id="{4247DE7C-0D8A-4C83-A304-89207082E79A}"/>
              </a:ext>
            </a:extLst>
          </p:cNvPr>
          <p:cNvSpPr txBox="1"/>
          <p:nvPr/>
        </p:nvSpPr>
        <p:spPr>
          <a:xfrm>
            <a:off x="162728" y="879827"/>
            <a:ext cx="927002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2400" b="1" dirty="0">
                <a:latin typeface="Calibri" panose="020F0502020204030204"/>
              </a:rPr>
              <a:t>Parmi les propositions suivantes, quelles sont celles qui sont meilleures pour l’environnement?</a:t>
            </a:r>
            <a:endParaRPr kumimoji="0" lang="fr-BE" sz="2400" b="1" i="0" u="none" strike="noStrike" kern="1200" cap="none" spc="0" normalizeH="0" baseline="0" noProof="0" dirty="0">
              <a:ln>
                <a:noFill/>
              </a:ln>
              <a:effectLst/>
              <a:uLnTx/>
              <a:uFillTx/>
              <a:latin typeface="Calibri" panose="020F0502020204030204"/>
              <a:ea typeface="+mn-ea"/>
              <a:cs typeface="+mn-cs"/>
            </a:endParaRPr>
          </a:p>
        </p:txBody>
      </p:sp>
      <p:pic>
        <p:nvPicPr>
          <p:cNvPr id="8" name="Image 7" descr="Une image contenant texte, clipart&#10;&#10;Description générée automatiquement">
            <a:extLst>
              <a:ext uri="{FF2B5EF4-FFF2-40B4-BE49-F238E27FC236}">
                <a16:creationId xmlns:a16="http://schemas.microsoft.com/office/drawing/2014/main" id="{ED05F9CE-7E82-4D87-A03B-4578670F22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8756" y="3612868"/>
            <a:ext cx="1413490" cy="880943"/>
          </a:xfrm>
          <a:prstGeom prst="rect">
            <a:avLst/>
          </a:prstGeom>
        </p:spPr>
      </p:pic>
      <p:pic>
        <p:nvPicPr>
          <p:cNvPr id="10" name="Image 9">
            <a:extLst>
              <a:ext uri="{FF2B5EF4-FFF2-40B4-BE49-F238E27FC236}">
                <a16:creationId xmlns:a16="http://schemas.microsoft.com/office/drawing/2014/main" id="{4C2C62C1-70B4-4905-897C-97A1989A14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728" y="3577722"/>
            <a:ext cx="1756028" cy="923331"/>
          </a:xfrm>
          <a:prstGeom prst="rect">
            <a:avLst/>
          </a:prstGeom>
        </p:spPr>
      </p:pic>
      <p:pic>
        <p:nvPicPr>
          <p:cNvPr id="12" name="Image 11">
            <a:extLst>
              <a:ext uri="{FF2B5EF4-FFF2-40B4-BE49-F238E27FC236}">
                <a16:creationId xmlns:a16="http://schemas.microsoft.com/office/drawing/2014/main" id="{6BEE251D-F38B-4F41-9C09-CE6E124F7A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956" y="1911871"/>
            <a:ext cx="1482441" cy="1368407"/>
          </a:xfrm>
          <a:prstGeom prst="rect">
            <a:avLst/>
          </a:prstGeom>
        </p:spPr>
      </p:pic>
      <p:sp>
        <p:nvSpPr>
          <p:cNvPr id="13" name="Rectangle 12">
            <a:extLst>
              <a:ext uri="{FF2B5EF4-FFF2-40B4-BE49-F238E27FC236}">
                <a16:creationId xmlns:a16="http://schemas.microsoft.com/office/drawing/2014/main" id="{C43519A2-EE6B-4BCF-BF5D-0E62A75997F1}"/>
              </a:ext>
            </a:extLst>
          </p:cNvPr>
          <p:cNvSpPr/>
          <p:nvPr/>
        </p:nvSpPr>
        <p:spPr>
          <a:xfrm>
            <a:off x="3574345" y="3547085"/>
            <a:ext cx="6534749"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err="1">
                <a:solidFill>
                  <a:srgbClr val="000000"/>
                </a:solidFill>
                <a:latin typeface="Calibri" panose="020F0502020204030204" pitchFamily="34" charset="0"/>
                <a:ea typeface="Calibri" panose="020F0502020204030204" pitchFamily="34" charset="0"/>
                <a:cs typeface="Arial" panose="020B0604020202020204" pitchFamily="34" charset="0"/>
              </a:rPr>
              <a:t>eb</a:t>
            </a:r>
            <a:r>
              <a:rPr kumimoji="0" lang="fr-BE"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rPr>
              <a:t>ay, </a:t>
            </a:r>
            <a:r>
              <a:rPr kumimoji="0" lang="fr-BE"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rPr>
              <a:t>leboncoin</a:t>
            </a:r>
            <a:r>
              <a:rPr kumimoji="0" lang="fr-BE"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rPr>
              <a:t>, etc. augmentent la valeur d’usage des biens. Les smartphones et vieux objets ont une durée de vie plus longue, grâce à ces sites -&gt; moins de gaspillage</a:t>
            </a:r>
            <a:endParaRPr kumimoji="0" lang="fr-BE" b="0" i="0" u="none" strike="noStrike" kern="1200" cap="none" spc="0" normalizeH="0" baseline="0" noProof="0" dirty="0">
              <a:ln>
                <a:noFill/>
              </a:ln>
              <a:solidFill>
                <a:prstClr val="black"/>
              </a:solidFill>
              <a:effectLst/>
              <a:uLnTx/>
              <a:uFillTx/>
              <a:latin typeface="Calibri" panose="020F0502020204030204"/>
            </a:endParaRPr>
          </a:p>
        </p:txBody>
      </p:sp>
      <p:sp>
        <p:nvSpPr>
          <p:cNvPr id="14" name="Rectangle 13">
            <a:extLst>
              <a:ext uri="{FF2B5EF4-FFF2-40B4-BE49-F238E27FC236}">
                <a16:creationId xmlns:a16="http://schemas.microsoft.com/office/drawing/2014/main" id="{82CC9B5C-3046-43CA-AE4D-69524DF7677F}"/>
              </a:ext>
            </a:extLst>
          </p:cNvPr>
          <p:cNvSpPr/>
          <p:nvPr/>
        </p:nvSpPr>
        <p:spPr>
          <a:xfrm>
            <a:off x="3464573" y="5427222"/>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rPr>
              <a:t>Grâce à </a:t>
            </a:r>
            <a:r>
              <a:rPr kumimoji="0" lang="fr-BE"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rPr>
              <a:t>airbnb</a:t>
            </a:r>
            <a:r>
              <a:rPr kumimoji="0" lang="fr-BE"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rPr>
              <a:t>, fini la pression immobilière et la construction des gros hôtels diminuent</a:t>
            </a:r>
            <a:endParaRPr kumimoji="0" lang="fr-BE" b="0" i="0" u="none" strike="noStrike" kern="1200" cap="none" spc="0" normalizeH="0" baseline="0" noProof="0" dirty="0">
              <a:ln>
                <a:noFill/>
              </a:ln>
              <a:solidFill>
                <a:prstClr val="black"/>
              </a:solidFill>
              <a:effectLst/>
              <a:uLnTx/>
              <a:uFillTx/>
              <a:latin typeface="Calibri" panose="020F0502020204030204"/>
            </a:endParaRPr>
          </a:p>
        </p:txBody>
      </p:sp>
      <p:pic>
        <p:nvPicPr>
          <p:cNvPr id="16" name="Image 15">
            <a:extLst>
              <a:ext uri="{FF2B5EF4-FFF2-40B4-BE49-F238E27FC236}">
                <a16:creationId xmlns:a16="http://schemas.microsoft.com/office/drawing/2014/main" id="{D8EB3BC2-610F-41C0-B4A5-80BBD3EE4A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956" y="5103315"/>
            <a:ext cx="2606186" cy="970238"/>
          </a:xfrm>
          <a:prstGeom prst="rect">
            <a:avLst/>
          </a:prstGeom>
        </p:spPr>
      </p:pic>
    </p:spTree>
    <p:extLst>
      <p:ext uri="{BB962C8B-B14F-4D97-AF65-F5344CB8AC3E}">
        <p14:creationId xmlns:p14="http://schemas.microsoft.com/office/powerpoint/2010/main" val="400093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sp>
        <p:nvSpPr>
          <p:cNvPr id="3" name="Rectangle 2"/>
          <p:cNvSpPr/>
          <p:nvPr/>
        </p:nvSpPr>
        <p:spPr>
          <a:xfrm>
            <a:off x="0" y="0"/>
            <a:ext cx="12192000" cy="8617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llipse 3"/>
          <p:cNvSpPr/>
          <p:nvPr/>
        </p:nvSpPr>
        <p:spPr>
          <a:xfrm>
            <a:off x="11347108" y="301487"/>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sp>
        <p:nvSpPr>
          <p:cNvPr id="5" name="Rectangle 4">
            <a:extLst>
              <a:ext uri="{FF2B5EF4-FFF2-40B4-BE49-F238E27FC236}">
                <a16:creationId xmlns:a16="http://schemas.microsoft.com/office/drawing/2014/main" id="{A8B50F17-297D-48C4-9DE9-B2A18FFC3996}"/>
              </a:ext>
            </a:extLst>
          </p:cNvPr>
          <p:cNvSpPr/>
          <p:nvPr/>
        </p:nvSpPr>
        <p:spPr>
          <a:xfrm>
            <a:off x="3464573" y="1654547"/>
            <a:ext cx="6754294" cy="402546"/>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800"/>
              </a:spcAft>
              <a:buClrTx/>
              <a:buSzTx/>
              <a:buFontTx/>
              <a:buNone/>
              <a:tabLst/>
              <a:defRPr/>
            </a:pPr>
            <a:r>
              <a:rPr kumimoji="0" lang="fr-BE" b="0" i="0" u="none" strike="noStrike" kern="1200" cap="none" spc="0" normalizeH="0" baseline="0" noProof="0" dirty="0" err="1">
                <a:ln>
                  <a:noFill/>
                </a:ln>
                <a:solidFill>
                  <a:srgbClr val="FF0000"/>
                </a:solidFill>
                <a:effectLst/>
                <a:uLnTx/>
                <a:uFillTx/>
                <a:latin typeface="Calibri" panose="020F0502020204030204" pitchFamily="34" charset="0"/>
                <a:ea typeface="Calibri" panose="020F0502020204030204" pitchFamily="34" charset="0"/>
                <a:cs typeface="Arial" panose="020B0604020202020204" pitchFamily="34" charset="0"/>
              </a:rPr>
              <a:t>BlablaCar</a:t>
            </a:r>
            <a:r>
              <a:rPr kumimoji="0" lang="fr-BE"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Arial" panose="020B0604020202020204" pitchFamily="34" charset="0"/>
              </a:rPr>
              <a:t> permet une diminution du trafic et de la pollution </a:t>
            </a:r>
          </a:p>
        </p:txBody>
      </p:sp>
      <p:sp>
        <p:nvSpPr>
          <p:cNvPr id="6" name="ZoneTexte 5">
            <a:extLst>
              <a:ext uri="{FF2B5EF4-FFF2-40B4-BE49-F238E27FC236}">
                <a16:creationId xmlns:a16="http://schemas.microsoft.com/office/drawing/2014/main" id="{4247DE7C-0D8A-4C83-A304-89207082E79A}"/>
              </a:ext>
            </a:extLst>
          </p:cNvPr>
          <p:cNvSpPr txBox="1"/>
          <p:nvPr/>
        </p:nvSpPr>
        <p:spPr>
          <a:xfrm>
            <a:off x="3464573" y="30741"/>
            <a:ext cx="50289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2400" b="1" dirty="0">
                <a:solidFill>
                  <a:prstClr val="white"/>
                </a:solidFill>
                <a:latin typeface="Calibri" panose="020F0502020204030204"/>
              </a:rPr>
              <a:t>Economie collaborative…vrai ou faux?</a:t>
            </a: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8" name="Image 7" descr="Une image contenant texte, clipart&#10;&#10;Description générée automatiquement">
            <a:extLst>
              <a:ext uri="{FF2B5EF4-FFF2-40B4-BE49-F238E27FC236}">
                <a16:creationId xmlns:a16="http://schemas.microsoft.com/office/drawing/2014/main" id="{ED05F9CE-7E82-4D87-A03B-4578670F22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8756" y="3367719"/>
            <a:ext cx="1413490" cy="880943"/>
          </a:xfrm>
          <a:prstGeom prst="rect">
            <a:avLst/>
          </a:prstGeom>
        </p:spPr>
      </p:pic>
      <p:pic>
        <p:nvPicPr>
          <p:cNvPr id="10" name="Image 9">
            <a:extLst>
              <a:ext uri="{FF2B5EF4-FFF2-40B4-BE49-F238E27FC236}">
                <a16:creationId xmlns:a16="http://schemas.microsoft.com/office/drawing/2014/main" id="{4C2C62C1-70B4-4905-897C-97A1989A14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237" y="3325331"/>
            <a:ext cx="1756028" cy="923331"/>
          </a:xfrm>
          <a:prstGeom prst="rect">
            <a:avLst/>
          </a:prstGeom>
        </p:spPr>
      </p:pic>
      <p:pic>
        <p:nvPicPr>
          <p:cNvPr id="12" name="Image 11">
            <a:extLst>
              <a:ext uri="{FF2B5EF4-FFF2-40B4-BE49-F238E27FC236}">
                <a16:creationId xmlns:a16="http://schemas.microsoft.com/office/drawing/2014/main" id="{6BEE251D-F38B-4F41-9C09-CE6E124F7A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922" y="953507"/>
            <a:ext cx="1955011" cy="1804626"/>
          </a:xfrm>
          <a:prstGeom prst="rect">
            <a:avLst/>
          </a:prstGeom>
        </p:spPr>
      </p:pic>
      <p:sp>
        <p:nvSpPr>
          <p:cNvPr id="13" name="Rectangle 12">
            <a:extLst>
              <a:ext uri="{FF2B5EF4-FFF2-40B4-BE49-F238E27FC236}">
                <a16:creationId xmlns:a16="http://schemas.microsoft.com/office/drawing/2014/main" id="{C43519A2-EE6B-4BCF-BF5D-0E62A75997F1}"/>
              </a:ext>
            </a:extLst>
          </p:cNvPr>
          <p:cNvSpPr/>
          <p:nvPr/>
        </p:nvSpPr>
        <p:spPr>
          <a:xfrm>
            <a:off x="3464573" y="3264126"/>
            <a:ext cx="6534749"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err="1">
                <a:solidFill>
                  <a:srgbClr val="00B050"/>
                </a:solidFill>
                <a:latin typeface="Calibri" panose="020F0502020204030204" pitchFamily="34" charset="0"/>
                <a:ea typeface="Calibri" panose="020F0502020204030204" pitchFamily="34" charset="0"/>
                <a:cs typeface="Arial" panose="020B0604020202020204" pitchFamily="34" charset="0"/>
              </a:rPr>
              <a:t>eb</a:t>
            </a:r>
            <a:r>
              <a:rPr kumimoji="0" lang="fr-BE" b="0" i="0" u="none" strike="noStrike" kern="12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Arial" panose="020B0604020202020204" pitchFamily="34" charset="0"/>
              </a:rPr>
              <a:t>ay, </a:t>
            </a:r>
            <a:r>
              <a:rPr kumimoji="0" lang="fr-BE" b="0" i="0" u="none" strike="noStrike" kern="1200" cap="none" spc="0" normalizeH="0" baseline="0" noProof="0" dirty="0" err="1">
                <a:ln>
                  <a:noFill/>
                </a:ln>
                <a:solidFill>
                  <a:srgbClr val="00B050"/>
                </a:solidFill>
                <a:effectLst/>
                <a:uLnTx/>
                <a:uFillTx/>
                <a:latin typeface="Calibri" panose="020F0502020204030204" pitchFamily="34" charset="0"/>
                <a:ea typeface="Calibri" panose="020F0502020204030204" pitchFamily="34" charset="0"/>
                <a:cs typeface="Arial" panose="020B0604020202020204" pitchFamily="34" charset="0"/>
              </a:rPr>
              <a:t>leboncoin</a:t>
            </a:r>
            <a:r>
              <a:rPr kumimoji="0" lang="fr-BE" b="0" i="0" u="none" strike="noStrike" kern="12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Arial" panose="020B0604020202020204" pitchFamily="34" charset="0"/>
              </a:rPr>
              <a:t>, etc. augmentent la valeur d’usage des biens. Les smartphones et vieux objets ont une durée de vie plus longue, grâce à ces sites -&gt; moins de gaspillage</a:t>
            </a:r>
            <a:r>
              <a:rPr kumimoji="0" lang="fr-BE"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rPr>
              <a:t> MAIS…</a:t>
            </a:r>
            <a:endParaRPr kumimoji="0" lang="fr-BE" b="0" i="0" u="none" strike="noStrike" kern="1200" cap="none" spc="0" normalizeH="0" baseline="0" noProof="0" dirty="0">
              <a:ln>
                <a:noFill/>
              </a:ln>
              <a:solidFill>
                <a:prstClr val="black"/>
              </a:solidFill>
              <a:effectLst/>
              <a:uLnTx/>
              <a:uFillTx/>
              <a:latin typeface="Calibri" panose="020F0502020204030204"/>
            </a:endParaRPr>
          </a:p>
        </p:txBody>
      </p:sp>
      <p:sp>
        <p:nvSpPr>
          <p:cNvPr id="14" name="Rectangle 13">
            <a:extLst>
              <a:ext uri="{FF2B5EF4-FFF2-40B4-BE49-F238E27FC236}">
                <a16:creationId xmlns:a16="http://schemas.microsoft.com/office/drawing/2014/main" id="{82CC9B5C-3046-43CA-AE4D-69524DF7677F}"/>
              </a:ext>
            </a:extLst>
          </p:cNvPr>
          <p:cNvSpPr/>
          <p:nvPr/>
        </p:nvSpPr>
        <p:spPr>
          <a:xfrm>
            <a:off x="3464573" y="5265269"/>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Arial" panose="020B0604020202020204" pitchFamily="34" charset="0"/>
              </a:rPr>
              <a:t>Grâce à </a:t>
            </a:r>
            <a:r>
              <a:rPr kumimoji="0" lang="fr-BE" b="0" i="0" u="none" strike="noStrike" kern="1200" cap="none" spc="0" normalizeH="0" baseline="0" noProof="0" dirty="0" err="1">
                <a:ln>
                  <a:noFill/>
                </a:ln>
                <a:solidFill>
                  <a:srgbClr val="FF0000"/>
                </a:solidFill>
                <a:effectLst/>
                <a:uLnTx/>
                <a:uFillTx/>
                <a:latin typeface="Calibri" panose="020F0502020204030204" pitchFamily="34" charset="0"/>
                <a:ea typeface="Calibri" panose="020F0502020204030204" pitchFamily="34" charset="0"/>
                <a:cs typeface="Arial" panose="020B0604020202020204" pitchFamily="34" charset="0"/>
              </a:rPr>
              <a:t>airbnb</a:t>
            </a:r>
            <a:r>
              <a:rPr kumimoji="0" lang="fr-BE"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Arial" panose="020B0604020202020204" pitchFamily="34" charset="0"/>
              </a:rPr>
              <a:t>, fini la pression immobilière et la construction des gros hôtels diminuent </a:t>
            </a:r>
            <a:endParaRPr kumimoji="0" lang="fr-BE" b="0" i="0" u="none" strike="noStrike" kern="1200" cap="none" spc="0" normalizeH="0" baseline="0" noProof="0" dirty="0">
              <a:ln>
                <a:noFill/>
              </a:ln>
              <a:solidFill>
                <a:prstClr val="black"/>
              </a:solidFill>
              <a:effectLst/>
              <a:uLnTx/>
              <a:uFillTx/>
              <a:latin typeface="Calibri" panose="020F0502020204030204"/>
            </a:endParaRPr>
          </a:p>
        </p:txBody>
      </p:sp>
      <p:pic>
        <p:nvPicPr>
          <p:cNvPr id="16" name="Image 15">
            <a:extLst>
              <a:ext uri="{FF2B5EF4-FFF2-40B4-BE49-F238E27FC236}">
                <a16:creationId xmlns:a16="http://schemas.microsoft.com/office/drawing/2014/main" id="{D8EB3BC2-610F-41C0-B4A5-80BBD3EE4A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956" y="4941362"/>
            <a:ext cx="2606186" cy="970238"/>
          </a:xfrm>
          <a:prstGeom prst="rect">
            <a:avLst/>
          </a:prstGeom>
        </p:spPr>
      </p:pic>
    </p:spTree>
    <p:extLst>
      <p:ext uri="{BB962C8B-B14F-4D97-AF65-F5344CB8AC3E}">
        <p14:creationId xmlns:p14="http://schemas.microsoft.com/office/powerpoint/2010/main" val="400679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185D936-8784-8144-A43E-33202DF36942}"/>
              </a:ext>
            </a:extLst>
          </p:cNvPr>
          <p:cNvSpPr>
            <a:spLocks noGrp="1"/>
          </p:cNvSpPr>
          <p:nvPr>
            <p:ph type="ctrTitle"/>
          </p:nvPr>
        </p:nvSpPr>
        <p:spPr>
          <a:xfrm>
            <a:off x="643467" y="321734"/>
            <a:ext cx="10905066" cy="11357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rmAutofit/>
          </a:bodyPr>
          <a:lstStyle/>
          <a:p>
            <a:r>
              <a:rPr lang="en-US" sz="2400" b="1" dirty="0" err="1">
                <a:solidFill>
                  <a:prstClr val="white"/>
                </a:solidFill>
              </a:rPr>
              <a:t>Economie</a:t>
            </a:r>
            <a:r>
              <a:rPr lang="en-US" sz="2400" b="1" dirty="0">
                <a:solidFill>
                  <a:prstClr val="white"/>
                </a:solidFill>
              </a:rPr>
              <a:t> </a:t>
            </a:r>
            <a:r>
              <a:rPr lang="en-US" sz="2400" b="1" dirty="0" err="1">
                <a:solidFill>
                  <a:prstClr val="white"/>
                </a:solidFill>
              </a:rPr>
              <a:t>circulaire</a:t>
            </a:r>
            <a:r>
              <a:rPr lang="en-US" sz="2400" b="1" dirty="0">
                <a:solidFill>
                  <a:prstClr val="white"/>
                </a:solidFill>
              </a:rPr>
              <a:t>…</a:t>
            </a:r>
            <a:r>
              <a:rPr lang="en-US" sz="2400" b="1" dirty="0" err="1">
                <a:solidFill>
                  <a:prstClr val="white"/>
                </a:solidFill>
              </a:rPr>
              <a:t>vrai</a:t>
            </a:r>
            <a:r>
              <a:rPr lang="en-US" sz="2400" b="1" dirty="0">
                <a:solidFill>
                  <a:prstClr val="white"/>
                </a:solidFill>
              </a:rPr>
              <a:t> </a:t>
            </a:r>
            <a:r>
              <a:rPr lang="en-US" sz="2400" b="1" dirty="0" err="1">
                <a:solidFill>
                  <a:prstClr val="white"/>
                </a:solidFill>
              </a:rPr>
              <a:t>ou</a:t>
            </a:r>
            <a:r>
              <a:rPr lang="en-US" sz="2400" b="1" dirty="0">
                <a:solidFill>
                  <a:prstClr val="white"/>
                </a:solidFill>
              </a:rPr>
              <a:t> faux? </a:t>
            </a:r>
          </a:p>
        </p:txBody>
      </p:sp>
      <p:sp>
        <p:nvSpPr>
          <p:cNvPr id="5" name="Ellipse 4">
            <a:extLst>
              <a:ext uri="{FF2B5EF4-FFF2-40B4-BE49-F238E27FC236}">
                <a16:creationId xmlns:a16="http://schemas.microsoft.com/office/drawing/2014/main" id="{67811A52-30F7-F54C-B3AD-FC7CEBD39476}"/>
              </a:ext>
            </a:extLst>
          </p:cNvPr>
          <p:cNvSpPr/>
          <p:nvPr/>
        </p:nvSpPr>
        <p:spPr>
          <a:xfrm>
            <a:off x="9846307" y="1122363"/>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3" name="Sous-titre 2">
            <a:extLst>
              <a:ext uri="{FF2B5EF4-FFF2-40B4-BE49-F238E27FC236}">
                <a16:creationId xmlns:a16="http://schemas.microsoft.com/office/drawing/2014/main" id="{0CCEC23C-F697-364A-B16F-B4D8318A7DE1}"/>
              </a:ext>
            </a:extLst>
          </p:cNvPr>
          <p:cNvSpPr>
            <a:spLocks noGrp="1"/>
          </p:cNvSpPr>
          <p:nvPr>
            <p:ph type="subTitle" idx="1"/>
          </p:nvPr>
        </p:nvSpPr>
        <p:spPr>
          <a:xfrm>
            <a:off x="1553690" y="1600199"/>
            <a:ext cx="9114310" cy="4135438"/>
          </a:xfrm>
        </p:spPr>
        <p:txBody>
          <a:bodyPr>
            <a:normAutofit/>
          </a:bodyPr>
          <a:lstStyle/>
          <a:p>
            <a:pPr algn="l"/>
            <a:endParaRPr lang="fr-FR" sz="1800" b="1" dirty="0"/>
          </a:p>
          <a:p>
            <a:pPr algn="l"/>
            <a:r>
              <a:rPr lang="fr-FR" sz="1800" b="1" dirty="0"/>
              <a:t>Un produit est considéré comme durable si…</a:t>
            </a:r>
          </a:p>
          <a:p>
            <a:pPr algn="l"/>
            <a:endParaRPr lang="fr-FR" sz="1800" dirty="0"/>
          </a:p>
          <a:p>
            <a:pPr algn="l"/>
            <a:endParaRPr lang="fr-FR" sz="1800" dirty="0"/>
          </a:p>
        </p:txBody>
      </p:sp>
      <p:pic>
        <p:nvPicPr>
          <p:cNvPr id="10" name="Graphique 9" descr="Amélioration continue contour">
            <a:extLst>
              <a:ext uri="{FF2B5EF4-FFF2-40B4-BE49-F238E27FC236}">
                <a16:creationId xmlns:a16="http://schemas.microsoft.com/office/drawing/2014/main" id="{7A0DC361-FD52-434C-8AAE-8C5FC16C886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537752" y="2164962"/>
            <a:ext cx="3284213" cy="3284213"/>
          </a:xfrm>
          <a:prstGeom prst="rect">
            <a:avLst/>
          </a:prstGeom>
        </p:spPr>
      </p:pic>
      <p:sp>
        <p:nvSpPr>
          <p:cNvPr id="26" name="ZoneTexte 25">
            <a:extLst>
              <a:ext uri="{FF2B5EF4-FFF2-40B4-BE49-F238E27FC236}">
                <a16:creationId xmlns:a16="http://schemas.microsoft.com/office/drawing/2014/main" id="{8339F550-2490-DF47-9ADD-A30F8512B548}"/>
              </a:ext>
            </a:extLst>
          </p:cNvPr>
          <p:cNvSpPr txBox="1"/>
          <p:nvPr/>
        </p:nvSpPr>
        <p:spPr>
          <a:xfrm>
            <a:off x="2176181" y="2536568"/>
            <a:ext cx="4816289" cy="369332"/>
          </a:xfrm>
          <a:prstGeom prst="rect">
            <a:avLst/>
          </a:prstGeom>
          <a:noFill/>
        </p:spPr>
        <p:txBody>
          <a:bodyPr wrap="square" rtlCol="0">
            <a:spAutoFit/>
          </a:bodyPr>
          <a:lstStyle/>
          <a:p>
            <a:pPr algn="ctr"/>
            <a:r>
              <a:rPr lang="fr-BE" dirty="0">
                <a:solidFill>
                  <a:srgbClr val="00B050"/>
                </a:solidFill>
              </a:rPr>
              <a:t>Il a une durée de vie plus longue que la moyenne</a:t>
            </a:r>
          </a:p>
        </p:txBody>
      </p:sp>
      <p:sp>
        <p:nvSpPr>
          <p:cNvPr id="27" name="ZoneTexte 26">
            <a:extLst>
              <a:ext uri="{FF2B5EF4-FFF2-40B4-BE49-F238E27FC236}">
                <a16:creationId xmlns:a16="http://schemas.microsoft.com/office/drawing/2014/main" id="{D400B568-2D46-7648-913E-A59F2D89ACBC}"/>
              </a:ext>
            </a:extLst>
          </p:cNvPr>
          <p:cNvSpPr txBox="1"/>
          <p:nvPr/>
        </p:nvSpPr>
        <p:spPr>
          <a:xfrm>
            <a:off x="643467" y="3537276"/>
            <a:ext cx="5986182" cy="923330"/>
          </a:xfrm>
          <a:prstGeom prst="rect">
            <a:avLst/>
          </a:prstGeom>
          <a:noFill/>
        </p:spPr>
        <p:txBody>
          <a:bodyPr wrap="square" rtlCol="0">
            <a:spAutoFit/>
          </a:bodyPr>
          <a:lstStyle/>
          <a:p>
            <a:pPr algn="ctr"/>
            <a:r>
              <a:rPr lang="fr-BE" dirty="0">
                <a:solidFill>
                  <a:srgbClr val="00B050"/>
                </a:solidFill>
              </a:rPr>
              <a:t>Il prend en compte les impacts sur l’environnement tout au long de son existence</a:t>
            </a:r>
          </a:p>
          <a:p>
            <a:pPr algn="ctr"/>
            <a:endParaRPr lang="fr-FR" dirty="0"/>
          </a:p>
        </p:txBody>
      </p:sp>
      <p:sp>
        <p:nvSpPr>
          <p:cNvPr id="28" name="ZoneTexte 27">
            <a:extLst>
              <a:ext uri="{FF2B5EF4-FFF2-40B4-BE49-F238E27FC236}">
                <a16:creationId xmlns:a16="http://schemas.microsoft.com/office/drawing/2014/main" id="{70FBEE7E-2A3C-644B-BECF-CAC8DF0351CD}"/>
              </a:ext>
            </a:extLst>
          </p:cNvPr>
          <p:cNvSpPr txBox="1"/>
          <p:nvPr/>
        </p:nvSpPr>
        <p:spPr>
          <a:xfrm>
            <a:off x="3137645" y="4947876"/>
            <a:ext cx="4554071" cy="646331"/>
          </a:xfrm>
          <a:prstGeom prst="rect">
            <a:avLst/>
          </a:prstGeom>
          <a:noFill/>
        </p:spPr>
        <p:txBody>
          <a:bodyPr wrap="square" rtlCol="0">
            <a:spAutoFit/>
          </a:bodyPr>
          <a:lstStyle/>
          <a:p>
            <a:r>
              <a:rPr lang="fr-BE" dirty="0">
                <a:solidFill>
                  <a:srgbClr val="00B050"/>
                </a:solidFill>
              </a:rPr>
              <a:t>C’est un produit qui est facilement réparable</a:t>
            </a:r>
          </a:p>
          <a:p>
            <a:endParaRPr lang="fr-FR" dirty="0"/>
          </a:p>
        </p:txBody>
      </p:sp>
    </p:spTree>
    <p:extLst>
      <p:ext uri="{BB962C8B-B14F-4D97-AF65-F5344CB8AC3E}">
        <p14:creationId xmlns:p14="http://schemas.microsoft.com/office/powerpoint/2010/main" val="38633890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sp>
        <p:nvSpPr>
          <p:cNvPr id="3" name="Rectangle 2"/>
          <p:cNvSpPr/>
          <p:nvPr/>
        </p:nvSpPr>
        <p:spPr>
          <a:xfrm>
            <a:off x="0" y="0"/>
            <a:ext cx="12192000" cy="8617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llipse 3"/>
          <p:cNvSpPr/>
          <p:nvPr/>
        </p:nvSpPr>
        <p:spPr>
          <a:xfrm>
            <a:off x="11347108" y="301487"/>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sp>
        <p:nvSpPr>
          <p:cNvPr id="5" name="Rectangle 4">
            <a:extLst>
              <a:ext uri="{FF2B5EF4-FFF2-40B4-BE49-F238E27FC236}">
                <a16:creationId xmlns:a16="http://schemas.microsoft.com/office/drawing/2014/main" id="{A8B50F17-297D-48C4-9DE9-B2A18FFC3996}"/>
              </a:ext>
            </a:extLst>
          </p:cNvPr>
          <p:cNvSpPr/>
          <p:nvPr/>
        </p:nvSpPr>
        <p:spPr>
          <a:xfrm>
            <a:off x="3464573" y="1654547"/>
            <a:ext cx="6754294" cy="1067343"/>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800"/>
              </a:spcAft>
              <a:buClrTx/>
              <a:buSzTx/>
              <a:buFontTx/>
              <a:buNone/>
              <a:tabLst/>
              <a:defRPr/>
            </a:pPr>
            <a:r>
              <a:rPr kumimoji="0" lang="fr-BE"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Arial" panose="020B0604020202020204" pitchFamily="34" charset="0"/>
              </a:rPr>
              <a:t> </a:t>
            </a:r>
            <a:r>
              <a:rPr kumimoji="0" lang="fr-BE"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Arial" panose="020B0604020202020204" pitchFamily="34" charset="0"/>
              </a:rPr>
              <a:t>Coopérative créée par des « </a:t>
            </a:r>
            <a:r>
              <a:rPr kumimoji="0" lang="fr-BE" b="0"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Arial" panose="020B0604020202020204" pitchFamily="34" charset="0"/>
              </a:rPr>
              <a:t>covoitureurs</a:t>
            </a:r>
            <a:r>
              <a:rPr kumimoji="0" lang="fr-BE"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Arial" panose="020B0604020202020204" pitchFamily="34" charset="0"/>
              </a:rPr>
              <a:t> ».  Selon plusieurs enquêtes, cela n’a pas diminué le trafic.  Beaucoup d’utilisateurs </a:t>
            </a:r>
            <a:r>
              <a:rPr lang="fr-BE" dirty="0">
                <a:latin typeface="Calibri" panose="020F0502020204030204" pitchFamily="34" charset="0"/>
                <a:ea typeface="Calibri" panose="020F0502020204030204" pitchFamily="34" charset="0"/>
                <a:cs typeface="Arial" panose="020B0604020202020204" pitchFamily="34" charset="0"/>
              </a:rPr>
              <a:t>sont des usagers des transports en commun.</a:t>
            </a:r>
            <a:endParaRPr kumimoji="0" lang="fr-BE"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Arial" panose="020B0604020202020204" pitchFamily="34" charset="0"/>
            </a:endParaRPr>
          </a:p>
        </p:txBody>
      </p:sp>
      <p:sp>
        <p:nvSpPr>
          <p:cNvPr id="6" name="ZoneTexte 5">
            <a:extLst>
              <a:ext uri="{FF2B5EF4-FFF2-40B4-BE49-F238E27FC236}">
                <a16:creationId xmlns:a16="http://schemas.microsoft.com/office/drawing/2014/main" id="{4247DE7C-0D8A-4C83-A304-89207082E79A}"/>
              </a:ext>
            </a:extLst>
          </p:cNvPr>
          <p:cNvSpPr txBox="1"/>
          <p:nvPr/>
        </p:nvSpPr>
        <p:spPr>
          <a:xfrm>
            <a:off x="3464573" y="30741"/>
            <a:ext cx="50289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2400" b="1" dirty="0">
                <a:solidFill>
                  <a:prstClr val="white"/>
                </a:solidFill>
                <a:latin typeface="Calibri" panose="020F0502020204030204"/>
              </a:rPr>
              <a:t>Economie collaborative…vrai ou faux?</a:t>
            </a: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8" name="Image 7" descr="Une image contenant texte, clipart&#10;&#10;Description générée automatiquement">
            <a:extLst>
              <a:ext uri="{FF2B5EF4-FFF2-40B4-BE49-F238E27FC236}">
                <a16:creationId xmlns:a16="http://schemas.microsoft.com/office/drawing/2014/main" id="{ED05F9CE-7E82-4D87-A03B-4578670F22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8756" y="3367719"/>
            <a:ext cx="1413490" cy="880943"/>
          </a:xfrm>
          <a:prstGeom prst="rect">
            <a:avLst/>
          </a:prstGeom>
        </p:spPr>
      </p:pic>
      <p:pic>
        <p:nvPicPr>
          <p:cNvPr id="10" name="Image 9">
            <a:extLst>
              <a:ext uri="{FF2B5EF4-FFF2-40B4-BE49-F238E27FC236}">
                <a16:creationId xmlns:a16="http://schemas.microsoft.com/office/drawing/2014/main" id="{4C2C62C1-70B4-4905-897C-97A1989A14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237" y="3325331"/>
            <a:ext cx="1756028" cy="923331"/>
          </a:xfrm>
          <a:prstGeom prst="rect">
            <a:avLst/>
          </a:prstGeom>
        </p:spPr>
      </p:pic>
      <p:pic>
        <p:nvPicPr>
          <p:cNvPr id="12" name="Image 11">
            <a:extLst>
              <a:ext uri="{FF2B5EF4-FFF2-40B4-BE49-F238E27FC236}">
                <a16:creationId xmlns:a16="http://schemas.microsoft.com/office/drawing/2014/main" id="{6BEE251D-F38B-4F41-9C09-CE6E124F7A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922" y="953507"/>
            <a:ext cx="1955011" cy="1804626"/>
          </a:xfrm>
          <a:prstGeom prst="rect">
            <a:avLst/>
          </a:prstGeom>
        </p:spPr>
      </p:pic>
      <p:sp>
        <p:nvSpPr>
          <p:cNvPr id="13" name="Rectangle 12">
            <a:extLst>
              <a:ext uri="{FF2B5EF4-FFF2-40B4-BE49-F238E27FC236}">
                <a16:creationId xmlns:a16="http://schemas.microsoft.com/office/drawing/2014/main" id="{C43519A2-EE6B-4BCF-BF5D-0E62A75997F1}"/>
              </a:ext>
            </a:extLst>
          </p:cNvPr>
          <p:cNvSpPr/>
          <p:nvPr/>
        </p:nvSpPr>
        <p:spPr>
          <a:xfrm>
            <a:off x="3464573" y="3264126"/>
            <a:ext cx="6534749"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err="1">
                <a:solidFill>
                  <a:srgbClr val="00B050"/>
                </a:solidFill>
                <a:latin typeface="Calibri" panose="020F0502020204030204" pitchFamily="34" charset="0"/>
                <a:ea typeface="Calibri" panose="020F0502020204030204" pitchFamily="34" charset="0"/>
                <a:cs typeface="Arial" panose="020B0604020202020204" pitchFamily="34" charset="0"/>
              </a:rPr>
              <a:t>eb</a:t>
            </a:r>
            <a:r>
              <a:rPr kumimoji="0" lang="fr-BE" b="0" i="0" u="none" strike="noStrike" kern="12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Arial" panose="020B0604020202020204" pitchFamily="34" charset="0"/>
              </a:rPr>
              <a:t>ay, </a:t>
            </a:r>
            <a:r>
              <a:rPr kumimoji="0" lang="fr-BE" b="0" i="0" u="none" strike="noStrike" kern="1200" cap="none" spc="0" normalizeH="0" baseline="0" noProof="0" dirty="0" err="1">
                <a:ln>
                  <a:noFill/>
                </a:ln>
                <a:solidFill>
                  <a:srgbClr val="00B050"/>
                </a:solidFill>
                <a:effectLst/>
                <a:uLnTx/>
                <a:uFillTx/>
                <a:latin typeface="Calibri" panose="020F0502020204030204" pitchFamily="34" charset="0"/>
                <a:ea typeface="Calibri" panose="020F0502020204030204" pitchFamily="34" charset="0"/>
                <a:cs typeface="Arial" panose="020B0604020202020204" pitchFamily="34" charset="0"/>
              </a:rPr>
              <a:t>leboncoin</a:t>
            </a:r>
            <a:r>
              <a:rPr kumimoji="0" lang="fr-BE" b="0" i="0" u="none" strike="noStrike" kern="12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Arial" panose="020B0604020202020204" pitchFamily="34" charset="0"/>
              </a:rPr>
              <a:t>, etc. augmentent la valeur d’usage des biens. Les smartphones et vieux objets ont une durée de vie plus longue, grâce à ces sites -&gt; moins de gaspillage</a:t>
            </a:r>
            <a:r>
              <a:rPr kumimoji="0" lang="fr-BE"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rPr>
              <a:t> MAIS…attention à la surconsommation due aux prix attractifs!</a:t>
            </a:r>
            <a:endParaRPr kumimoji="0" lang="fr-BE" b="0" i="0" u="none" strike="noStrike" kern="1200" cap="none" spc="0" normalizeH="0" baseline="0" noProof="0" dirty="0">
              <a:ln>
                <a:noFill/>
              </a:ln>
              <a:solidFill>
                <a:prstClr val="black"/>
              </a:solidFill>
              <a:effectLst/>
              <a:uLnTx/>
              <a:uFillTx/>
              <a:latin typeface="Calibri" panose="020F0502020204030204"/>
            </a:endParaRPr>
          </a:p>
        </p:txBody>
      </p:sp>
      <p:sp>
        <p:nvSpPr>
          <p:cNvPr id="14" name="Rectangle 13">
            <a:extLst>
              <a:ext uri="{FF2B5EF4-FFF2-40B4-BE49-F238E27FC236}">
                <a16:creationId xmlns:a16="http://schemas.microsoft.com/office/drawing/2014/main" id="{82CC9B5C-3046-43CA-AE4D-69524DF7677F}"/>
              </a:ext>
            </a:extLst>
          </p:cNvPr>
          <p:cNvSpPr/>
          <p:nvPr/>
        </p:nvSpPr>
        <p:spPr>
          <a:xfrm>
            <a:off x="3464573" y="5265269"/>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Arial" panose="020B0604020202020204" pitchFamily="34" charset="0"/>
              </a:rPr>
              <a:t>Grâce à </a:t>
            </a:r>
            <a:r>
              <a:rPr kumimoji="0" lang="fr-BE" b="0" i="0" u="none" strike="noStrike" kern="1200" cap="none" spc="0" normalizeH="0" baseline="0" noProof="0" dirty="0" err="1">
                <a:ln>
                  <a:noFill/>
                </a:ln>
                <a:solidFill>
                  <a:srgbClr val="FF0000"/>
                </a:solidFill>
                <a:effectLst/>
                <a:uLnTx/>
                <a:uFillTx/>
                <a:latin typeface="Calibri" panose="020F0502020204030204" pitchFamily="34" charset="0"/>
                <a:ea typeface="Calibri" panose="020F0502020204030204" pitchFamily="34" charset="0"/>
                <a:cs typeface="Arial" panose="020B0604020202020204" pitchFamily="34" charset="0"/>
              </a:rPr>
              <a:t>airbnb</a:t>
            </a:r>
            <a:r>
              <a:rPr kumimoji="0" lang="fr-BE"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Arial" panose="020B0604020202020204" pitchFamily="34" charset="0"/>
              </a:rPr>
              <a:t>, fini la pression immobilière et la construction des gros hôtels diminuent </a:t>
            </a:r>
            <a:r>
              <a:rPr kumimoji="0" lang="fr-BE"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Arial" panose="020B0604020202020204" pitchFamily="34" charset="0"/>
              </a:rPr>
              <a:t>: le nombre d’hôtels et leur construction n’ont pas diminué dans les grandes villes.  </a:t>
            </a:r>
            <a:r>
              <a:rPr lang="fr-BE" dirty="0">
                <a:latin typeface="Calibri" panose="020F0502020204030204" pitchFamily="34" charset="0"/>
                <a:ea typeface="Calibri" panose="020F0502020204030204" pitchFamily="34" charset="0"/>
                <a:cs typeface="Arial" panose="020B0604020202020204" pitchFamily="34" charset="0"/>
              </a:rPr>
              <a:t>R</a:t>
            </a:r>
            <a:r>
              <a:rPr kumimoji="0" lang="fr-BE" b="0"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Arial" panose="020B0604020202020204" pitchFamily="34" charset="0"/>
              </a:rPr>
              <a:t>entabilité</a:t>
            </a:r>
            <a:r>
              <a:rPr kumimoji="0" lang="fr-BE"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Arial" panose="020B0604020202020204" pitchFamily="34" charset="0"/>
              </a:rPr>
              <a:t> plus grande pour le tourisme que pour la location de longue durée.</a:t>
            </a:r>
            <a:endParaRPr kumimoji="0" lang="fr-BE" b="0" i="0" u="none" strike="noStrike" kern="1200" cap="none" spc="0" normalizeH="0" baseline="0" noProof="0" dirty="0">
              <a:ln>
                <a:noFill/>
              </a:ln>
              <a:solidFill>
                <a:prstClr val="black"/>
              </a:solidFill>
              <a:effectLst/>
              <a:uLnTx/>
              <a:uFillTx/>
              <a:latin typeface="Calibri" panose="020F0502020204030204"/>
            </a:endParaRPr>
          </a:p>
        </p:txBody>
      </p:sp>
      <p:pic>
        <p:nvPicPr>
          <p:cNvPr id="16" name="Image 15">
            <a:extLst>
              <a:ext uri="{FF2B5EF4-FFF2-40B4-BE49-F238E27FC236}">
                <a16:creationId xmlns:a16="http://schemas.microsoft.com/office/drawing/2014/main" id="{D8EB3BC2-610F-41C0-B4A5-80BBD3EE4A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956" y="4941362"/>
            <a:ext cx="2606186" cy="970238"/>
          </a:xfrm>
          <a:prstGeom prst="rect">
            <a:avLst/>
          </a:prstGeom>
        </p:spPr>
      </p:pic>
    </p:spTree>
    <p:extLst>
      <p:ext uri="{BB962C8B-B14F-4D97-AF65-F5344CB8AC3E}">
        <p14:creationId xmlns:p14="http://schemas.microsoft.com/office/powerpoint/2010/main" val="243969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sp>
        <p:nvSpPr>
          <p:cNvPr id="3" name="Rectangle 2"/>
          <p:cNvSpPr/>
          <p:nvPr/>
        </p:nvSpPr>
        <p:spPr>
          <a:xfrm>
            <a:off x="0" y="0"/>
            <a:ext cx="12192000" cy="6228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llipse 3"/>
          <p:cNvSpPr/>
          <p:nvPr/>
        </p:nvSpPr>
        <p:spPr>
          <a:xfrm>
            <a:off x="11357112" y="184991"/>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sp>
        <p:nvSpPr>
          <p:cNvPr id="6" name="ZoneTexte 5">
            <a:extLst>
              <a:ext uri="{FF2B5EF4-FFF2-40B4-BE49-F238E27FC236}">
                <a16:creationId xmlns:a16="http://schemas.microsoft.com/office/drawing/2014/main" id="{4247DE7C-0D8A-4C83-A304-89207082E79A}"/>
              </a:ext>
            </a:extLst>
          </p:cNvPr>
          <p:cNvSpPr txBox="1"/>
          <p:nvPr/>
        </p:nvSpPr>
        <p:spPr>
          <a:xfrm>
            <a:off x="3464572" y="54491"/>
            <a:ext cx="60178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Un petit geste pour la planète…vrai ou faux?</a:t>
            </a:r>
          </a:p>
        </p:txBody>
      </p:sp>
      <p:sp>
        <p:nvSpPr>
          <p:cNvPr id="7" name="Rectangle 6"/>
          <p:cNvSpPr/>
          <p:nvPr/>
        </p:nvSpPr>
        <p:spPr>
          <a:xfrm>
            <a:off x="517742" y="913581"/>
            <a:ext cx="84006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i="0" u="none" strike="noStrike" kern="1200" cap="none" spc="0" normalizeH="0" baseline="0" noProof="0" dirty="0">
                <a:ln>
                  <a:noFill/>
                </a:ln>
                <a:solidFill>
                  <a:prstClr val="black"/>
                </a:solidFill>
                <a:effectLst/>
                <a:uLnTx/>
                <a:uFillTx/>
                <a:ea typeface="Times New Roman" panose="02020603050405020304" pitchFamily="18" charset="0"/>
                <a:cs typeface="+mn-cs"/>
              </a:rPr>
              <a:t>En Scandinavie et dans certains pays anglo-saxons  quel(les) méthode(s) permet(</a:t>
            </a:r>
            <a:r>
              <a:rPr kumimoji="0" lang="fr-BE" i="0" u="none" strike="noStrike" kern="1200" cap="none" spc="0" normalizeH="0" baseline="0" noProof="0" dirty="0" err="1">
                <a:ln>
                  <a:noFill/>
                </a:ln>
                <a:solidFill>
                  <a:prstClr val="black"/>
                </a:solidFill>
                <a:effectLst/>
                <a:uLnTx/>
                <a:uFillTx/>
                <a:ea typeface="Times New Roman" panose="02020603050405020304" pitchFamily="18" charset="0"/>
                <a:cs typeface="+mn-cs"/>
              </a:rPr>
              <a:t>tent</a:t>
            </a:r>
            <a:r>
              <a:rPr kumimoji="0" lang="fr-BE" i="0" u="none" strike="noStrike" kern="1200" cap="none" spc="0" normalizeH="0" baseline="0" noProof="0" dirty="0">
                <a:ln>
                  <a:noFill/>
                </a:ln>
                <a:solidFill>
                  <a:prstClr val="black"/>
                </a:solidFill>
                <a:effectLst/>
                <a:uLnTx/>
                <a:uFillTx/>
                <a:ea typeface="Times New Roman" panose="02020603050405020304" pitchFamily="18" charset="0"/>
                <a:cs typeface="+mn-cs"/>
              </a:rPr>
              <a:t>) de limiter la consommation d’eau?</a:t>
            </a:r>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4044" y="2847248"/>
            <a:ext cx="3807912" cy="2787637"/>
          </a:xfrm>
          <a:prstGeom prst="rect">
            <a:avLst/>
          </a:prstGeom>
        </p:spPr>
      </p:pic>
      <p:pic>
        <p:nvPicPr>
          <p:cNvPr id="20" name="Imag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8653" y="3578169"/>
            <a:ext cx="4134633" cy="2894243"/>
          </a:xfrm>
          <a:prstGeom prst="rect">
            <a:avLst/>
          </a:prstGeom>
        </p:spPr>
      </p:pic>
      <p:pic>
        <p:nvPicPr>
          <p:cNvPr id="9"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169" y="888168"/>
            <a:ext cx="2807395" cy="3028347"/>
          </a:xfrm>
          <a:prstGeom prst="rect">
            <a:avLst/>
          </a:prstGeom>
        </p:spPr>
      </p:pic>
      <p:sp>
        <p:nvSpPr>
          <p:cNvPr id="21" name="Rectangle 20"/>
          <p:cNvSpPr/>
          <p:nvPr/>
        </p:nvSpPr>
        <p:spPr>
          <a:xfrm>
            <a:off x="3157371" y="6245104"/>
            <a:ext cx="5752409" cy="375552"/>
          </a:xfrm>
          <a:prstGeom prst="rect">
            <a:avLst/>
          </a:prstGeom>
        </p:spPr>
        <p:txBody>
          <a:bodyPr wrap="non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fr-BE" b="0" i="0" u="none" strike="noStrike" kern="1200" cap="none" spc="0" normalizeH="0" baseline="0" noProof="0" dirty="0">
                <a:ln>
                  <a:noFill/>
                </a:ln>
                <a:effectLst/>
                <a:uLnTx/>
                <a:uFillTx/>
                <a:ea typeface="Calibri" panose="020F0502020204030204" pitchFamily="34" charset="0"/>
                <a:cs typeface="Times New Roman" panose="02020603050405020304" pitchFamily="18" charset="0"/>
              </a:rPr>
              <a:t>L’eau du bain usée est bouillie pour terminer dans le jacuzzi</a:t>
            </a:r>
          </a:p>
        </p:txBody>
      </p:sp>
      <p:sp>
        <p:nvSpPr>
          <p:cNvPr id="22" name="Rectangle 21"/>
          <p:cNvSpPr/>
          <p:nvPr/>
        </p:nvSpPr>
        <p:spPr>
          <a:xfrm>
            <a:off x="778711" y="2541189"/>
            <a:ext cx="2897973" cy="375552"/>
          </a:xfrm>
          <a:prstGeom prst="rect">
            <a:avLst/>
          </a:prstGeom>
        </p:spPr>
        <p:txBody>
          <a:bodyPr wrap="none">
            <a:spAutoFit/>
          </a:bodyPr>
          <a:lstStyle/>
          <a:p>
            <a:pPr marR="0" lvl="0" algn="l" defTabSz="914400" rtl="0" eaLnBrk="1" fontAlgn="auto" latinLnBrk="0" hangingPunct="1">
              <a:lnSpc>
                <a:spcPct val="107000"/>
              </a:lnSpc>
              <a:spcBef>
                <a:spcPts val="0"/>
              </a:spcBef>
              <a:spcAft>
                <a:spcPts val="800"/>
              </a:spcAft>
              <a:buClrTx/>
              <a:buSzTx/>
              <a:tabLst/>
              <a:defRPr/>
            </a:pPr>
            <a:r>
              <a:rPr kumimoji="0" lang="fr-BE" b="0" i="0" u="none" strike="noStrike" kern="1200" cap="none" spc="0" normalizeH="0" baseline="0" noProof="0" dirty="0">
                <a:ln>
                  <a:noFill/>
                </a:ln>
                <a:effectLst/>
                <a:uLnTx/>
                <a:uFillTx/>
                <a:ea typeface="Calibri" panose="020F0502020204030204" pitchFamily="34" charset="0"/>
                <a:cs typeface="Times New Roman" panose="02020603050405020304" pitchFamily="18" charset="0"/>
              </a:rPr>
              <a:t>Ils font pipi dans leur douche</a:t>
            </a:r>
          </a:p>
        </p:txBody>
      </p:sp>
      <p:sp>
        <p:nvSpPr>
          <p:cNvPr id="24" name="Rectangle 23"/>
          <p:cNvSpPr/>
          <p:nvPr/>
        </p:nvSpPr>
        <p:spPr>
          <a:xfrm>
            <a:off x="8493511" y="3578169"/>
            <a:ext cx="2404133" cy="463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p:nvPr/>
        </p:nvSpPr>
        <p:spPr>
          <a:xfrm>
            <a:off x="5989981" y="2962408"/>
            <a:ext cx="6096000" cy="95410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b="0" i="0" u="none" strike="noStrike" kern="1200" cap="none" spc="0" normalizeH="0" baseline="0" noProof="0" dirty="0">
                <a:ln>
                  <a:noFill/>
                </a:ln>
                <a:effectLst/>
                <a:uLnTx/>
                <a:uFillTx/>
                <a:ea typeface="Calibri" panose="020F0502020204030204" pitchFamily="34" charset="0"/>
                <a:cs typeface="Times New Roman" panose="02020603050405020304" pitchFamily="18" charset="0"/>
              </a:rPr>
              <a:t>Les saunas privatifs sont équipés d’un système de rigoles qui collecte et filtre la transpiration avant de la réinjecter dans le circuit de distribution d’eau.</a:t>
            </a:r>
          </a:p>
        </p:txBody>
      </p:sp>
    </p:spTree>
    <p:extLst>
      <p:ext uri="{BB962C8B-B14F-4D97-AF65-F5344CB8AC3E}">
        <p14:creationId xmlns:p14="http://schemas.microsoft.com/office/powerpoint/2010/main" val="14437573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sp>
        <p:nvSpPr>
          <p:cNvPr id="3" name="Rectangle 2"/>
          <p:cNvSpPr/>
          <p:nvPr/>
        </p:nvSpPr>
        <p:spPr>
          <a:xfrm>
            <a:off x="0" y="0"/>
            <a:ext cx="12192000" cy="6228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llipse 3"/>
          <p:cNvSpPr/>
          <p:nvPr/>
        </p:nvSpPr>
        <p:spPr>
          <a:xfrm>
            <a:off x="11357112" y="184991"/>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sp>
        <p:nvSpPr>
          <p:cNvPr id="6" name="ZoneTexte 5">
            <a:extLst>
              <a:ext uri="{FF2B5EF4-FFF2-40B4-BE49-F238E27FC236}">
                <a16:creationId xmlns:a16="http://schemas.microsoft.com/office/drawing/2014/main" id="{4247DE7C-0D8A-4C83-A304-89207082E79A}"/>
              </a:ext>
            </a:extLst>
          </p:cNvPr>
          <p:cNvSpPr txBox="1"/>
          <p:nvPr/>
        </p:nvSpPr>
        <p:spPr>
          <a:xfrm>
            <a:off x="3464572" y="54491"/>
            <a:ext cx="60178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Un petit geste pour la planète…vrai ou faux?</a:t>
            </a:r>
          </a:p>
        </p:txBody>
      </p:sp>
      <p:sp>
        <p:nvSpPr>
          <p:cNvPr id="7" name="Rectangle 6"/>
          <p:cNvSpPr/>
          <p:nvPr/>
        </p:nvSpPr>
        <p:spPr>
          <a:xfrm>
            <a:off x="517742" y="913581"/>
            <a:ext cx="84006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i="0" u="none" strike="noStrike" kern="1200" cap="none" spc="0" normalizeH="0" baseline="0" noProof="0" dirty="0">
                <a:ln>
                  <a:noFill/>
                </a:ln>
                <a:solidFill>
                  <a:prstClr val="black"/>
                </a:solidFill>
                <a:effectLst/>
                <a:uLnTx/>
                <a:uFillTx/>
                <a:ea typeface="Times New Roman" panose="02020603050405020304" pitchFamily="18" charset="0"/>
                <a:cs typeface="+mn-cs"/>
              </a:rPr>
              <a:t>En Scandinavie et dans certains pays anglo-saxons  quel(les) méthode(s) permet(</a:t>
            </a:r>
            <a:r>
              <a:rPr kumimoji="0" lang="fr-BE" i="0" u="none" strike="noStrike" kern="1200" cap="none" spc="0" normalizeH="0" baseline="0" noProof="0" dirty="0" err="1">
                <a:ln>
                  <a:noFill/>
                </a:ln>
                <a:solidFill>
                  <a:prstClr val="black"/>
                </a:solidFill>
                <a:effectLst/>
                <a:uLnTx/>
                <a:uFillTx/>
                <a:ea typeface="Times New Roman" panose="02020603050405020304" pitchFamily="18" charset="0"/>
                <a:cs typeface="+mn-cs"/>
              </a:rPr>
              <a:t>tent</a:t>
            </a:r>
            <a:r>
              <a:rPr kumimoji="0" lang="fr-BE" i="0" u="none" strike="noStrike" kern="1200" cap="none" spc="0" normalizeH="0" baseline="0" noProof="0" dirty="0">
                <a:ln>
                  <a:noFill/>
                </a:ln>
                <a:solidFill>
                  <a:prstClr val="black"/>
                </a:solidFill>
                <a:effectLst/>
                <a:uLnTx/>
                <a:uFillTx/>
                <a:ea typeface="Times New Roman" panose="02020603050405020304" pitchFamily="18" charset="0"/>
                <a:cs typeface="+mn-cs"/>
              </a:rPr>
              <a:t>) de limiter la consommation d’eau?</a:t>
            </a:r>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4044" y="2847248"/>
            <a:ext cx="3807912" cy="2787637"/>
          </a:xfrm>
          <a:prstGeom prst="rect">
            <a:avLst/>
          </a:prstGeom>
        </p:spPr>
      </p:pic>
      <p:pic>
        <p:nvPicPr>
          <p:cNvPr id="20" name="Imag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8653" y="3578169"/>
            <a:ext cx="4134633" cy="2894243"/>
          </a:xfrm>
          <a:prstGeom prst="rect">
            <a:avLst/>
          </a:prstGeom>
        </p:spPr>
      </p:pic>
      <p:pic>
        <p:nvPicPr>
          <p:cNvPr id="9"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169" y="888168"/>
            <a:ext cx="2807395" cy="3028347"/>
          </a:xfrm>
          <a:prstGeom prst="rect">
            <a:avLst/>
          </a:prstGeom>
        </p:spPr>
      </p:pic>
      <p:sp>
        <p:nvSpPr>
          <p:cNvPr id="21" name="Rectangle 20"/>
          <p:cNvSpPr/>
          <p:nvPr/>
        </p:nvSpPr>
        <p:spPr>
          <a:xfrm>
            <a:off x="3157371" y="6245104"/>
            <a:ext cx="5752409" cy="375552"/>
          </a:xfrm>
          <a:prstGeom prst="rect">
            <a:avLst/>
          </a:prstGeom>
        </p:spPr>
        <p:txBody>
          <a:bodyPr wrap="non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fr-BE" b="0" i="0" u="none" strike="noStrike" kern="1200" cap="none" spc="0" normalizeH="0" baseline="0" noProof="0" dirty="0">
                <a:ln>
                  <a:noFill/>
                </a:ln>
                <a:solidFill>
                  <a:srgbClr val="FF0000"/>
                </a:solidFill>
                <a:effectLst/>
                <a:uLnTx/>
                <a:uFillTx/>
                <a:ea typeface="Calibri" panose="020F0502020204030204" pitchFamily="34" charset="0"/>
                <a:cs typeface="Times New Roman" panose="02020603050405020304" pitchFamily="18" charset="0"/>
              </a:rPr>
              <a:t>L’eau du bain usée est bouillie pour terminer dans le jacuzzi</a:t>
            </a:r>
          </a:p>
        </p:txBody>
      </p:sp>
      <p:sp>
        <p:nvSpPr>
          <p:cNvPr id="22" name="Rectangle 21"/>
          <p:cNvSpPr/>
          <p:nvPr/>
        </p:nvSpPr>
        <p:spPr>
          <a:xfrm>
            <a:off x="778711" y="2541189"/>
            <a:ext cx="2897973" cy="375552"/>
          </a:xfrm>
          <a:prstGeom prst="rect">
            <a:avLst/>
          </a:prstGeom>
        </p:spPr>
        <p:txBody>
          <a:bodyPr wrap="none">
            <a:spAutoFit/>
          </a:bodyPr>
          <a:lstStyle/>
          <a:p>
            <a:pPr marR="0" lvl="0" algn="l" defTabSz="914400" rtl="0" eaLnBrk="1" fontAlgn="auto" latinLnBrk="0" hangingPunct="1">
              <a:lnSpc>
                <a:spcPct val="107000"/>
              </a:lnSpc>
              <a:spcBef>
                <a:spcPts val="0"/>
              </a:spcBef>
              <a:spcAft>
                <a:spcPts val="800"/>
              </a:spcAft>
              <a:buClrTx/>
              <a:buSzTx/>
              <a:tabLst/>
              <a:defRPr/>
            </a:pPr>
            <a:r>
              <a:rPr kumimoji="0" lang="fr-BE" b="0" i="0" u="none" strike="noStrike" kern="1200" cap="none" spc="0" normalizeH="0" baseline="0" noProof="0" dirty="0">
                <a:ln>
                  <a:noFill/>
                </a:ln>
                <a:solidFill>
                  <a:srgbClr val="00B050"/>
                </a:solidFill>
                <a:effectLst/>
                <a:uLnTx/>
                <a:uFillTx/>
                <a:ea typeface="Calibri" panose="020F0502020204030204" pitchFamily="34" charset="0"/>
                <a:cs typeface="Times New Roman" panose="02020603050405020304" pitchFamily="18" charset="0"/>
              </a:rPr>
              <a:t>Ils font pipi dans leur douche</a:t>
            </a:r>
          </a:p>
        </p:txBody>
      </p:sp>
      <p:sp>
        <p:nvSpPr>
          <p:cNvPr id="24" name="Rectangle 23"/>
          <p:cNvSpPr/>
          <p:nvPr/>
        </p:nvSpPr>
        <p:spPr>
          <a:xfrm>
            <a:off x="8493511" y="3578169"/>
            <a:ext cx="2404133" cy="463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p:nvPr/>
        </p:nvSpPr>
        <p:spPr>
          <a:xfrm>
            <a:off x="5989981" y="2962408"/>
            <a:ext cx="6096000" cy="95410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b="0" i="0" u="none" strike="noStrike" kern="1200" cap="none" spc="0" normalizeH="0" baseline="0" noProof="0" dirty="0">
                <a:ln>
                  <a:noFill/>
                </a:ln>
                <a:solidFill>
                  <a:srgbClr val="FF0000"/>
                </a:solidFill>
                <a:effectLst/>
                <a:uLnTx/>
                <a:uFillTx/>
                <a:ea typeface="Calibri" panose="020F0502020204030204" pitchFamily="34" charset="0"/>
                <a:cs typeface="Times New Roman" panose="02020603050405020304" pitchFamily="18" charset="0"/>
              </a:rPr>
              <a:t>Les saunas privatifs sont équipés d’un système de rigoles qui collecte et filtre la transpiration avant de la réinjecter dans le circuit de distribution d’eau.</a:t>
            </a:r>
          </a:p>
        </p:txBody>
      </p:sp>
    </p:spTree>
    <p:extLst>
      <p:ext uri="{BB962C8B-B14F-4D97-AF65-F5344CB8AC3E}">
        <p14:creationId xmlns:p14="http://schemas.microsoft.com/office/powerpoint/2010/main" val="5572931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25C3C1-BC5E-AA4A-821A-DBFC4772C31E}"/>
              </a:ext>
            </a:extLst>
          </p:cNvPr>
          <p:cNvSpPr>
            <a:spLocks noGrp="1"/>
          </p:cNvSpPr>
          <p:nvPr>
            <p:ph type="title"/>
          </p:nvPr>
        </p:nvSpPr>
        <p:spPr>
          <a:xfrm>
            <a:off x="0" y="2909"/>
            <a:ext cx="12192000" cy="1879054"/>
          </a:xfrm>
          <a:solidFill>
            <a:schemeClr val="accent6">
              <a:lumMod val="50000"/>
            </a:schemeClr>
          </a:solidFill>
        </p:spPr>
        <p:txBody>
          <a:bodyPr>
            <a:normAutofit fontScale="90000"/>
          </a:bodyPr>
          <a:lstStyle/>
          <a:p>
            <a:pPr algn="ctr"/>
            <a:r>
              <a:rPr lang="fr-BE" sz="2700" b="1" dirty="0">
                <a:solidFill>
                  <a:schemeClr val="bg1"/>
                </a:solidFill>
                <a:latin typeface="Calibri" panose="020F0502020204030204" pitchFamily="34" charset="0"/>
                <a:cs typeface="Calibri" panose="020F0502020204030204" pitchFamily="34" charset="0"/>
              </a:rPr>
              <a:t>La fabrication des ordinateurs requiert de nombreuses ressources. </a:t>
            </a:r>
            <a:br>
              <a:rPr lang="fr-BE" sz="2700" b="1" dirty="0">
                <a:solidFill>
                  <a:schemeClr val="bg1"/>
                </a:solidFill>
                <a:latin typeface="Calibri" panose="020F0502020204030204" pitchFamily="34" charset="0"/>
                <a:cs typeface="Calibri" panose="020F0502020204030204" pitchFamily="34" charset="0"/>
              </a:rPr>
            </a:br>
            <a:r>
              <a:rPr lang="fr-BE" sz="2700" b="1" dirty="0">
                <a:solidFill>
                  <a:schemeClr val="bg1"/>
                </a:solidFill>
                <a:latin typeface="Calibri" panose="020F0502020204030204" pitchFamily="34" charset="0"/>
                <a:cs typeface="Calibri" panose="020F0502020204030204" pitchFamily="34" charset="0"/>
              </a:rPr>
              <a:t>Les matériaux utilisés se retrouvent en partie dans le produit final </a:t>
            </a:r>
            <a:br>
              <a:rPr lang="fr-BE" sz="2700" b="1" dirty="0">
                <a:solidFill>
                  <a:schemeClr val="bg1"/>
                </a:solidFill>
                <a:latin typeface="Calibri" panose="020F0502020204030204" pitchFamily="34" charset="0"/>
                <a:cs typeface="Calibri" panose="020F0502020204030204" pitchFamily="34" charset="0"/>
              </a:rPr>
            </a:br>
            <a:r>
              <a:rPr lang="fr-BE" sz="2700" b="1" dirty="0">
                <a:solidFill>
                  <a:schemeClr val="bg1"/>
                </a:solidFill>
                <a:latin typeface="Calibri" panose="020F0502020204030204" pitchFamily="34" charset="0"/>
                <a:cs typeface="Calibri" panose="020F0502020204030204" pitchFamily="34" charset="0"/>
              </a:rPr>
              <a:t>et en partie sous forme de déchets. </a:t>
            </a:r>
            <a:br>
              <a:rPr lang="fr-BE" sz="2700" b="1" dirty="0">
                <a:solidFill>
                  <a:schemeClr val="bg1"/>
                </a:solidFill>
                <a:latin typeface="Calibri" panose="020F0502020204030204" pitchFamily="34" charset="0"/>
                <a:cs typeface="Calibri" panose="020F0502020204030204" pitchFamily="34" charset="0"/>
              </a:rPr>
            </a:br>
            <a:r>
              <a:rPr lang="fr-BE" sz="2700" b="1" dirty="0">
                <a:solidFill>
                  <a:schemeClr val="bg1"/>
                </a:solidFill>
                <a:latin typeface="Calibri" panose="020F0502020204030204" pitchFamily="34" charset="0"/>
                <a:cs typeface="Calibri" panose="020F0502020204030204" pitchFamily="34" charset="0"/>
              </a:rPr>
              <a:t>Quel pourcentage de ces matériaux utilisés se retrouve effectivement dans le produit final ?</a:t>
            </a:r>
            <a:br>
              <a:rPr lang="fr-BE" sz="2700" b="1" dirty="0">
                <a:solidFill>
                  <a:schemeClr val="bg1"/>
                </a:solidFill>
                <a:latin typeface="Calibri" panose="020F0502020204030204" pitchFamily="34" charset="0"/>
                <a:cs typeface="Calibri" panose="020F0502020204030204" pitchFamily="34" charset="0"/>
              </a:rPr>
            </a:br>
            <a:endParaRPr lang="fr-FR" sz="2700" b="1" dirty="0">
              <a:solidFill>
                <a:schemeClr val="bg1"/>
              </a:solidFill>
              <a:latin typeface="Calibri" panose="020F0502020204030204" pitchFamily="34" charset="0"/>
              <a:cs typeface="Calibri" panose="020F0502020204030204" pitchFamily="34" charset="0"/>
            </a:endParaRPr>
          </a:p>
        </p:txBody>
      </p:sp>
      <p:pic>
        <p:nvPicPr>
          <p:cNvPr id="6" name="Espace réservé pour une image  5">
            <a:extLst>
              <a:ext uri="{FF2B5EF4-FFF2-40B4-BE49-F238E27FC236}">
                <a16:creationId xmlns:a16="http://schemas.microsoft.com/office/drawing/2014/main" id="{4E02AA48-25B1-8F4B-A9AB-59BDBFB348CD}"/>
              </a:ext>
            </a:extLst>
          </p:cNvPr>
          <p:cNvPicPr>
            <a:picLocks noGrp="1" noChangeAspect="1"/>
          </p:cNvPicPr>
          <p:nvPr>
            <p:ph type="pic" idx="1"/>
          </p:nvPr>
        </p:nvPicPr>
        <p:blipFill>
          <a:blip r:embed="rId3"/>
          <a:srcRect t="32546" b="32546"/>
          <a:stretch>
            <a:fillRect/>
          </a:stretch>
        </p:blipFill>
        <p:spPr>
          <a:xfrm>
            <a:off x="3583811" y="2315063"/>
            <a:ext cx="6418066" cy="3652452"/>
          </a:xfrm>
        </p:spPr>
      </p:pic>
      <p:sp>
        <p:nvSpPr>
          <p:cNvPr id="4" name="Espace réservé du texte 3">
            <a:extLst>
              <a:ext uri="{FF2B5EF4-FFF2-40B4-BE49-F238E27FC236}">
                <a16:creationId xmlns:a16="http://schemas.microsoft.com/office/drawing/2014/main" id="{17B5BC5C-3D19-934F-AE59-CA8AD14579C9}"/>
              </a:ext>
            </a:extLst>
          </p:cNvPr>
          <p:cNvSpPr>
            <a:spLocks noGrp="1"/>
          </p:cNvSpPr>
          <p:nvPr>
            <p:ph type="body" sz="half" idx="2"/>
          </p:nvPr>
        </p:nvSpPr>
        <p:spPr>
          <a:xfrm>
            <a:off x="393406" y="2413591"/>
            <a:ext cx="4351590" cy="3455397"/>
          </a:xfrm>
        </p:spPr>
        <p:txBody>
          <a:bodyPr>
            <a:normAutofit/>
          </a:bodyPr>
          <a:lstStyle/>
          <a:p>
            <a:endParaRPr lang="fr-BE" sz="3200" dirty="0">
              <a:latin typeface="Calibri" panose="020F0502020204030204" pitchFamily="34" charset="0"/>
              <a:cs typeface="Calibri" panose="020F0502020204030204" pitchFamily="34" charset="0"/>
            </a:endParaRPr>
          </a:p>
          <a:p>
            <a:r>
              <a:rPr lang="fr-BE" sz="3200" dirty="0">
                <a:latin typeface="Calibri" panose="020F0502020204030204" pitchFamily="34" charset="0"/>
                <a:cs typeface="Calibri" panose="020F0502020204030204" pitchFamily="34" charset="0"/>
              </a:rPr>
              <a:t>10 %</a:t>
            </a:r>
          </a:p>
          <a:p>
            <a:endParaRPr lang="fr-BE" sz="3200" dirty="0">
              <a:latin typeface="Calibri" panose="020F0502020204030204" pitchFamily="34" charset="0"/>
              <a:cs typeface="Calibri" panose="020F0502020204030204" pitchFamily="34" charset="0"/>
            </a:endParaRPr>
          </a:p>
          <a:p>
            <a:r>
              <a:rPr lang="fr-BE" sz="3200" dirty="0">
                <a:latin typeface="Calibri" panose="020F0502020204030204" pitchFamily="34" charset="0"/>
                <a:cs typeface="Calibri" panose="020F0502020204030204" pitchFamily="34" charset="0"/>
              </a:rPr>
              <a:t>5 %</a:t>
            </a:r>
          </a:p>
          <a:p>
            <a:endParaRPr lang="fr-BE" sz="3200" dirty="0">
              <a:latin typeface="Calibri" panose="020F0502020204030204" pitchFamily="34" charset="0"/>
              <a:cs typeface="Calibri" panose="020F0502020204030204" pitchFamily="34" charset="0"/>
            </a:endParaRPr>
          </a:p>
          <a:p>
            <a:r>
              <a:rPr lang="fr-BE" sz="3200" dirty="0">
                <a:latin typeface="Calibri" panose="020F0502020204030204" pitchFamily="34" charset="0"/>
                <a:cs typeface="Calibri" panose="020F0502020204030204" pitchFamily="34" charset="0"/>
              </a:rPr>
              <a:t>2 %</a:t>
            </a:r>
          </a:p>
          <a:p>
            <a:endParaRPr lang="fr-FR" sz="1800" dirty="0">
              <a:latin typeface="Calibri" panose="020F0502020204030204" pitchFamily="34" charset="0"/>
              <a:cs typeface="Calibri" panose="020F0502020204030204" pitchFamily="34" charset="0"/>
            </a:endParaRPr>
          </a:p>
        </p:txBody>
      </p:sp>
      <p:pic>
        <p:nvPicPr>
          <p:cNvPr id="5" name="Image 4"/>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53322" y="6106024"/>
            <a:ext cx="1190324" cy="578919"/>
          </a:xfrm>
          <a:prstGeom prst="rect">
            <a:avLst/>
          </a:prstGeom>
        </p:spPr>
      </p:pic>
      <p:sp>
        <p:nvSpPr>
          <p:cNvPr id="8" name="Ellipse 7"/>
          <p:cNvSpPr/>
          <p:nvPr/>
        </p:nvSpPr>
        <p:spPr>
          <a:xfrm>
            <a:off x="11214777" y="1560598"/>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spTree>
    <p:extLst>
      <p:ext uri="{BB962C8B-B14F-4D97-AF65-F5344CB8AC3E}">
        <p14:creationId xmlns:p14="http://schemas.microsoft.com/office/powerpoint/2010/main" val="28187881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25C3C1-BC5E-AA4A-821A-DBFC4772C31E}"/>
              </a:ext>
            </a:extLst>
          </p:cNvPr>
          <p:cNvSpPr>
            <a:spLocks noGrp="1"/>
          </p:cNvSpPr>
          <p:nvPr>
            <p:ph type="title"/>
          </p:nvPr>
        </p:nvSpPr>
        <p:spPr>
          <a:xfrm>
            <a:off x="0" y="2909"/>
            <a:ext cx="12192000" cy="1879054"/>
          </a:xfrm>
          <a:solidFill>
            <a:schemeClr val="accent6">
              <a:lumMod val="50000"/>
            </a:schemeClr>
          </a:solidFill>
        </p:spPr>
        <p:txBody>
          <a:bodyPr>
            <a:normAutofit fontScale="90000"/>
          </a:bodyPr>
          <a:lstStyle/>
          <a:p>
            <a:pPr algn="ctr"/>
            <a:r>
              <a:rPr lang="fr-BE" sz="2700" b="1" dirty="0">
                <a:solidFill>
                  <a:schemeClr val="bg1"/>
                </a:solidFill>
                <a:latin typeface="Calibri" panose="020F0502020204030204" pitchFamily="34" charset="0"/>
                <a:cs typeface="Calibri" panose="020F0502020204030204" pitchFamily="34" charset="0"/>
              </a:rPr>
              <a:t>La fabrication des ordinateurs requiert de nombreuses ressources. </a:t>
            </a:r>
            <a:br>
              <a:rPr lang="fr-BE" sz="2700" b="1" dirty="0">
                <a:solidFill>
                  <a:schemeClr val="bg1"/>
                </a:solidFill>
                <a:latin typeface="Calibri" panose="020F0502020204030204" pitchFamily="34" charset="0"/>
                <a:cs typeface="Calibri" panose="020F0502020204030204" pitchFamily="34" charset="0"/>
              </a:rPr>
            </a:br>
            <a:r>
              <a:rPr lang="fr-BE" sz="2700" b="1" dirty="0">
                <a:solidFill>
                  <a:schemeClr val="bg1"/>
                </a:solidFill>
                <a:latin typeface="Calibri" panose="020F0502020204030204" pitchFamily="34" charset="0"/>
                <a:cs typeface="Calibri" panose="020F0502020204030204" pitchFamily="34" charset="0"/>
              </a:rPr>
              <a:t>Les matériaux utilisés se retrouvent en partie dans le produit final </a:t>
            </a:r>
            <a:br>
              <a:rPr lang="fr-BE" sz="2700" b="1" dirty="0">
                <a:solidFill>
                  <a:schemeClr val="bg1"/>
                </a:solidFill>
                <a:latin typeface="Calibri" panose="020F0502020204030204" pitchFamily="34" charset="0"/>
                <a:cs typeface="Calibri" panose="020F0502020204030204" pitchFamily="34" charset="0"/>
              </a:rPr>
            </a:br>
            <a:r>
              <a:rPr lang="fr-BE" sz="2700" b="1" dirty="0">
                <a:solidFill>
                  <a:schemeClr val="bg1"/>
                </a:solidFill>
                <a:latin typeface="Calibri" panose="020F0502020204030204" pitchFamily="34" charset="0"/>
                <a:cs typeface="Calibri" panose="020F0502020204030204" pitchFamily="34" charset="0"/>
              </a:rPr>
              <a:t>et en partie sous forme de déchets. </a:t>
            </a:r>
            <a:br>
              <a:rPr lang="fr-BE" sz="2700" b="1" dirty="0">
                <a:solidFill>
                  <a:schemeClr val="bg1"/>
                </a:solidFill>
                <a:latin typeface="Calibri" panose="020F0502020204030204" pitchFamily="34" charset="0"/>
                <a:cs typeface="Calibri" panose="020F0502020204030204" pitchFamily="34" charset="0"/>
              </a:rPr>
            </a:br>
            <a:r>
              <a:rPr lang="fr-BE" sz="2700" b="1" dirty="0">
                <a:solidFill>
                  <a:schemeClr val="bg1"/>
                </a:solidFill>
                <a:latin typeface="Calibri" panose="020F0502020204030204" pitchFamily="34" charset="0"/>
                <a:cs typeface="Calibri" panose="020F0502020204030204" pitchFamily="34" charset="0"/>
              </a:rPr>
              <a:t>Quel pourcentage de ces matériaux utilisés se retrouve effectivement dans le produit final ?</a:t>
            </a:r>
            <a:br>
              <a:rPr lang="fr-BE" sz="2700" b="1" dirty="0">
                <a:solidFill>
                  <a:schemeClr val="bg1"/>
                </a:solidFill>
                <a:latin typeface="Calibri" panose="020F0502020204030204" pitchFamily="34" charset="0"/>
                <a:cs typeface="Calibri" panose="020F0502020204030204" pitchFamily="34" charset="0"/>
              </a:rPr>
            </a:br>
            <a:endParaRPr lang="fr-FR" sz="2700" b="1" dirty="0">
              <a:solidFill>
                <a:schemeClr val="bg1"/>
              </a:solidFill>
              <a:latin typeface="Calibri" panose="020F0502020204030204" pitchFamily="34" charset="0"/>
              <a:cs typeface="Calibri" panose="020F0502020204030204" pitchFamily="34" charset="0"/>
            </a:endParaRPr>
          </a:p>
        </p:txBody>
      </p:sp>
      <p:pic>
        <p:nvPicPr>
          <p:cNvPr id="6" name="Espace réservé pour une image  5">
            <a:extLst>
              <a:ext uri="{FF2B5EF4-FFF2-40B4-BE49-F238E27FC236}">
                <a16:creationId xmlns:a16="http://schemas.microsoft.com/office/drawing/2014/main" id="{4E02AA48-25B1-8F4B-A9AB-59BDBFB348CD}"/>
              </a:ext>
            </a:extLst>
          </p:cNvPr>
          <p:cNvPicPr>
            <a:picLocks noGrp="1" noChangeAspect="1"/>
          </p:cNvPicPr>
          <p:nvPr>
            <p:ph type="pic" idx="1"/>
          </p:nvPr>
        </p:nvPicPr>
        <p:blipFill>
          <a:blip r:embed="rId3"/>
          <a:srcRect t="32546" b="32546"/>
          <a:stretch>
            <a:fillRect/>
          </a:stretch>
        </p:blipFill>
        <p:spPr>
          <a:xfrm>
            <a:off x="3583811" y="2315063"/>
            <a:ext cx="6418066" cy="3652452"/>
          </a:xfrm>
        </p:spPr>
      </p:pic>
      <p:sp>
        <p:nvSpPr>
          <p:cNvPr id="4" name="Espace réservé du texte 3">
            <a:extLst>
              <a:ext uri="{FF2B5EF4-FFF2-40B4-BE49-F238E27FC236}">
                <a16:creationId xmlns:a16="http://schemas.microsoft.com/office/drawing/2014/main" id="{17B5BC5C-3D19-934F-AE59-CA8AD14579C9}"/>
              </a:ext>
            </a:extLst>
          </p:cNvPr>
          <p:cNvSpPr>
            <a:spLocks noGrp="1"/>
          </p:cNvSpPr>
          <p:nvPr>
            <p:ph type="body" sz="half" idx="2"/>
          </p:nvPr>
        </p:nvSpPr>
        <p:spPr>
          <a:xfrm>
            <a:off x="393406" y="2413591"/>
            <a:ext cx="4351590" cy="3455397"/>
          </a:xfrm>
        </p:spPr>
        <p:txBody>
          <a:bodyPr>
            <a:normAutofit/>
          </a:bodyPr>
          <a:lstStyle/>
          <a:p>
            <a:endParaRPr lang="fr-BE" sz="3200" dirty="0">
              <a:latin typeface="Calibri" panose="020F0502020204030204" pitchFamily="34" charset="0"/>
              <a:cs typeface="Calibri" panose="020F0502020204030204" pitchFamily="34" charset="0"/>
            </a:endParaRPr>
          </a:p>
          <a:p>
            <a:r>
              <a:rPr lang="fr-BE" sz="3200" dirty="0">
                <a:solidFill>
                  <a:srgbClr val="FF0000"/>
                </a:solidFill>
                <a:latin typeface="Calibri" panose="020F0502020204030204" pitchFamily="34" charset="0"/>
                <a:cs typeface="Calibri" panose="020F0502020204030204" pitchFamily="34" charset="0"/>
              </a:rPr>
              <a:t>10 %</a:t>
            </a:r>
          </a:p>
          <a:p>
            <a:endParaRPr lang="fr-BE" sz="3200" dirty="0">
              <a:solidFill>
                <a:srgbClr val="FF0000"/>
              </a:solidFill>
              <a:latin typeface="Calibri" panose="020F0502020204030204" pitchFamily="34" charset="0"/>
              <a:cs typeface="Calibri" panose="020F0502020204030204" pitchFamily="34" charset="0"/>
            </a:endParaRPr>
          </a:p>
          <a:p>
            <a:r>
              <a:rPr lang="fr-BE" sz="3200" dirty="0">
                <a:solidFill>
                  <a:srgbClr val="FF0000"/>
                </a:solidFill>
                <a:latin typeface="Calibri" panose="020F0502020204030204" pitchFamily="34" charset="0"/>
                <a:cs typeface="Calibri" panose="020F0502020204030204" pitchFamily="34" charset="0"/>
              </a:rPr>
              <a:t>5 %</a:t>
            </a:r>
          </a:p>
          <a:p>
            <a:endParaRPr lang="fr-BE" sz="3200" dirty="0">
              <a:latin typeface="Calibri" panose="020F0502020204030204" pitchFamily="34" charset="0"/>
              <a:cs typeface="Calibri" panose="020F0502020204030204" pitchFamily="34" charset="0"/>
            </a:endParaRPr>
          </a:p>
          <a:p>
            <a:r>
              <a:rPr lang="fr-BE" sz="3200" dirty="0">
                <a:solidFill>
                  <a:srgbClr val="00B050"/>
                </a:solidFill>
                <a:latin typeface="Calibri" panose="020F0502020204030204" pitchFamily="34" charset="0"/>
                <a:cs typeface="Calibri" panose="020F0502020204030204" pitchFamily="34" charset="0"/>
              </a:rPr>
              <a:t>2 %</a:t>
            </a:r>
          </a:p>
          <a:p>
            <a:endParaRPr lang="fr-FR" sz="1800" dirty="0">
              <a:latin typeface="Calibri" panose="020F0502020204030204" pitchFamily="34" charset="0"/>
              <a:cs typeface="Calibri" panose="020F0502020204030204" pitchFamily="34" charset="0"/>
            </a:endParaRPr>
          </a:p>
        </p:txBody>
      </p:sp>
      <p:pic>
        <p:nvPicPr>
          <p:cNvPr id="5" name="Image 4"/>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53322" y="6106024"/>
            <a:ext cx="1190324" cy="578919"/>
          </a:xfrm>
          <a:prstGeom prst="rect">
            <a:avLst/>
          </a:prstGeom>
        </p:spPr>
      </p:pic>
      <p:sp>
        <p:nvSpPr>
          <p:cNvPr id="8" name="Ellipse 7"/>
          <p:cNvSpPr/>
          <p:nvPr/>
        </p:nvSpPr>
        <p:spPr>
          <a:xfrm>
            <a:off x="11214777" y="1560598"/>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spTree>
    <p:extLst>
      <p:ext uri="{BB962C8B-B14F-4D97-AF65-F5344CB8AC3E}">
        <p14:creationId xmlns:p14="http://schemas.microsoft.com/office/powerpoint/2010/main" val="38666733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sp>
        <p:nvSpPr>
          <p:cNvPr id="3" name="Rectangle 2"/>
          <p:cNvSpPr/>
          <p:nvPr/>
        </p:nvSpPr>
        <p:spPr>
          <a:xfrm>
            <a:off x="0" y="-1"/>
            <a:ext cx="12192000" cy="82772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llipse 3"/>
          <p:cNvSpPr/>
          <p:nvPr/>
        </p:nvSpPr>
        <p:spPr>
          <a:xfrm>
            <a:off x="11357112" y="184991"/>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sp>
        <p:nvSpPr>
          <p:cNvPr id="6" name="ZoneTexte 5">
            <a:extLst>
              <a:ext uri="{FF2B5EF4-FFF2-40B4-BE49-F238E27FC236}">
                <a16:creationId xmlns:a16="http://schemas.microsoft.com/office/drawing/2014/main" id="{4247DE7C-0D8A-4C83-A304-89207082E79A}"/>
              </a:ext>
            </a:extLst>
          </p:cNvPr>
          <p:cNvSpPr txBox="1"/>
          <p:nvPr/>
        </p:nvSpPr>
        <p:spPr>
          <a:xfrm>
            <a:off x="-372140" y="62414"/>
            <a:ext cx="12458121" cy="461665"/>
          </a:xfrm>
          <a:prstGeom prst="rect">
            <a:avLst/>
          </a:prstGeom>
          <a:noFill/>
        </p:spPr>
        <p:txBody>
          <a:bodyPr wrap="square" rtlCol="0">
            <a:spAutoFit/>
          </a:bodyPr>
          <a:lstStyle/>
          <a:p>
            <a:pPr lvl="0" algn="ctr">
              <a:defRPr/>
            </a:pPr>
            <a:r>
              <a:rPr lang="fr-BE" sz="2400" b="1" dirty="0">
                <a:solidFill>
                  <a:schemeClr val="bg1"/>
                </a:solidFill>
              </a:rPr>
              <a:t>Citez quatre alternatives à la voiture individuelle - Question ouverte… </a:t>
            </a:r>
          </a:p>
        </p:txBody>
      </p:sp>
      <p:sp>
        <p:nvSpPr>
          <p:cNvPr id="24" name="Rectangle 23"/>
          <p:cNvSpPr/>
          <p:nvPr/>
        </p:nvSpPr>
        <p:spPr>
          <a:xfrm>
            <a:off x="8493511" y="3578169"/>
            <a:ext cx="2404133" cy="463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space réservé du contenu 2">
            <a:extLst>
              <a:ext uri="{FF2B5EF4-FFF2-40B4-BE49-F238E27FC236}">
                <a16:creationId xmlns:a16="http://schemas.microsoft.com/office/drawing/2014/main" id="{23C7BC03-1250-8D4D-8489-45D588467BAF}"/>
              </a:ext>
            </a:extLst>
          </p:cNvPr>
          <p:cNvSpPr txBox="1">
            <a:spLocks/>
          </p:cNvSpPr>
          <p:nvPr/>
        </p:nvSpPr>
        <p:spPr>
          <a:xfrm>
            <a:off x="563229" y="1094922"/>
            <a:ext cx="10447681" cy="3777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BE" sz="1800" dirty="0"/>
          </a:p>
        </p:txBody>
      </p:sp>
      <p:pic>
        <p:nvPicPr>
          <p:cNvPr id="7" name="Graphique 6" descr="Voiture avec un remplissage uni">
            <a:extLst>
              <a:ext uri="{FF2B5EF4-FFF2-40B4-BE49-F238E27FC236}">
                <a16:creationId xmlns:a16="http://schemas.microsoft.com/office/drawing/2014/main" id="{7864B69D-8534-7B4F-A6FA-86408FD30C27}"/>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308790" y="2717418"/>
            <a:ext cx="2040785" cy="2040785"/>
          </a:xfrm>
          <a:prstGeom prst="rect">
            <a:avLst/>
          </a:prstGeom>
        </p:spPr>
      </p:pic>
    </p:spTree>
    <p:extLst>
      <p:ext uri="{BB962C8B-B14F-4D97-AF65-F5344CB8AC3E}">
        <p14:creationId xmlns:p14="http://schemas.microsoft.com/office/powerpoint/2010/main" val="351736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sp>
        <p:nvSpPr>
          <p:cNvPr id="3" name="Rectangle 2"/>
          <p:cNvSpPr/>
          <p:nvPr/>
        </p:nvSpPr>
        <p:spPr>
          <a:xfrm>
            <a:off x="0" y="-1"/>
            <a:ext cx="12192000" cy="82772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llipse 3"/>
          <p:cNvSpPr/>
          <p:nvPr/>
        </p:nvSpPr>
        <p:spPr>
          <a:xfrm>
            <a:off x="11357112" y="184991"/>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sp>
        <p:nvSpPr>
          <p:cNvPr id="6" name="ZoneTexte 5">
            <a:extLst>
              <a:ext uri="{FF2B5EF4-FFF2-40B4-BE49-F238E27FC236}">
                <a16:creationId xmlns:a16="http://schemas.microsoft.com/office/drawing/2014/main" id="{4247DE7C-0D8A-4C83-A304-89207082E79A}"/>
              </a:ext>
            </a:extLst>
          </p:cNvPr>
          <p:cNvSpPr txBox="1"/>
          <p:nvPr/>
        </p:nvSpPr>
        <p:spPr>
          <a:xfrm>
            <a:off x="-372140" y="62414"/>
            <a:ext cx="12458121" cy="461665"/>
          </a:xfrm>
          <a:prstGeom prst="rect">
            <a:avLst/>
          </a:prstGeom>
          <a:noFill/>
        </p:spPr>
        <p:txBody>
          <a:bodyPr wrap="square" rtlCol="0">
            <a:spAutoFit/>
          </a:bodyPr>
          <a:lstStyle/>
          <a:p>
            <a:pPr lvl="0" algn="ctr">
              <a:defRPr/>
            </a:pPr>
            <a:r>
              <a:rPr lang="fr-BE" sz="2400" b="1" dirty="0">
                <a:solidFill>
                  <a:schemeClr val="bg1"/>
                </a:solidFill>
              </a:rPr>
              <a:t>Citez quatre alternatives à la voiture individuelle … Question ouverte…</a:t>
            </a:r>
          </a:p>
        </p:txBody>
      </p:sp>
      <p:sp>
        <p:nvSpPr>
          <p:cNvPr id="24" name="Rectangle 23"/>
          <p:cNvSpPr/>
          <p:nvPr/>
        </p:nvSpPr>
        <p:spPr>
          <a:xfrm>
            <a:off x="8493511" y="3578169"/>
            <a:ext cx="2404133" cy="463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space réservé du contenu 2">
            <a:extLst>
              <a:ext uri="{FF2B5EF4-FFF2-40B4-BE49-F238E27FC236}">
                <a16:creationId xmlns:a16="http://schemas.microsoft.com/office/drawing/2014/main" id="{23C7BC03-1250-8D4D-8489-45D588467BAF}"/>
              </a:ext>
            </a:extLst>
          </p:cNvPr>
          <p:cNvSpPr txBox="1">
            <a:spLocks/>
          </p:cNvSpPr>
          <p:nvPr/>
        </p:nvSpPr>
        <p:spPr>
          <a:xfrm>
            <a:off x="563229" y="1094922"/>
            <a:ext cx="10447681" cy="3777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BE" sz="1800" dirty="0"/>
          </a:p>
        </p:txBody>
      </p:sp>
      <p:sp>
        <p:nvSpPr>
          <p:cNvPr id="5" name="ZoneTexte 4">
            <a:extLst>
              <a:ext uri="{FF2B5EF4-FFF2-40B4-BE49-F238E27FC236}">
                <a16:creationId xmlns:a16="http://schemas.microsoft.com/office/drawing/2014/main" id="{B7B3E694-8DA7-C24A-93EB-87B91975E7B8}"/>
              </a:ext>
            </a:extLst>
          </p:cNvPr>
          <p:cNvSpPr txBox="1"/>
          <p:nvPr/>
        </p:nvSpPr>
        <p:spPr>
          <a:xfrm>
            <a:off x="1074716" y="1626919"/>
            <a:ext cx="10082151" cy="2031325"/>
          </a:xfrm>
          <a:prstGeom prst="rect">
            <a:avLst/>
          </a:prstGeom>
          <a:noFill/>
        </p:spPr>
        <p:txBody>
          <a:bodyPr wrap="square" rtlCol="0">
            <a:spAutoFit/>
          </a:bodyPr>
          <a:lstStyle/>
          <a:p>
            <a:r>
              <a:rPr lang="fr-FR" dirty="0"/>
              <a:t>Les transports en commun : train, tram, bus</a:t>
            </a:r>
          </a:p>
          <a:p>
            <a:r>
              <a:rPr lang="fr-FR" dirty="0"/>
              <a:t>Covoiturage</a:t>
            </a:r>
          </a:p>
          <a:p>
            <a:r>
              <a:rPr lang="fr-FR" dirty="0"/>
              <a:t>Vélo</a:t>
            </a:r>
          </a:p>
          <a:p>
            <a:r>
              <a:rPr lang="fr-FR" dirty="0"/>
              <a:t>Marche…</a:t>
            </a:r>
          </a:p>
          <a:p>
            <a:endParaRPr lang="fr-FR" dirty="0"/>
          </a:p>
          <a:p>
            <a:endParaRPr lang="fr-FR" dirty="0"/>
          </a:p>
          <a:p>
            <a:endParaRPr lang="fr-FR" dirty="0"/>
          </a:p>
        </p:txBody>
      </p:sp>
      <p:pic>
        <p:nvPicPr>
          <p:cNvPr id="10" name="Graphique 9" descr="Cyclisme avec un remplissage uni">
            <a:extLst>
              <a:ext uri="{FF2B5EF4-FFF2-40B4-BE49-F238E27FC236}">
                <a16:creationId xmlns:a16="http://schemas.microsoft.com/office/drawing/2014/main" id="{37BAB9E1-D689-5B47-B72E-52A8EADE5EE8}"/>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658590" y="4136273"/>
            <a:ext cx="1193471" cy="1193471"/>
          </a:xfrm>
          <a:prstGeom prst="rect">
            <a:avLst/>
          </a:prstGeom>
        </p:spPr>
      </p:pic>
    </p:spTree>
    <p:extLst>
      <p:ext uri="{BB962C8B-B14F-4D97-AF65-F5344CB8AC3E}">
        <p14:creationId xmlns:p14="http://schemas.microsoft.com/office/powerpoint/2010/main" val="191357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sp>
        <p:nvSpPr>
          <p:cNvPr id="6" name="Rectangle 5"/>
          <p:cNvSpPr/>
          <p:nvPr/>
        </p:nvSpPr>
        <p:spPr>
          <a:xfrm>
            <a:off x="0" y="0"/>
            <a:ext cx="12192000" cy="64935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En France, combien y-a-t-il d’équipements électriques et électroniques par foyer ?</a:t>
            </a:r>
          </a:p>
        </p:txBody>
      </p:sp>
      <p:sp>
        <p:nvSpPr>
          <p:cNvPr id="4" name="Ellipse 3"/>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sp>
        <p:nvSpPr>
          <p:cNvPr id="8" name="Rectangle 7"/>
          <p:cNvSpPr/>
          <p:nvPr/>
        </p:nvSpPr>
        <p:spPr>
          <a:xfrm>
            <a:off x="1350273" y="1602958"/>
            <a:ext cx="202024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3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38</a:t>
            </a:r>
            <a:endParaRPr kumimoji="0" lang="fr-BE" sz="3600" b="0" i="0" u="none" strike="noStrike" kern="1200" cap="none" spc="0" normalizeH="0" baseline="0" noProof="0" dirty="0">
              <a:ln>
                <a:noFill/>
              </a:ln>
              <a:solidFill>
                <a:prstClr val="black"/>
              </a:solidFill>
              <a:effectLst/>
              <a:uLnTx/>
              <a:uFillTx/>
              <a:latin typeface="Calibri" panose="020F0502020204030204"/>
            </a:endParaRPr>
          </a:p>
        </p:txBody>
      </p:sp>
      <p:sp>
        <p:nvSpPr>
          <p:cNvPr id="9" name="Rectangle 8"/>
          <p:cNvSpPr/>
          <p:nvPr/>
        </p:nvSpPr>
        <p:spPr>
          <a:xfrm>
            <a:off x="1361493" y="2556561"/>
            <a:ext cx="162625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3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64</a:t>
            </a:r>
            <a:endParaRPr kumimoji="0" lang="fr-BE" sz="3600" b="0" i="0" u="none" strike="noStrike" kern="1200" cap="none" spc="0" normalizeH="0" baseline="0" noProof="0" dirty="0">
              <a:ln>
                <a:noFill/>
              </a:ln>
              <a:solidFill>
                <a:prstClr val="black"/>
              </a:solidFill>
              <a:effectLst/>
              <a:uLnTx/>
              <a:uFillTx/>
              <a:latin typeface="Calibri" panose="020F0502020204030204"/>
            </a:endParaRPr>
          </a:p>
        </p:txBody>
      </p:sp>
      <p:sp>
        <p:nvSpPr>
          <p:cNvPr id="10" name="Rectangle 9"/>
          <p:cNvSpPr/>
          <p:nvPr/>
        </p:nvSpPr>
        <p:spPr>
          <a:xfrm>
            <a:off x="1350274" y="3592371"/>
            <a:ext cx="652743"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3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99</a:t>
            </a:r>
            <a:endParaRPr kumimoji="0" lang="fr-BE" sz="3600" b="0" i="0" u="none" strike="noStrike" kern="1200" cap="none" spc="0" normalizeH="0" baseline="0" noProof="0" dirty="0">
              <a:ln>
                <a:noFill/>
              </a:ln>
              <a:solidFill>
                <a:prstClr val="black"/>
              </a:solidFill>
              <a:effectLst/>
              <a:uLnTx/>
              <a:uFillTx/>
              <a:latin typeface="Calibri" panose="020F0502020204030204"/>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5126" y="1602959"/>
            <a:ext cx="6416420" cy="3978825"/>
          </a:xfrm>
          <a:prstGeom prst="rect">
            <a:avLst/>
          </a:prstGeom>
        </p:spPr>
      </p:pic>
    </p:spTree>
    <p:extLst>
      <p:ext uri="{BB962C8B-B14F-4D97-AF65-F5344CB8AC3E}">
        <p14:creationId xmlns:p14="http://schemas.microsoft.com/office/powerpoint/2010/main" val="32154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sp>
        <p:nvSpPr>
          <p:cNvPr id="6" name="Rectangle 5"/>
          <p:cNvSpPr/>
          <p:nvPr/>
        </p:nvSpPr>
        <p:spPr>
          <a:xfrm>
            <a:off x="0" y="0"/>
            <a:ext cx="12192000" cy="64935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En France, combien y-a-t-il d’équipements électriques et électroniques par foyer ?</a:t>
            </a:r>
          </a:p>
        </p:txBody>
      </p:sp>
      <p:sp>
        <p:nvSpPr>
          <p:cNvPr id="4" name="Ellipse 3"/>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sp>
        <p:nvSpPr>
          <p:cNvPr id="8" name="Rectangle 7"/>
          <p:cNvSpPr/>
          <p:nvPr/>
        </p:nvSpPr>
        <p:spPr>
          <a:xfrm>
            <a:off x="1350273" y="1602958"/>
            <a:ext cx="202024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36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38</a:t>
            </a:r>
            <a:endParaRPr kumimoji="0" lang="fr-BE" sz="3600" b="0" i="0" u="none" strike="noStrike" kern="1200" cap="none" spc="0" normalizeH="0" baseline="0" noProof="0" dirty="0">
              <a:ln>
                <a:noFill/>
              </a:ln>
              <a:solidFill>
                <a:srgbClr val="FF0000"/>
              </a:solidFill>
              <a:effectLst/>
              <a:uLnTx/>
              <a:uFillTx/>
              <a:latin typeface="Calibri" panose="020F0502020204030204"/>
            </a:endParaRPr>
          </a:p>
        </p:txBody>
      </p:sp>
      <p:sp>
        <p:nvSpPr>
          <p:cNvPr id="9" name="Rectangle 8"/>
          <p:cNvSpPr/>
          <p:nvPr/>
        </p:nvSpPr>
        <p:spPr>
          <a:xfrm>
            <a:off x="1361493" y="2556561"/>
            <a:ext cx="162625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36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64</a:t>
            </a:r>
            <a:endParaRPr kumimoji="0" lang="fr-BE" sz="3600" b="0" i="0" u="none" strike="noStrike" kern="1200" cap="none" spc="0" normalizeH="0" baseline="0" noProof="0" dirty="0">
              <a:ln>
                <a:noFill/>
              </a:ln>
              <a:solidFill>
                <a:srgbClr val="FF0000"/>
              </a:solidFill>
              <a:effectLst/>
              <a:uLnTx/>
              <a:uFillTx/>
              <a:latin typeface="Calibri" panose="020F0502020204030204"/>
            </a:endParaRPr>
          </a:p>
        </p:txBody>
      </p:sp>
      <p:sp>
        <p:nvSpPr>
          <p:cNvPr id="10" name="Rectangle 9"/>
          <p:cNvSpPr/>
          <p:nvPr/>
        </p:nvSpPr>
        <p:spPr>
          <a:xfrm>
            <a:off x="1350274" y="3592371"/>
            <a:ext cx="652743"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3600" b="0" i="0" u="none" strike="noStrike" kern="12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rPr>
              <a:t>99</a:t>
            </a:r>
            <a:endParaRPr kumimoji="0" lang="fr-BE" sz="3600" b="0" i="0" u="none" strike="noStrike" kern="1200" cap="none" spc="0" normalizeH="0" baseline="0" noProof="0" dirty="0">
              <a:ln>
                <a:noFill/>
              </a:ln>
              <a:solidFill>
                <a:srgbClr val="00B050"/>
              </a:solidFill>
              <a:effectLst/>
              <a:uLnTx/>
              <a:uFillTx/>
              <a:latin typeface="Calibri" panose="020F0502020204030204"/>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5126" y="1602959"/>
            <a:ext cx="6416420" cy="3978825"/>
          </a:xfrm>
          <a:prstGeom prst="rect">
            <a:avLst/>
          </a:prstGeom>
        </p:spPr>
      </p:pic>
      <p:sp>
        <p:nvSpPr>
          <p:cNvPr id="3" name="ZoneTexte 2">
            <a:extLst>
              <a:ext uri="{FF2B5EF4-FFF2-40B4-BE49-F238E27FC236}">
                <a16:creationId xmlns:a16="http://schemas.microsoft.com/office/drawing/2014/main" id="{B33A686A-9E1D-264A-B054-C986029A0293}"/>
              </a:ext>
            </a:extLst>
          </p:cNvPr>
          <p:cNvSpPr txBox="1"/>
          <p:nvPr/>
        </p:nvSpPr>
        <p:spPr>
          <a:xfrm>
            <a:off x="825335" y="4862945"/>
            <a:ext cx="4643252" cy="923330"/>
          </a:xfrm>
          <a:prstGeom prst="rect">
            <a:avLst/>
          </a:prstGeom>
          <a:noFill/>
        </p:spPr>
        <p:txBody>
          <a:bodyPr wrap="square" rtlCol="0">
            <a:spAutoFit/>
          </a:bodyPr>
          <a:lstStyle/>
          <a:p>
            <a:r>
              <a:rPr lang="fr-FR" dirty="0"/>
              <a:t>Selon l’IPSOS : chaque foyer </a:t>
            </a:r>
            <a:r>
              <a:rPr lang="fr-FR" dirty="0" smtClean="0"/>
              <a:t>français </a:t>
            </a:r>
            <a:r>
              <a:rPr lang="fr-FR" dirty="0"/>
              <a:t>possède près d’une centaine d’appareils électriques et électroniques </a:t>
            </a:r>
          </a:p>
        </p:txBody>
      </p:sp>
    </p:spTree>
    <p:extLst>
      <p:ext uri="{BB962C8B-B14F-4D97-AF65-F5344CB8AC3E}">
        <p14:creationId xmlns:p14="http://schemas.microsoft.com/office/powerpoint/2010/main" val="13269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sp>
        <p:nvSpPr>
          <p:cNvPr id="3" name="Rectangle 2"/>
          <p:cNvSpPr/>
          <p:nvPr/>
        </p:nvSpPr>
        <p:spPr>
          <a:xfrm>
            <a:off x="0" y="-1"/>
            <a:ext cx="12192000" cy="71226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Numérique : vrai ou faux?</a:t>
            </a:r>
          </a:p>
        </p:txBody>
      </p:sp>
      <p:sp>
        <p:nvSpPr>
          <p:cNvPr id="4" name="Ellipse 3"/>
          <p:cNvSpPr/>
          <p:nvPr/>
        </p:nvSpPr>
        <p:spPr>
          <a:xfrm>
            <a:off x="11264609" y="390903"/>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sp>
        <p:nvSpPr>
          <p:cNvPr id="7" name="ZoneTexte 6"/>
          <p:cNvSpPr txBox="1"/>
          <p:nvPr/>
        </p:nvSpPr>
        <p:spPr>
          <a:xfrm>
            <a:off x="2297875" y="1179735"/>
            <a:ext cx="8853389" cy="1938992"/>
          </a:xfrm>
          <a:prstGeom prst="rect">
            <a:avLst/>
          </a:prstGeom>
          <a:noFill/>
        </p:spPr>
        <p:txBody>
          <a:bodyPr wrap="square" rtlCol="0">
            <a:spAutoFit/>
          </a:bodyPr>
          <a:lstStyle/>
          <a:p>
            <a:r>
              <a:rPr lang="fr-BE" sz="2000" dirty="0"/>
              <a:t>Grâce au numérique, je stocke et partage mes photos avec </a:t>
            </a:r>
            <a:r>
              <a:rPr lang="fr-BE" sz="2000" b="1" dirty="0"/>
              <a:t>beaucoup moins </a:t>
            </a:r>
            <a:r>
              <a:rPr lang="fr-BE" sz="2000" dirty="0"/>
              <a:t>de contraintes pour l’environnement qu’auparavant ! </a:t>
            </a:r>
          </a:p>
          <a:p>
            <a:endParaRPr lang="fr-BE" sz="2000" dirty="0"/>
          </a:p>
          <a:p>
            <a:r>
              <a:rPr lang="fr-BE" sz="2000" dirty="0"/>
              <a:t>La part des émissions de CO</a:t>
            </a:r>
            <a:r>
              <a:rPr lang="fr-BE" sz="2000" baseline="-25000" dirty="0"/>
              <a:t>2</a:t>
            </a:r>
            <a:r>
              <a:rPr lang="fr-BE" sz="2000" dirty="0"/>
              <a:t> du numérique représentera </a:t>
            </a:r>
            <a:r>
              <a:rPr lang="fr-BE" sz="2000" b="1" dirty="0"/>
              <a:t>2%</a:t>
            </a:r>
            <a:r>
              <a:rPr lang="fr-BE" sz="2000" dirty="0"/>
              <a:t> des émissions mondiales en 2025.</a:t>
            </a:r>
          </a:p>
          <a:p>
            <a:endParaRPr lang="fr-BE" sz="2000" dirty="0"/>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64" y="889687"/>
            <a:ext cx="1754882" cy="1692876"/>
          </a:xfrm>
          <a:prstGeom prst="rect">
            <a:avLst/>
          </a:prstGeom>
        </p:spPr>
      </p:pic>
      <p:sp>
        <p:nvSpPr>
          <p:cNvPr id="9" name="Rectangle 8"/>
          <p:cNvSpPr/>
          <p:nvPr/>
        </p:nvSpPr>
        <p:spPr>
          <a:xfrm>
            <a:off x="181264" y="3739273"/>
            <a:ext cx="11891319" cy="1938992"/>
          </a:xfrm>
          <a:prstGeom prst="rect">
            <a:avLst/>
          </a:prstGeom>
        </p:spPr>
        <p:txBody>
          <a:bodyPr wrap="square">
            <a:spAutoFit/>
          </a:bodyPr>
          <a:lstStyle/>
          <a:p>
            <a:r>
              <a:rPr lang="fr-BE" sz="2000" dirty="0"/>
              <a:t>La consommation énergétique du numérique se répartit principalement dans </a:t>
            </a:r>
            <a:r>
              <a:rPr lang="fr-BE" sz="2000" b="1" dirty="0"/>
              <a:t>la production des équipements </a:t>
            </a:r>
            <a:r>
              <a:rPr lang="fr-BE" sz="2000" dirty="0"/>
              <a:t>(terminaux : TV, smartphone + construction des data centers). </a:t>
            </a:r>
          </a:p>
          <a:p>
            <a:endParaRPr lang="fr-BE" sz="2000" dirty="0"/>
          </a:p>
          <a:p>
            <a:r>
              <a:rPr lang="fr-BE" sz="2000" dirty="0"/>
              <a:t>Regarder YouTube et des vidéos en ligne est </a:t>
            </a:r>
            <a:r>
              <a:rPr lang="fr-BE" sz="2000" b="1" dirty="0"/>
              <a:t>sans danger </a:t>
            </a:r>
            <a:r>
              <a:rPr lang="fr-BE" sz="2000" dirty="0"/>
              <a:t>pour la planète en comparaison des émissions de CO</a:t>
            </a:r>
            <a:r>
              <a:rPr lang="fr-BE" sz="2000" baseline="-25000" dirty="0"/>
              <a:t>2</a:t>
            </a:r>
            <a:r>
              <a:rPr lang="fr-BE" sz="2000" dirty="0"/>
              <a:t> liées aux activités culturelles (cinéma, théâtre, spectacle, etc.).</a:t>
            </a:r>
          </a:p>
          <a:p>
            <a:endParaRPr lang="fr-BE" sz="2000" dirty="0"/>
          </a:p>
        </p:txBody>
      </p:sp>
    </p:spTree>
    <p:extLst>
      <p:ext uri="{BB962C8B-B14F-4D97-AF65-F5344CB8AC3E}">
        <p14:creationId xmlns:p14="http://schemas.microsoft.com/office/powerpoint/2010/main" val="75788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185D936-8784-8144-A43E-33202DF36942}"/>
              </a:ext>
            </a:extLst>
          </p:cNvPr>
          <p:cNvSpPr>
            <a:spLocks noGrp="1"/>
          </p:cNvSpPr>
          <p:nvPr>
            <p:ph type="ctrTitle"/>
          </p:nvPr>
        </p:nvSpPr>
        <p:spPr>
          <a:xfrm>
            <a:off x="643467" y="321734"/>
            <a:ext cx="10905066" cy="11357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rmAutofit/>
          </a:bodyPr>
          <a:lstStyle/>
          <a:p>
            <a:r>
              <a:rPr lang="en-US" sz="2400" b="1" dirty="0" err="1">
                <a:solidFill>
                  <a:prstClr val="white"/>
                </a:solidFill>
              </a:rPr>
              <a:t>Economie</a:t>
            </a:r>
            <a:r>
              <a:rPr lang="en-US" sz="2400" b="1" dirty="0">
                <a:solidFill>
                  <a:prstClr val="white"/>
                </a:solidFill>
              </a:rPr>
              <a:t> </a:t>
            </a:r>
            <a:r>
              <a:rPr lang="en-US" sz="2400" b="1" dirty="0" err="1">
                <a:solidFill>
                  <a:prstClr val="white"/>
                </a:solidFill>
              </a:rPr>
              <a:t>circulaire</a:t>
            </a:r>
            <a:r>
              <a:rPr lang="en-US" sz="2400" b="1" dirty="0">
                <a:solidFill>
                  <a:prstClr val="white"/>
                </a:solidFill>
              </a:rPr>
              <a:t>…</a:t>
            </a:r>
            <a:r>
              <a:rPr lang="en-US" sz="2400" b="1" dirty="0" err="1">
                <a:solidFill>
                  <a:prstClr val="white"/>
                </a:solidFill>
              </a:rPr>
              <a:t>vrai</a:t>
            </a:r>
            <a:r>
              <a:rPr lang="en-US" sz="2400" b="1" dirty="0">
                <a:solidFill>
                  <a:prstClr val="white"/>
                </a:solidFill>
              </a:rPr>
              <a:t> </a:t>
            </a:r>
            <a:r>
              <a:rPr lang="en-US" sz="2400" b="1" dirty="0" err="1">
                <a:solidFill>
                  <a:prstClr val="white"/>
                </a:solidFill>
              </a:rPr>
              <a:t>ou</a:t>
            </a:r>
            <a:r>
              <a:rPr lang="en-US" sz="2400" b="1" dirty="0">
                <a:solidFill>
                  <a:prstClr val="white"/>
                </a:solidFill>
              </a:rPr>
              <a:t> faux? </a:t>
            </a:r>
          </a:p>
        </p:txBody>
      </p:sp>
      <p:sp>
        <p:nvSpPr>
          <p:cNvPr id="5" name="Ellipse 4">
            <a:extLst>
              <a:ext uri="{FF2B5EF4-FFF2-40B4-BE49-F238E27FC236}">
                <a16:creationId xmlns:a16="http://schemas.microsoft.com/office/drawing/2014/main" id="{67811A52-30F7-F54C-B3AD-FC7CEBD39476}"/>
              </a:ext>
            </a:extLst>
          </p:cNvPr>
          <p:cNvSpPr/>
          <p:nvPr/>
        </p:nvSpPr>
        <p:spPr>
          <a:xfrm>
            <a:off x="9846307" y="1122363"/>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fr-BE" sz="1800" b="1" i="0" u="none" strike="noStrike" kern="1200" cap="none" spc="0" normalizeH="0" baseline="0" noProof="0">
                <a:ln>
                  <a:noFill/>
                </a:ln>
                <a:solidFill>
                  <a:prstClr val="black"/>
                </a:solidFill>
                <a:effectLst/>
                <a:uLnTx/>
                <a:uFillTx/>
                <a:latin typeface="Calibri" panose="020F0502020204030204"/>
                <a:ea typeface="+mn-ea"/>
                <a:cs typeface="+mn-cs"/>
              </a:rPr>
              <a:t>C</a:t>
            </a:r>
          </a:p>
        </p:txBody>
      </p:sp>
      <p:sp>
        <p:nvSpPr>
          <p:cNvPr id="3" name="Sous-titre 2">
            <a:extLst>
              <a:ext uri="{FF2B5EF4-FFF2-40B4-BE49-F238E27FC236}">
                <a16:creationId xmlns:a16="http://schemas.microsoft.com/office/drawing/2014/main" id="{0CCEC23C-F697-364A-B16F-B4D8318A7DE1}"/>
              </a:ext>
            </a:extLst>
          </p:cNvPr>
          <p:cNvSpPr>
            <a:spLocks noGrp="1"/>
          </p:cNvSpPr>
          <p:nvPr>
            <p:ph type="subTitle" idx="1"/>
          </p:nvPr>
        </p:nvSpPr>
        <p:spPr>
          <a:xfrm>
            <a:off x="1553690" y="1600199"/>
            <a:ext cx="9114310" cy="4135438"/>
          </a:xfrm>
        </p:spPr>
        <p:txBody>
          <a:bodyPr>
            <a:normAutofit/>
          </a:bodyPr>
          <a:lstStyle/>
          <a:p>
            <a:pPr algn="l"/>
            <a:endParaRPr lang="fr-FR" sz="1800" b="1" dirty="0"/>
          </a:p>
          <a:p>
            <a:pPr algn="l"/>
            <a:r>
              <a:rPr lang="fr-FR" sz="1800" b="1" dirty="0"/>
              <a:t>Un produit est considéré comme durable si…</a:t>
            </a:r>
          </a:p>
          <a:p>
            <a:pPr algn="l"/>
            <a:endParaRPr lang="fr-FR" sz="1800" dirty="0"/>
          </a:p>
          <a:p>
            <a:pPr algn="l"/>
            <a:endParaRPr lang="fr-FR" sz="1800" dirty="0"/>
          </a:p>
        </p:txBody>
      </p:sp>
      <p:pic>
        <p:nvPicPr>
          <p:cNvPr id="10" name="Graphique 9" descr="Amélioration continue contour">
            <a:extLst>
              <a:ext uri="{FF2B5EF4-FFF2-40B4-BE49-F238E27FC236}">
                <a16:creationId xmlns:a16="http://schemas.microsoft.com/office/drawing/2014/main" id="{7A0DC361-FD52-434C-8AAE-8C5FC16C886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537752" y="2164962"/>
            <a:ext cx="3284213" cy="3284213"/>
          </a:xfrm>
          <a:prstGeom prst="rect">
            <a:avLst/>
          </a:prstGeom>
        </p:spPr>
      </p:pic>
      <p:sp>
        <p:nvSpPr>
          <p:cNvPr id="26" name="ZoneTexte 25">
            <a:extLst>
              <a:ext uri="{FF2B5EF4-FFF2-40B4-BE49-F238E27FC236}">
                <a16:creationId xmlns:a16="http://schemas.microsoft.com/office/drawing/2014/main" id="{8339F550-2490-DF47-9ADD-A30F8512B548}"/>
              </a:ext>
            </a:extLst>
          </p:cNvPr>
          <p:cNvSpPr txBox="1"/>
          <p:nvPr/>
        </p:nvSpPr>
        <p:spPr>
          <a:xfrm>
            <a:off x="2176181" y="2536568"/>
            <a:ext cx="4816289" cy="646331"/>
          </a:xfrm>
          <a:prstGeom prst="rect">
            <a:avLst/>
          </a:prstGeom>
          <a:noFill/>
        </p:spPr>
        <p:txBody>
          <a:bodyPr wrap="square" rtlCol="0">
            <a:spAutoFit/>
          </a:bodyPr>
          <a:lstStyle/>
          <a:p>
            <a:r>
              <a:rPr lang="fr-BE" dirty="0">
                <a:solidFill>
                  <a:srgbClr val="00B050"/>
                </a:solidFill>
              </a:rPr>
              <a:t>Il a une durée de vie plus longue que la moyenne = </a:t>
            </a:r>
            <a:r>
              <a:rPr lang="fr-BE" dirty="0">
                <a:solidFill>
                  <a:srgbClr val="FF0000"/>
                </a:solidFill>
              </a:rPr>
              <a:t>biens durables</a:t>
            </a:r>
            <a:endParaRPr lang="fr-BE" dirty="0">
              <a:solidFill>
                <a:srgbClr val="00B050"/>
              </a:solidFill>
            </a:endParaRPr>
          </a:p>
        </p:txBody>
      </p:sp>
      <p:sp>
        <p:nvSpPr>
          <p:cNvPr id="27" name="ZoneTexte 26">
            <a:extLst>
              <a:ext uri="{FF2B5EF4-FFF2-40B4-BE49-F238E27FC236}">
                <a16:creationId xmlns:a16="http://schemas.microsoft.com/office/drawing/2014/main" id="{D400B568-2D46-7648-913E-A59F2D89ACBC}"/>
              </a:ext>
            </a:extLst>
          </p:cNvPr>
          <p:cNvSpPr txBox="1"/>
          <p:nvPr/>
        </p:nvSpPr>
        <p:spPr>
          <a:xfrm>
            <a:off x="643467" y="3537276"/>
            <a:ext cx="5986182" cy="2031325"/>
          </a:xfrm>
          <a:prstGeom prst="rect">
            <a:avLst/>
          </a:prstGeom>
          <a:noFill/>
        </p:spPr>
        <p:txBody>
          <a:bodyPr wrap="square" rtlCol="0">
            <a:spAutoFit/>
          </a:bodyPr>
          <a:lstStyle/>
          <a:p>
            <a:r>
              <a:rPr lang="fr-BE" dirty="0">
                <a:solidFill>
                  <a:srgbClr val="00B050"/>
                </a:solidFill>
              </a:rPr>
              <a:t>Il prend en compte les impacts sur l’environnement tout au long de son existence = </a:t>
            </a:r>
            <a:r>
              <a:rPr lang="fr-BE" dirty="0">
                <a:solidFill>
                  <a:srgbClr val="FF0000"/>
                </a:solidFill>
              </a:rPr>
              <a:t>analyse du cycle de vie</a:t>
            </a:r>
          </a:p>
          <a:p>
            <a:r>
              <a:rPr lang="fr-BE" dirty="0">
                <a:solidFill>
                  <a:srgbClr val="FF0000"/>
                </a:solidFill>
              </a:rPr>
              <a:t>Se poser des questions :</a:t>
            </a:r>
            <a:r>
              <a:rPr lang="fr-BE" dirty="0"/>
              <a:t> quelles ressources (matières premières, eau, énergie…), en quelles quantités?, impact des procédés de fabrication? Quelle maintenance? Quel recyclage?</a:t>
            </a:r>
            <a:endParaRPr lang="fr-BE" dirty="0">
              <a:solidFill>
                <a:srgbClr val="00B050"/>
              </a:solidFill>
            </a:endParaRPr>
          </a:p>
          <a:p>
            <a:pPr algn="ctr"/>
            <a:endParaRPr lang="fr-FR" dirty="0"/>
          </a:p>
        </p:txBody>
      </p:sp>
      <p:sp>
        <p:nvSpPr>
          <p:cNvPr id="28" name="ZoneTexte 27">
            <a:extLst>
              <a:ext uri="{FF2B5EF4-FFF2-40B4-BE49-F238E27FC236}">
                <a16:creationId xmlns:a16="http://schemas.microsoft.com/office/drawing/2014/main" id="{70FBEE7E-2A3C-644B-BECF-CAC8DF0351CD}"/>
              </a:ext>
            </a:extLst>
          </p:cNvPr>
          <p:cNvSpPr txBox="1"/>
          <p:nvPr/>
        </p:nvSpPr>
        <p:spPr>
          <a:xfrm>
            <a:off x="3084206" y="5589660"/>
            <a:ext cx="4554071" cy="646331"/>
          </a:xfrm>
          <a:prstGeom prst="rect">
            <a:avLst/>
          </a:prstGeom>
          <a:noFill/>
        </p:spPr>
        <p:txBody>
          <a:bodyPr wrap="square" rtlCol="0">
            <a:spAutoFit/>
          </a:bodyPr>
          <a:lstStyle/>
          <a:p>
            <a:r>
              <a:rPr lang="fr-BE" dirty="0">
                <a:solidFill>
                  <a:srgbClr val="00B050"/>
                </a:solidFill>
              </a:rPr>
              <a:t>C’est un produit qui est facilement réparable</a:t>
            </a:r>
          </a:p>
          <a:p>
            <a:endParaRPr lang="fr-FR" dirty="0"/>
          </a:p>
        </p:txBody>
      </p:sp>
    </p:spTree>
    <p:extLst>
      <p:ext uri="{BB962C8B-B14F-4D97-AF65-F5344CB8AC3E}">
        <p14:creationId xmlns:p14="http://schemas.microsoft.com/office/powerpoint/2010/main" val="39574865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sp>
        <p:nvSpPr>
          <p:cNvPr id="3" name="Rectangle 2"/>
          <p:cNvSpPr/>
          <p:nvPr/>
        </p:nvSpPr>
        <p:spPr>
          <a:xfrm>
            <a:off x="0" y="-1"/>
            <a:ext cx="12192000" cy="71226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Numérique : vrai ou faux?</a:t>
            </a:r>
          </a:p>
        </p:txBody>
      </p:sp>
      <p:sp>
        <p:nvSpPr>
          <p:cNvPr id="4" name="Ellipse 3"/>
          <p:cNvSpPr/>
          <p:nvPr/>
        </p:nvSpPr>
        <p:spPr>
          <a:xfrm>
            <a:off x="11264609" y="390903"/>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sp>
        <p:nvSpPr>
          <p:cNvPr id="7" name="ZoneTexte 6"/>
          <p:cNvSpPr txBox="1"/>
          <p:nvPr/>
        </p:nvSpPr>
        <p:spPr>
          <a:xfrm>
            <a:off x="2297875" y="1179735"/>
            <a:ext cx="8853389" cy="1938992"/>
          </a:xfrm>
          <a:prstGeom prst="rect">
            <a:avLst/>
          </a:prstGeom>
          <a:noFill/>
        </p:spPr>
        <p:txBody>
          <a:bodyPr wrap="square" rtlCol="0">
            <a:spAutoFit/>
          </a:bodyPr>
          <a:lstStyle/>
          <a:p>
            <a:r>
              <a:rPr lang="fr-BE" sz="2000" dirty="0">
                <a:solidFill>
                  <a:srgbClr val="FF0000"/>
                </a:solidFill>
              </a:rPr>
              <a:t>Grâce au numérique, je stocke et partage mes photos avec </a:t>
            </a:r>
            <a:r>
              <a:rPr lang="fr-BE" sz="2000" b="1" dirty="0">
                <a:solidFill>
                  <a:srgbClr val="FF0000"/>
                </a:solidFill>
              </a:rPr>
              <a:t>beaucoup moins </a:t>
            </a:r>
            <a:r>
              <a:rPr lang="fr-BE" sz="2000" dirty="0">
                <a:solidFill>
                  <a:srgbClr val="FF0000"/>
                </a:solidFill>
              </a:rPr>
              <a:t>de contraintes pour l’environnement qu’auparavant ! </a:t>
            </a:r>
          </a:p>
          <a:p>
            <a:endParaRPr lang="fr-BE" sz="2000" dirty="0">
              <a:solidFill>
                <a:srgbClr val="FF0000"/>
              </a:solidFill>
            </a:endParaRPr>
          </a:p>
          <a:p>
            <a:r>
              <a:rPr lang="fr-BE" sz="2000" dirty="0">
                <a:solidFill>
                  <a:srgbClr val="FF0000"/>
                </a:solidFill>
              </a:rPr>
              <a:t>La part des émissions de CO</a:t>
            </a:r>
            <a:r>
              <a:rPr lang="fr-BE" sz="2000" baseline="-25000" dirty="0">
                <a:solidFill>
                  <a:srgbClr val="FF0000"/>
                </a:solidFill>
              </a:rPr>
              <a:t>2</a:t>
            </a:r>
            <a:r>
              <a:rPr lang="fr-BE" sz="2000" dirty="0">
                <a:solidFill>
                  <a:srgbClr val="FF0000"/>
                </a:solidFill>
              </a:rPr>
              <a:t> du numérique représentera </a:t>
            </a:r>
            <a:r>
              <a:rPr lang="fr-BE" sz="2000" b="1" dirty="0">
                <a:solidFill>
                  <a:srgbClr val="FF0000"/>
                </a:solidFill>
              </a:rPr>
              <a:t>2%</a:t>
            </a:r>
            <a:r>
              <a:rPr lang="fr-BE" sz="2000" dirty="0">
                <a:solidFill>
                  <a:srgbClr val="FF0000"/>
                </a:solidFill>
              </a:rPr>
              <a:t> des émissions mondiales en 2025.</a:t>
            </a:r>
          </a:p>
          <a:p>
            <a:endParaRPr lang="fr-BE" sz="2000" dirty="0"/>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64" y="889687"/>
            <a:ext cx="1754882" cy="1692876"/>
          </a:xfrm>
          <a:prstGeom prst="rect">
            <a:avLst/>
          </a:prstGeom>
        </p:spPr>
      </p:pic>
      <p:sp>
        <p:nvSpPr>
          <p:cNvPr id="9" name="Rectangle 8"/>
          <p:cNvSpPr/>
          <p:nvPr/>
        </p:nvSpPr>
        <p:spPr>
          <a:xfrm>
            <a:off x="181264" y="3739273"/>
            <a:ext cx="11891319" cy="1938992"/>
          </a:xfrm>
          <a:prstGeom prst="rect">
            <a:avLst/>
          </a:prstGeom>
        </p:spPr>
        <p:txBody>
          <a:bodyPr wrap="square">
            <a:spAutoFit/>
          </a:bodyPr>
          <a:lstStyle/>
          <a:p>
            <a:r>
              <a:rPr lang="fr-BE" sz="2000" dirty="0">
                <a:solidFill>
                  <a:srgbClr val="FF0000"/>
                </a:solidFill>
              </a:rPr>
              <a:t>La consommation énergétique du numérique se répartit principalement dans </a:t>
            </a:r>
            <a:r>
              <a:rPr lang="fr-BE" sz="2000" b="1" dirty="0">
                <a:solidFill>
                  <a:srgbClr val="FF0000"/>
                </a:solidFill>
              </a:rPr>
              <a:t>la production des équipements </a:t>
            </a:r>
            <a:r>
              <a:rPr lang="fr-BE" sz="2000" dirty="0">
                <a:solidFill>
                  <a:srgbClr val="FF0000"/>
                </a:solidFill>
              </a:rPr>
              <a:t>(terminaux : TV, smartphone + construction des data centers). </a:t>
            </a:r>
          </a:p>
          <a:p>
            <a:endParaRPr lang="fr-BE" sz="2000" dirty="0">
              <a:solidFill>
                <a:srgbClr val="FF0000"/>
              </a:solidFill>
            </a:endParaRPr>
          </a:p>
          <a:p>
            <a:r>
              <a:rPr lang="fr-BE" sz="2000" dirty="0">
                <a:solidFill>
                  <a:srgbClr val="FF0000"/>
                </a:solidFill>
              </a:rPr>
              <a:t>Regarder YouTube et des vidéos en ligne est </a:t>
            </a:r>
            <a:r>
              <a:rPr lang="fr-BE" sz="2000" b="1" dirty="0">
                <a:solidFill>
                  <a:srgbClr val="FF0000"/>
                </a:solidFill>
              </a:rPr>
              <a:t>sans danger </a:t>
            </a:r>
            <a:r>
              <a:rPr lang="fr-BE" sz="2000" dirty="0">
                <a:solidFill>
                  <a:srgbClr val="FF0000"/>
                </a:solidFill>
              </a:rPr>
              <a:t>pour la planète en comparaison des émissions de CO</a:t>
            </a:r>
            <a:r>
              <a:rPr lang="fr-BE" sz="2000" baseline="-25000" dirty="0">
                <a:solidFill>
                  <a:srgbClr val="FF0000"/>
                </a:solidFill>
              </a:rPr>
              <a:t>2</a:t>
            </a:r>
            <a:r>
              <a:rPr lang="fr-BE" sz="2000" dirty="0">
                <a:solidFill>
                  <a:srgbClr val="FF0000"/>
                </a:solidFill>
              </a:rPr>
              <a:t> liées aux activités culturelles (cinéma, théâtre, spectacle, etc.).</a:t>
            </a:r>
          </a:p>
          <a:p>
            <a:endParaRPr lang="fr-BE" sz="2000" dirty="0"/>
          </a:p>
        </p:txBody>
      </p:sp>
    </p:spTree>
    <p:extLst>
      <p:ext uri="{BB962C8B-B14F-4D97-AF65-F5344CB8AC3E}">
        <p14:creationId xmlns:p14="http://schemas.microsoft.com/office/powerpoint/2010/main" val="110437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sp>
        <p:nvSpPr>
          <p:cNvPr id="3" name="Rectangle 2"/>
          <p:cNvSpPr/>
          <p:nvPr/>
        </p:nvSpPr>
        <p:spPr>
          <a:xfrm>
            <a:off x="0" y="-1"/>
            <a:ext cx="12192000" cy="71226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Numérique : vrai ou faux?</a:t>
            </a:r>
          </a:p>
        </p:txBody>
      </p:sp>
      <p:sp>
        <p:nvSpPr>
          <p:cNvPr id="4" name="Ellipse 3"/>
          <p:cNvSpPr/>
          <p:nvPr/>
        </p:nvSpPr>
        <p:spPr>
          <a:xfrm>
            <a:off x="11264609" y="390903"/>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64" y="889687"/>
            <a:ext cx="1754882" cy="1692876"/>
          </a:xfrm>
          <a:prstGeom prst="rect">
            <a:avLst/>
          </a:prstGeom>
        </p:spPr>
      </p:pic>
      <p:sp>
        <p:nvSpPr>
          <p:cNvPr id="5" name="ZoneTexte 4">
            <a:extLst>
              <a:ext uri="{FF2B5EF4-FFF2-40B4-BE49-F238E27FC236}">
                <a16:creationId xmlns:a16="http://schemas.microsoft.com/office/drawing/2014/main" id="{9A2D62BB-1403-8540-99E7-8E319B57A021}"/>
              </a:ext>
            </a:extLst>
          </p:cNvPr>
          <p:cNvSpPr txBox="1"/>
          <p:nvPr/>
        </p:nvSpPr>
        <p:spPr>
          <a:xfrm>
            <a:off x="2517569" y="843148"/>
            <a:ext cx="8461169" cy="3970318"/>
          </a:xfrm>
          <a:prstGeom prst="rect">
            <a:avLst/>
          </a:prstGeom>
          <a:noFill/>
        </p:spPr>
        <p:txBody>
          <a:bodyPr wrap="square" rtlCol="0">
            <a:spAutoFit/>
          </a:bodyPr>
          <a:lstStyle/>
          <a:p>
            <a:r>
              <a:rPr lang="fr-FR" dirty="0"/>
              <a:t>Stockage et Partage de fichier numérique est particulièrement énergivore. Avant d’arriver à son destinataire, un fichier numérique parcourt des milliers de kilomètres via des câbles souterrains et sous-marins sous tensions électriques.  Le fichier conservé dans le cloud se retrouve stocké dans un data center branché et refroidi 24h/24 !  Pour la transmission vers d’autres smartphones, il est également indispensable de construire des antennes relais.  Tout cela demande </a:t>
            </a:r>
            <a:r>
              <a:rPr lang="fr-FR" dirty="0" smtClean="0"/>
              <a:t>beaucoup </a:t>
            </a:r>
            <a:r>
              <a:rPr lang="fr-FR" dirty="0"/>
              <a:t>d’énergie.</a:t>
            </a:r>
          </a:p>
          <a:p>
            <a:endParaRPr lang="fr-FR" dirty="0"/>
          </a:p>
          <a:p>
            <a:r>
              <a:rPr lang="fr-BE" dirty="0"/>
              <a:t>La part des émissions de CO</a:t>
            </a:r>
            <a:r>
              <a:rPr lang="fr-BE" baseline="30000" dirty="0"/>
              <a:t>2</a:t>
            </a:r>
            <a:r>
              <a:rPr lang="fr-BE" dirty="0"/>
              <a:t>  du numérique représentera 7,6% en 2025 </a:t>
            </a:r>
          </a:p>
          <a:p>
            <a:endParaRPr lang="fr-BE" dirty="0"/>
          </a:p>
          <a:p>
            <a:r>
              <a:rPr lang="fr-BE" dirty="0"/>
              <a:t>La consommation énergétique du numérique se répartit quasi à part égale entre production d’équipement (45%) et leur utilisation (55%)</a:t>
            </a:r>
          </a:p>
          <a:p>
            <a:endParaRPr lang="fr-BE" dirty="0"/>
          </a:p>
          <a:p>
            <a:r>
              <a:rPr lang="fr-BE" dirty="0"/>
              <a:t>YouTube est responsable de 1% des émissions de gaz à effet de serre ! (The shift </a:t>
            </a:r>
            <a:r>
              <a:rPr lang="fr-BE" dirty="0" err="1"/>
              <a:t>project</a:t>
            </a:r>
            <a:r>
              <a:rPr lang="fr-BE" dirty="0"/>
              <a:t>)</a:t>
            </a:r>
          </a:p>
          <a:p>
            <a:endParaRPr lang="fr-FR" dirty="0"/>
          </a:p>
        </p:txBody>
      </p:sp>
    </p:spTree>
    <p:extLst>
      <p:ext uri="{BB962C8B-B14F-4D97-AF65-F5344CB8AC3E}">
        <p14:creationId xmlns:p14="http://schemas.microsoft.com/office/powerpoint/2010/main" val="5361366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0"/>
            <a:ext cx="12192000" cy="548640"/>
          </a:xfrm>
          <a:solidFill>
            <a:srgbClr val="C55A11"/>
          </a:solidFill>
        </p:spPr>
        <p:txBody>
          <a:bodyPr>
            <a:normAutofit/>
          </a:bodyPr>
          <a:lstStyle/>
          <a:p>
            <a:pPr algn="ctr"/>
            <a:r>
              <a:rPr lang="fr-BE" sz="2400" b="1" dirty="0">
                <a:solidFill>
                  <a:schemeClr val="bg1"/>
                </a:solidFill>
                <a:latin typeface="Calibri" panose="020F0502020204030204" pitchFamily="34" charset="0"/>
                <a:cs typeface="Calibri" panose="020F0502020204030204" pitchFamily="34" charset="0"/>
              </a:rPr>
              <a:t>Recyclage : question ouverte…</a:t>
            </a: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963827" y="1530729"/>
            <a:ext cx="10735803" cy="5146430"/>
          </a:xfrm>
        </p:spPr>
        <p:txBody>
          <a:bodyPr/>
          <a:lstStyle/>
          <a:p>
            <a:pPr marL="285750" lvl="0" indent="-285750">
              <a:buFont typeface="Wingdings" pitchFamily="2" charset="2"/>
              <a:buChar char="q"/>
            </a:pPr>
            <a:endParaRPr lang="fr-BE" dirty="0"/>
          </a:p>
          <a:p>
            <a:pPr marL="285750" lvl="0" indent="-285750">
              <a:buFont typeface="Wingdings" pitchFamily="2" charset="2"/>
              <a:buChar char="q"/>
            </a:pPr>
            <a:endParaRPr lang="fr-BE" dirty="0"/>
          </a:p>
          <a:p>
            <a:pPr marL="285750" lvl="0" indent="-285750">
              <a:buFont typeface="Wingdings" pitchFamily="2" charset="2"/>
              <a:buChar char="q"/>
            </a:pPr>
            <a:endParaRPr lang="fr-BE" dirty="0"/>
          </a:p>
          <a:p>
            <a:endParaRPr lang="fr-FR"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887" y="1209364"/>
            <a:ext cx="3784023" cy="2358708"/>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769" y="1001155"/>
            <a:ext cx="4801675" cy="2804103"/>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017" y="4212291"/>
            <a:ext cx="4852563" cy="2446416"/>
          </a:xfrm>
          <a:prstGeom prst="rect">
            <a:avLst/>
          </a:prstGeom>
        </p:spPr>
      </p:pic>
      <p:pic>
        <p:nvPicPr>
          <p:cNvPr id="7" name="Image 6"/>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pic>
        <p:nvPicPr>
          <p:cNvPr id="8" name="Imag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67895" y="6079788"/>
            <a:ext cx="1190324" cy="578919"/>
          </a:xfrm>
          <a:prstGeom prst="rect">
            <a:avLst/>
          </a:prstGeom>
        </p:spPr>
      </p:pic>
      <p:sp>
        <p:nvSpPr>
          <p:cNvPr id="9" name="Ellipse 8"/>
          <p:cNvSpPr/>
          <p:nvPr/>
        </p:nvSpPr>
        <p:spPr>
          <a:xfrm>
            <a:off x="11335195" y="227275"/>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sp>
        <p:nvSpPr>
          <p:cNvPr id="10" name="ZoneTexte 9">
            <a:extLst>
              <a:ext uri="{FF2B5EF4-FFF2-40B4-BE49-F238E27FC236}">
                <a16:creationId xmlns:a16="http://schemas.microsoft.com/office/drawing/2014/main" id="{796382BC-4FEF-3245-8596-41AC8CEA66BF}"/>
              </a:ext>
            </a:extLst>
          </p:cNvPr>
          <p:cNvSpPr txBox="1"/>
          <p:nvPr/>
        </p:nvSpPr>
        <p:spPr>
          <a:xfrm>
            <a:off x="445325" y="659081"/>
            <a:ext cx="4174176" cy="369332"/>
          </a:xfrm>
          <a:prstGeom prst="rect">
            <a:avLst/>
          </a:prstGeom>
          <a:noFill/>
        </p:spPr>
        <p:txBody>
          <a:bodyPr wrap="square" rtlCol="0">
            <a:spAutoFit/>
          </a:bodyPr>
          <a:lstStyle/>
          <a:p>
            <a:r>
              <a:rPr lang="fr-BE" b="1" dirty="0">
                <a:latin typeface="Calibri" panose="020F0502020204030204" pitchFamily="34" charset="0"/>
                <a:cs typeface="Calibri" panose="020F0502020204030204" pitchFamily="34" charset="0"/>
              </a:rPr>
              <a:t>Que peuvent devenir ces objets ?</a:t>
            </a:r>
            <a:endParaRPr lang="fr-FR" dirty="0"/>
          </a:p>
        </p:txBody>
      </p:sp>
    </p:spTree>
    <p:extLst>
      <p:ext uri="{BB962C8B-B14F-4D97-AF65-F5344CB8AC3E}">
        <p14:creationId xmlns:p14="http://schemas.microsoft.com/office/powerpoint/2010/main" val="30965507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1"/>
            <a:ext cx="12192000" cy="494852"/>
          </a:xfrm>
          <a:solidFill>
            <a:srgbClr val="C55A11"/>
          </a:solidFill>
        </p:spPr>
        <p:txBody>
          <a:bodyPr>
            <a:normAutofit/>
          </a:bodyPr>
          <a:lstStyle/>
          <a:p>
            <a:pPr algn="ctr"/>
            <a:r>
              <a:rPr lang="fr-BE" sz="2400" b="1" dirty="0">
                <a:solidFill>
                  <a:schemeClr val="bg1"/>
                </a:solidFill>
                <a:latin typeface="Calibri" panose="020F0502020204030204" pitchFamily="34" charset="0"/>
                <a:cs typeface="Calibri" panose="020F0502020204030204" pitchFamily="34" charset="0"/>
              </a:rPr>
              <a:t>Recyclage : question ouverte…</a:t>
            </a: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963827" y="1512277"/>
            <a:ext cx="10735803" cy="5146430"/>
          </a:xfrm>
        </p:spPr>
        <p:txBody>
          <a:bodyPr/>
          <a:lstStyle/>
          <a:p>
            <a:pPr marL="285750" lvl="0" indent="-285750">
              <a:buFont typeface="Wingdings" pitchFamily="2" charset="2"/>
              <a:buChar char="q"/>
            </a:pPr>
            <a:endParaRPr lang="fr-BE" dirty="0"/>
          </a:p>
          <a:p>
            <a:pPr marL="285750" lvl="0" indent="-285750">
              <a:buFont typeface="Wingdings" pitchFamily="2" charset="2"/>
              <a:buChar char="q"/>
            </a:pPr>
            <a:endParaRPr lang="fr-BE" dirty="0"/>
          </a:p>
          <a:p>
            <a:pPr marL="285750" lvl="0" indent="-285750">
              <a:buFont typeface="Wingdings" pitchFamily="2" charset="2"/>
              <a:buChar char="q"/>
            </a:pPr>
            <a:endParaRPr lang="fr-BE" dirty="0"/>
          </a:p>
          <a:p>
            <a:endParaRPr lang="fr-FR"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17" y="714302"/>
            <a:ext cx="3258947" cy="1642995"/>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8507" y="783512"/>
            <a:ext cx="2118461" cy="3067026"/>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3271" y="908757"/>
            <a:ext cx="2941781" cy="2941781"/>
          </a:xfrm>
          <a:prstGeom prst="rect">
            <a:avLst/>
          </a:prstGeom>
        </p:spPr>
      </p:pic>
      <p:pic>
        <p:nvPicPr>
          <p:cNvPr id="9" name="Image 8"/>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pic>
        <p:nvPicPr>
          <p:cNvPr id="10" name="Imag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7117" y="6079788"/>
            <a:ext cx="1190324" cy="578919"/>
          </a:xfrm>
          <a:prstGeom prst="rect">
            <a:avLst/>
          </a:prstGeom>
        </p:spPr>
      </p:pic>
      <p:sp>
        <p:nvSpPr>
          <p:cNvPr id="11" name="Ellipse 10"/>
          <p:cNvSpPr/>
          <p:nvPr/>
        </p:nvSpPr>
        <p:spPr>
          <a:xfrm>
            <a:off x="11197623" y="173488"/>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217" y="2536474"/>
            <a:ext cx="3268464" cy="2037343"/>
          </a:xfrm>
          <a:prstGeom prst="rect">
            <a:avLst/>
          </a:prstGeom>
        </p:spPr>
      </p:pic>
      <p:pic>
        <p:nvPicPr>
          <p:cNvPr id="13" name="Imag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217" y="4768078"/>
            <a:ext cx="3419443" cy="1996901"/>
          </a:xfrm>
          <a:prstGeom prst="rect">
            <a:avLst/>
          </a:prstGeom>
        </p:spPr>
      </p:pic>
      <p:pic>
        <p:nvPicPr>
          <p:cNvPr id="14" name="Imag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87591" y="1820529"/>
            <a:ext cx="2143325" cy="3365277"/>
          </a:xfrm>
          <a:prstGeom prst="rect">
            <a:avLst/>
          </a:prstGeom>
        </p:spPr>
      </p:pic>
      <p:pic>
        <p:nvPicPr>
          <p:cNvPr id="15" name="Imag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42533" y="4193299"/>
            <a:ext cx="3555090" cy="1866422"/>
          </a:xfrm>
          <a:prstGeom prst="rect">
            <a:avLst/>
          </a:prstGeom>
        </p:spPr>
      </p:pic>
      <p:sp>
        <p:nvSpPr>
          <p:cNvPr id="3" name="ZoneTexte 2">
            <a:extLst>
              <a:ext uri="{FF2B5EF4-FFF2-40B4-BE49-F238E27FC236}">
                <a16:creationId xmlns:a16="http://schemas.microsoft.com/office/drawing/2014/main" id="{71ADB6A1-1970-2847-8196-E1C99E162AB6}"/>
              </a:ext>
            </a:extLst>
          </p:cNvPr>
          <p:cNvSpPr txBox="1"/>
          <p:nvPr/>
        </p:nvSpPr>
        <p:spPr>
          <a:xfrm>
            <a:off x="3865418" y="635330"/>
            <a:ext cx="2529444" cy="369332"/>
          </a:xfrm>
          <a:prstGeom prst="rect">
            <a:avLst/>
          </a:prstGeom>
          <a:noFill/>
        </p:spPr>
        <p:txBody>
          <a:bodyPr wrap="square" rtlCol="0">
            <a:spAutoFit/>
          </a:bodyPr>
          <a:lstStyle/>
          <a:p>
            <a:r>
              <a:rPr lang="fr-FR" b="1" dirty="0"/>
              <a:t>Des pistes…</a:t>
            </a:r>
          </a:p>
        </p:txBody>
      </p:sp>
    </p:spTree>
    <p:extLst>
      <p:ext uri="{BB962C8B-B14F-4D97-AF65-F5344CB8AC3E}">
        <p14:creationId xmlns:p14="http://schemas.microsoft.com/office/powerpoint/2010/main" val="1282173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1"/>
            <a:ext cx="12192000" cy="494852"/>
          </a:xfrm>
          <a:solidFill>
            <a:srgbClr val="C55A11"/>
          </a:solidFill>
        </p:spPr>
        <p:txBody>
          <a:bodyPr>
            <a:normAutofit/>
          </a:bodyPr>
          <a:lstStyle/>
          <a:p>
            <a:pPr algn="ctr"/>
            <a:r>
              <a:rPr lang="fr-BE" sz="2400" b="1" dirty="0">
                <a:solidFill>
                  <a:schemeClr val="bg1"/>
                </a:solidFill>
                <a:latin typeface="Calibri" panose="020F0502020204030204" pitchFamily="34" charset="0"/>
                <a:cs typeface="Calibri" panose="020F0502020204030204" pitchFamily="34" charset="0"/>
              </a:rPr>
              <a:t>Que peuvent devenir ces objets ?</a:t>
            </a: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963827" y="1512277"/>
            <a:ext cx="10735803" cy="5146430"/>
          </a:xfrm>
        </p:spPr>
        <p:txBody>
          <a:bodyPr/>
          <a:lstStyle/>
          <a:p>
            <a:pPr marL="285750" lvl="0" indent="-285750">
              <a:buFont typeface="Wingdings" pitchFamily="2" charset="2"/>
              <a:buChar char="q"/>
            </a:pPr>
            <a:endParaRPr lang="fr-BE" dirty="0"/>
          </a:p>
          <a:p>
            <a:pPr marL="285750" lvl="0" indent="-285750">
              <a:buFont typeface="Wingdings" pitchFamily="2" charset="2"/>
              <a:buChar char="q"/>
            </a:pPr>
            <a:endParaRPr lang="fr-BE" dirty="0"/>
          </a:p>
          <a:p>
            <a:pPr marL="285750" lvl="0" indent="-285750">
              <a:buFont typeface="Wingdings" pitchFamily="2" charset="2"/>
              <a:buChar char="q"/>
            </a:pPr>
            <a:endParaRPr lang="fr-BE" dirty="0"/>
          </a:p>
          <a:p>
            <a:endParaRPr lang="fr-FR"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17" y="714302"/>
            <a:ext cx="3258947" cy="1642995"/>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8507" y="783512"/>
            <a:ext cx="2118461" cy="3067026"/>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9433" y="816218"/>
            <a:ext cx="2941781" cy="2941781"/>
          </a:xfrm>
          <a:prstGeom prst="rect">
            <a:avLst/>
          </a:prstGeom>
        </p:spPr>
      </p:pic>
      <p:pic>
        <p:nvPicPr>
          <p:cNvPr id="9" name="Image 8"/>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pic>
        <p:nvPicPr>
          <p:cNvPr id="10" name="Imag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7117" y="6079788"/>
            <a:ext cx="1190324" cy="578919"/>
          </a:xfrm>
          <a:prstGeom prst="rect">
            <a:avLst/>
          </a:prstGeom>
        </p:spPr>
      </p:pic>
      <p:sp>
        <p:nvSpPr>
          <p:cNvPr id="11" name="Ellipse 10"/>
          <p:cNvSpPr/>
          <p:nvPr/>
        </p:nvSpPr>
        <p:spPr>
          <a:xfrm>
            <a:off x="11197623" y="173488"/>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pic>
        <p:nvPicPr>
          <p:cNvPr id="12" name="Imag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217" y="2536474"/>
            <a:ext cx="3268464" cy="2037343"/>
          </a:xfrm>
          <a:prstGeom prst="rect">
            <a:avLst/>
          </a:prstGeom>
        </p:spPr>
      </p:pic>
      <p:pic>
        <p:nvPicPr>
          <p:cNvPr id="13" name="Imag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217" y="4768078"/>
            <a:ext cx="3419443" cy="1996901"/>
          </a:xfrm>
          <a:prstGeom prst="rect">
            <a:avLst/>
          </a:prstGeom>
        </p:spPr>
      </p:pic>
      <p:pic>
        <p:nvPicPr>
          <p:cNvPr id="14" name="Imag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03720" y="2028815"/>
            <a:ext cx="2010957" cy="3157443"/>
          </a:xfrm>
          <a:prstGeom prst="rect">
            <a:avLst/>
          </a:prstGeom>
        </p:spPr>
      </p:pic>
      <p:pic>
        <p:nvPicPr>
          <p:cNvPr id="15" name="Imag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42533" y="4193299"/>
            <a:ext cx="3555090" cy="1866422"/>
          </a:xfrm>
          <a:prstGeom prst="rect">
            <a:avLst/>
          </a:prstGeom>
        </p:spPr>
      </p:pic>
    </p:spTree>
    <p:extLst>
      <p:ext uri="{BB962C8B-B14F-4D97-AF65-F5344CB8AC3E}">
        <p14:creationId xmlns:p14="http://schemas.microsoft.com/office/powerpoint/2010/main" val="384536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1"/>
            <a:ext cx="12192000" cy="774550"/>
          </a:xfrm>
          <a:solidFill>
            <a:srgbClr val="C55A11"/>
          </a:solidFill>
        </p:spPr>
        <p:txBody>
          <a:bodyPr>
            <a:normAutofit/>
          </a:bodyPr>
          <a:lstStyle/>
          <a:p>
            <a:pPr algn="ctr"/>
            <a:r>
              <a:rPr lang="fr-FR" sz="2400" b="1" dirty="0">
                <a:solidFill>
                  <a:schemeClr val="bg1"/>
                </a:solidFill>
                <a:latin typeface="Calibri" panose="020F0502020204030204" pitchFamily="34" charset="0"/>
                <a:cs typeface="Calibri" panose="020F0502020204030204" pitchFamily="34" charset="0"/>
              </a:rPr>
              <a:t>Textile : quiz…</a:t>
            </a:r>
          </a:p>
        </p:txBody>
      </p:sp>
      <p:pic>
        <p:nvPicPr>
          <p:cNvPr id="6" name="Espace réservé pour une image  5" descr="Une image contenant personne, souliers, plancher, pieds&#10;&#10;Description générée automatiquement">
            <a:extLst>
              <a:ext uri="{FF2B5EF4-FFF2-40B4-BE49-F238E27FC236}">
                <a16:creationId xmlns:a16="http://schemas.microsoft.com/office/drawing/2014/main" id="{5EA8335B-E8FA-004F-A986-0E3240215B68}"/>
              </a:ext>
            </a:extLst>
          </p:cNvPr>
          <p:cNvPicPr>
            <a:picLocks noGrp="1" noChangeAspect="1"/>
          </p:cNvPicPr>
          <p:nvPr>
            <p:ph type="pic" idx="1"/>
          </p:nvPr>
        </p:nvPicPr>
        <p:blipFill>
          <a:blip r:embed="rId3"/>
          <a:srcRect l="10163" r="10163"/>
          <a:stretch>
            <a:fillRect/>
          </a:stretch>
        </p:blipFill>
        <p:spPr>
          <a:xfrm>
            <a:off x="5879341" y="1872070"/>
            <a:ext cx="5930900" cy="3489325"/>
          </a:xfrm>
        </p:spPr>
      </p:pic>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499731" y="1392865"/>
            <a:ext cx="4971016" cy="4629316"/>
          </a:xfrm>
        </p:spPr>
        <p:txBody>
          <a:bodyPr/>
          <a:lstStyle/>
          <a:p>
            <a:pPr marL="285750" lvl="0" indent="-285750">
              <a:buFont typeface="Wingdings" pitchFamily="2" charset="2"/>
              <a:buChar char="q"/>
            </a:pPr>
            <a:endParaRPr lang="fr-BE" sz="2000" dirty="0"/>
          </a:p>
          <a:p>
            <a:pPr lvl="0"/>
            <a:r>
              <a:rPr lang="fr-BE" sz="2000" dirty="0">
                <a:latin typeface="Calibri" panose="020F0502020204030204" pitchFamily="34" charset="0"/>
                <a:cs typeface="Calibri" panose="020F0502020204030204" pitchFamily="34" charset="0"/>
              </a:rPr>
              <a:t>Une distance équivalente à celle qui relie Stockholm (Suède) à Johannesburg (Afrique du Sud) : environ 14 000 km</a:t>
            </a:r>
          </a:p>
          <a:p>
            <a:pPr lvl="0"/>
            <a:endParaRPr lang="fr-BE" sz="2000" b="1" dirty="0">
              <a:latin typeface="Calibri" panose="020F0502020204030204" pitchFamily="34" charset="0"/>
              <a:cs typeface="Calibri" panose="020F0502020204030204" pitchFamily="34" charset="0"/>
            </a:endParaRPr>
          </a:p>
          <a:p>
            <a:pPr lvl="0"/>
            <a:r>
              <a:rPr lang="fr-BE" sz="2000" dirty="0">
                <a:latin typeface="Calibri" panose="020F0502020204030204" pitchFamily="34" charset="0"/>
                <a:cs typeface="Calibri" panose="020F0502020204030204" pitchFamily="34" charset="0"/>
              </a:rPr>
              <a:t>1,5 fois le tour de la terre : environ 65 000 km</a:t>
            </a:r>
          </a:p>
          <a:p>
            <a:pPr lvl="0"/>
            <a:endParaRPr lang="fr-BE" sz="2000" dirty="0">
              <a:latin typeface="Calibri" panose="020F0502020204030204" pitchFamily="34" charset="0"/>
              <a:cs typeface="Calibri" panose="020F0502020204030204" pitchFamily="34" charset="0"/>
            </a:endParaRPr>
          </a:p>
          <a:p>
            <a:pPr lvl="0"/>
            <a:r>
              <a:rPr lang="fr-BE" sz="2000" dirty="0">
                <a:latin typeface="Calibri" panose="020F0502020204030204" pitchFamily="34" charset="0"/>
                <a:cs typeface="Calibri" panose="020F0502020204030204" pitchFamily="34" charset="0"/>
              </a:rPr>
              <a:t>3 fois le tour de la terre : environ 130 000 km</a:t>
            </a:r>
          </a:p>
          <a:p>
            <a:endParaRPr lang="fr-FR" dirty="0"/>
          </a:p>
        </p:txBody>
      </p:sp>
      <p:pic>
        <p:nvPicPr>
          <p:cNvPr id="5" name="Image 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06485" y="6127290"/>
            <a:ext cx="1190324" cy="578919"/>
          </a:xfrm>
          <a:prstGeom prst="rect">
            <a:avLst/>
          </a:prstGeom>
        </p:spPr>
      </p:pic>
      <p:sp>
        <p:nvSpPr>
          <p:cNvPr id="8" name="Ellipse 7"/>
          <p:cNvSpPr/>
          <p:nvPr/>
        </p:nvSpPr>
        <p:spPr>
          <a:xfrm>
            <a:off x="11357112" y="301487"/>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sp>
        <p:nvSpPr>
          <p:cNvPr id="3" name="ZoneTexte 2">
            <a:extLst>
              <a:ext uri="{FF2B5EF4-FFF2-40B4-BE49-F238E27FC236}">
                <a16:creationId xmlns:a16="http://schemas.microsoft.com/office/drawing/2014/main" id="{BE167404-9A88-854F-84AC-C1D620571DA0}"/>
              </a:ext>
            </a:extLst>
          </p:cNvPr>
          <p:cNvSpPr txBox="1"/>
          <p:nvPr/>
        </p:nvSpPr>
        <p:spPr>
          <a:xfrm>
            <a:off x="419386" y="944217"/>
            <a:ext cx="11194912" cy="707886"/>
          </a:xfrm>
          <a:prstGeom prst="rect">
            <a:avLst/>
          </a:prstGeom>
          <a:noFill/>
        </p:spPr>
        <p:txBody>
          <a:bodyPr wrap="square" rtlCol="0">
            <a:spAutoFit/>
          </a:bodyPr>
          <a:lstStyle/>
          <a:p>
            <a:r>
              <a:rPr lang="fr-BE" sz="2000" b="1" dirty="0">
                <a:latin typeface="Calibri" panose="020F0502020204030204" pitchFamily="34" charset="0"/>
                <a:cs typeface="Calibri" panose="020F0502020204030204" pitchFamily="34" charset="0"/>
              </a:rPr>
              <a:t>Entre la récolte du coton et le rayon de ton magasin préféré, combien de kilomètres un jeans va-t-il parcourir ?</a:t>
            </a:r>
            <a:endParaRPr lang="fr-FR" sz="2000" dirty="0"/>
          </a:p>
        </p:txBody>
      </p:sp>
    </p:spTree>
    <p:extLst>
      <p:ext uri="{BB962C8B-B14F-4D97-AF65-F5344CB8AC3E}">
        <p14:creationId xmlns:p14="http://schemas.microsoft.com/office/powerpoint/2010/main" val="33847705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1"/>
            <a:ext cx="12192000" cy="774550"/>
          </a:xfrm>
          <a:solidFill>
            <a:srgbClr val="C55A11"/>
          </a:solidFill>
        </p:spPr>
        <p:txBody>
          <a:bodyPr>
            <a:normAutofit/>
          </a:bodyPr>
          <a:lstStyle/>
          <a:p>
            <a:pPr algn="ctr"/>
            <a:r>
              <a:rPr lang="fr-BE" sz="2400" b="1" dirty="0">
                <a:solidFill>
                  <a:schemeClr val="bg1"/>
                </a:solidFill>
                <a:latin typeface="Calibri" panose="020F0502020204030204" pitchFamily="34" charset="0"/>
                <a:cs typeface="Calibri" panose="020F0502020204030204" pitchFamily="34" charset="0"/>
              </a:rPr>
              <a:t>Textile : quiz…</a:t>
            </a:r>
            <a:endParaRPr lang="fr-FR" sz="2400" b="1" dirty="0">
              <a:solidFill>
                <a:schemeClr val="bg1"/>
              </a:solidFill>
              <a:latin typeface="Calibri" panose="020F0502020204030204" pitchFamily="34" charset="0"/>
              <a:cs typeface="Calibri" panose="020F0502020204030204" pitchFamily="34" charset="0"/>
            </a:endParaRPr>
          </a:p>
        </p:txBody>
      </p:sp>
      <p:pic>
        <p:nvPicPr>
          <p:cNvPr id="6" name="Espace réservé pour une image  5" descr="Une image contenant personne, souliers, plancher, pieds&#10;&#10;Description générée automatiquement">
            <a:extLst>
              <a:ext uri="{FF2B5EF4-FFF2-40B4-BE49-F238E27FC236}">
                <a16:creationId xmlns:a16="http://schemas.microsoft.com/office/drawing/2014/main" id="{5EA8335B-E8FA-004F-A986-0E3240215B68}"/>
              </a:ext>
            </a:extLst>
          </p:cNvPr>
          <p:cNvPicPr>
            <a:picLocks noGrp="1" noChangeAspect="1"/>
          </p:cNvPicPr>
          <p:nvPr>
            <p:ph type="pic" idx="1"/>
          </p:nvPr>
        </p:nvPicPr>
        <p:blipFill>
          <a:blip r:embed="rId3"/>
          <a:srcRect l="10163" r="10163"/>
          <a:stretch>
            <a:fillRect/>
          </a:stretch>
        </p:blipFill>
        <p:spPr>
          <a:xfrm>
            <a:off x="5700935" y="1586620"/>
            <a:ext cx="5930900" cy="3489325"/>
          </a:xfrm>
        </p:spPr>
      </p:pic>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244549" y="1169581"/>
            <a:ext cx="4967287" cy="4720856"/>
          </a:xfrm>
        </p:spPr>
        <p:txBody>
          <a:bodyPr/>
          <a:lstStyle/>
          <a:p>
            <a:pPr marL="285750" lvl="0" indent="-285750">
              <a:buFont typeface="Wingdings" pitchFamily="2" charset="2"/>
              <a:buChar char="q"/>
            </a:pPr>
            <a:endParaRPr lang="fr-BE" sz="2000" dirty="0"/>
          </a:p>
          <a:p>
            <a:pPr lvl="0"/>
            <a:r>
              <a:rPr lang="fr-BE" sz="2400" dirty="0">
                <a:solidFill>
                  <a:srgbClr val="FF0000"/>
                </a:solidFill>
                <a:latin typeface="Calibri" panose="020F0502020204030204" pitchFamily="34" charset="0"/>
                <a:cs typeface="Calibri" panose="020F0502020204030204" pitchFamily="34" charset="0"/>
              </a:rPr>
              <a:t>Une distance équivalente à celle qui relie Stockholm (Suède) à Johannesburg (Afrique du Sud) : environ 14 000 km</a:t>
            </a:r>
          </a:p>
          <a:p>
            <a:pPr marL="285750" lvl="0" indent="-285750">
              <a:buFont typeface="Wingdings" pitchFamily="2" charset="2"/>
              <a:buChar char="q"/>
            </a:pPr>
            <a:endParaRPr lang="fr-BE" sz="2400" b="1" dirty="0">
              <a:latin typeface="Calibri" panose="020F0502020204030204" pitchFamily="34" charset="0"/>
              <a:cs typeface="Calibri" panose="020F0502020204030204" pitchFamily="34" charset="0"/>
            </a:endParaRPr>
          </a:p>
          <a:p>
            <a:pPr lvl="0"/>
            <a:r>
              <a:rPr lang="fr-BE" sz="2400" b="1" dirty="0">
                <a:solidFill>
                  <a:srgbClr val="00B050"/>
                </a:solidFill>
                <a:latin typeface="Calibri" panose="020F0502020204030204" pitchFamily="34" charset="0"/>
                <a:cs typeface="Calibri" panose="020F0502020204030204" pitchFamily="34" charset="0"/>
              </a:rPr>
              <a:t>1,5 fois le tour de la terre : environ 65 000 km</a:t>
            </a:r>
          </a:p>
          <a:p>
            <a:pPr marL="285750" lvl="0" indent="-285750">
              <a:buFont typeface="Wingdings" pitchFamily="2" charset="2"/>
              <a:buChar char="q"/>
            </a:pPr>
            <a:endParaRPr lang="fr-BE" sz="2400" dirty="0">
              <a:latin typeface="Calibri" panose="020F0502020204030204" pitchFamily="34" charset="0"/>
              <a:cs typeface="Calibri" panose="020F0502020204030204" pitchFamily="34" charset="0"/>
            </a:endParaRPr>
          </a:p>
          <a:p>
            <a:pPr lvl="0"/>
            <a:r>
              <a:rPr lang="fr-BE" sz="2400" dirty="0">
                <a:solidFill>
                  <a:srgbClr val="FF0000"/>
                </a:solidFill>
                <a:latin typeface="Calibri" panose="020F0502020204030204" pitchFamily="34" charset="0"/>
                <a:cs typeface="Calibri" panose="020F0502020204030204" pitchFamily="34" charset="0"/>
              </a:rPr>
              <a:t>3 fois le tour de la terre : environ 130 000 km</a:t>
            </a:r>
          </a:p>
          <a:p>
            <a:endParaRPr lang="fr-FR" dirty="0"/>
          </a:p>
        </p:txBody>
      </p:sp>
      <p:pic>
        <p:nvPicPr>
          <p:cNvPr id="5" name="Image 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06485" y="6127290"/>
            <a:ext cx="1190324" cy="578919"/>
          </a:xfrm>
          <a:prstGeom prst="rect">
            <a:avLst/>
          </a:prstGeom>
        </p:spPr>
      </p:pic>
      <p:sp>
        <p:nvSpPr>
          <p:cNvPr id="8" name="Ellipse 7"/>
          <p:cNvSpPr/>
          <p:nvPr/>
        </p:nvSpPr>
        <p:spPr>
          <a:xfrm>
            <a:off x="11357112" y="301487"/>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spTree>
    <p:extLst>
      <p:ext uri="{BB962C8B-B14F-4D97-AF65-F5344CB8AC3E}">
        <p14:creationId xmlns:p14="http://schemas.microsoft.com/office/powerpoint/2010/main" val="3238237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25C3C1-BC5E-AA4A-821A-DBFC4772C31E}"/>
              </a:ext>
            </a:extLst>
          </p:cNvPr>
          <p:cNvSpPr>
            <a:spLocks noGrp="1"/>
          </p:cNvSpPr>
          <p:nvPr>
            <p:ph type="title"/>
          </p:nvPr>
        </p:nvSpPr>
        <p:spPr>
          <a:xfrm>
            <a:off x="180754" y="148856"/>
            <a:ext cx="11844670" cy="1648046"/>
          </a:xfrm>
          <a:solidFill>
            <a:schemeClr val="accent6">
              <a:lumMod val="50000"/>
            </a:schemeClr>
          </a:solidFill>
        </p:spPr>
        <p:txBody>
          <a:bodyPr>
            <a:normAutofit/>
          </a:bodyPr>
          <a:lstStyle/>
          <a:p>
            <a:r>
              <a:rPr lang="fr-BE" sz="2800" b="1" dirty="0">
                <a:solidFill>
                  <a:schemeClr val="bg1"/>
                </a:solidFill>
              </a:rPr>
              <a:t>Mon smartphone pèse environ 200 g … </a:t>
            </a:r>
            <a:br>
              <a:rPr lang="fr-BE" sz="2800" b="1" dirty="0">
                <a:solidFill>
                  <a:schemeClr val="bg1"/>
                </a:solidFill>
              </a:rPr>
            </a:br>
            <a:r>
              <a:rPr lang="fr-BE" sz="2800" b="1" dirty="0">
                <a:solidFill>
                  <a:schemeClr val="bg1"/>
                </a:solidFill>
              </a:rPr>
              <a:t>quelle est la quantité de déchets produite pour sa fabrication ?</a:t>
            </a:r>
            <a:r>
              <a:rPr lang="fr-BE" sz="2800" b="1" dirty="0"/>
              <a:t/>
            </a:r>
            <a:br>
              <a:rPr lang="fr-BE" sz="2800" b="1" dirty="0"/>
            </a:br>
            <a:endParaRPr lang="fr-FR" sz="2700" b="1" dirty="0">
              <a:solidFill>
                <a:schemeClr val="bg1"/>
              </a:solidFill>
              <a:latin typeface="Calibri" panose="020F0502020204030204" pitchFamily="34" charset="0"/>
              <a:cs typeface="Calibri" panose="020F0502020204030204" pitchFamily="34" charset="0"/>
            </a:endParaRPr>
          </a:p>
        </p:txBody>
      </p:sp>
      <p:sp>
        <p:nvSpPr>
          <p:cNvPr id="4" name="Espace réservé du texte 3">
            <a:extLst>
              <a:ext uri="{FF2B5EF4-FFF2-40B4-BE49-F238E27FC236}">
                <a16:creationId xmlns:a16="http://schemas.microsoft.com/office/drawing/2014/main" id="{17B5BC5C-3D19-934F-AE59-CA8AD14579C9}"/>
              </a:ext>
            </a:extLst>
          </p:cNvPr>
          <p:cNvSpPr>
            <a:spLocks noGrp="1"/>
          </p:cNvSpPr>
          <p:nvPr>
            <p:ph type="body" sz="half" idx="2"/>
          </p:nvPr>
        </p:nvSpPr>
        <p:spPr>
          <a:xfrm>
            <a:off x="321876" y="1910155"/>
            <a:ext cx="8006317" cy="5712340"/>
          </a:xfrm>
        </p:spPr>
        <p:txBody>
          <a:bodyPr>
            <a:normAutofit/>
          </a:bodyPr>
          <a:lstStyle/>
          <a:p>
            <a:endParaRPr lang="fr-BE" sz="2800" dirty="0">
              <a:latin typeface="Calibri" panose="020F0502020204030204" pitchFamily="34" charset="0"/>
              <a:cs typeface="Calibri" panose="020F0502020204030204" pitchFamily="34" charset="0"/>
            </a:endParaRPr>
          </a:p>
          <a:p>
            <a:endParaRPr lang="fr-BE" sz="2800" dirty="0">
              <a:latin typeface="Calibri" panose="020F0502020204030204" pitchFamily="34" charset="0"/>
              <a:cs typeface="Calibri" panose="020F0502020204030204" pitchFamily="34" charset="0"/>
            </a:endParaRPr>
          </a:p>
          <a:p>
            <a:r>
              <a:rPr lang="fr-BE" sz="2400" dirty="0">
                <a:latin typeface="Calibri" panose="020F0502020204030204" pitchFamily="34" charset="0"/>
                <a:cs typeface="Calibri" panose="020F0502020204030204" pitchFamily="34" charset="0"/>
              </a:rPr>
              <a:t>Environ 5 x son poids en matières premières (1kg)</a:t>
            </a:r>
          </a:p>
          <a:p>
            <a:r>
              <a:rPr lang="fr-BE" sz="2400" dirty="0">
                <a:latin typeface="Calibri" panose="020F0502020204030204" pitchFamily="34" charset="0"/>
                <a:cs typeface="Calibri" panose="020F0502020204030204" pitchFamily="34" charset="0"/>
              </a:rPr>
              <a:t>Environ 10 x son poids en matières premières </a:t>
            </a:r>
            <a:r>
              <a:rPr lang="fr-BE" sz="2400" dirty="0" smtClean="0">
                <a:latin typeface="Calibri" panose="020F0502020204030204" pitchFamily="34" charset="0"/>
                <a:cs typeface="Calibri" panose="020F0502020204030204" pitchFamily="34" charset="0"/>
              </a:rPr>
              <a:t>(</a:t>
            </a:r>
            <a:r>
              <a:rPr lang="fr-BE" sz="2400" dirty="0">
                <a:latin typeface="Calibri" panose="020F0502020204030204" pitchFamily="34" charset="0"/>
                <a:cs typeface="Calibri" panose="020F0502020204030204" pitchFamily="34" charset="0"/>
              </a:rPr>
              <a:t>2</a:t>
            </a:r>
            <a:r>
              <a:rPr lang="fr-BE" sz="2400" dirty="0" smtClean="0">
                <a:latin typeface="Calibri" panose="020F0502020204030204" pitchFamily="34" charset="0"/>
                <a:cs typeface="Calibri" panose="020F0502020204030204" pitchFamily="34" charset="0"/>
              </a:rPr>
              <a:t> </a:t>
            </a:r>
            <a:r>
              <a:rPr lang="fr-BE" sz="2400" dirty="0">
                <a:latin typeface="Calibri" panose="020F0502020204030204" pitchFamily="34" charset="0"/>
                <a:cs typeface="Calibri" panose="020F0502020204030204" pitchFamily="34" charset="0"/>
              </a:rPr>
              <a:t>kg)</a:t>
            </a:r>
            <a:endParaRPr lang="fr-BE" sz="2800" dirty="0">
              <a:latin typeface="Calibri" panose="020F0502020204030204" pitchFamily="34" charset="0"/>
              <a:cs typeface="Calibri" panose="020F0502020204030204" pitchFamily="34" charset="0"/>
            </a:endParaRPr>
          </a:p>
          <a:p>
            <a:r>
              <a:rPr lang="fr-BE" sz="2400" dirty="0">
                <a:latin typeface="Calibri" panose="020F0502020204030204" pitchFamily="34" charset="0"/>
                <a:cs typeface="Calibri" panose="020F0502020204030204" pitchFamily="34" charset="0"/>
              </a:rPr>
              <a:t>Environ 100 x son poids en matières premières (20 kg)</a:t>
            </a:r>
          </a:p>
          <a:p>
            <a:r>
              <a:rPr lang="fr-BE" sz="2400" dirty="0">
                <a:latin typeface="Calibri" panose="020F0502020204030204" pitchFamily="34" charset="0"/>
                <a:cs typeface="Calibri" panose="020F0502020204030204" pitchFamily="34" charset="0"/>
              </a:rPr>
              <a:t>Environ 350 x son poids en matières premières (70 kg)</a:t>
            </a:r>
            <a:endParaRPr lang="fr-BE" sz="2800" dirty="0">
              <a:latin typeface="Calibri" panose="020F0502020204030204" pitchFamily="34" charset="0"/>
              <a:cs typeface="Calibri" panose="020F0502020204030204" pitchFamily="34" charset="0"/>
            </a:endParaRPr>
          </a:p>
          <a:p>
            <a:r>
              <a:rPr lang="fr-BE" sz="2400" dirty="0">
                <a:latin typeface="Calibri" panose="020F0502020204030204" pitchFamily="34" charset="0"/>
                <a:cs typeface="Calibri" panose="020F0502020204030204" pitchFamily="34" charset="0"/>
              </a:rPr>
              <a:t>Environ 2000 x son poids en matières premières (400kg) </a:t>
            </a:r>
          </a:p>
          <a:p>
            <a:endParaRPr lang="fr-FR" sz="1800" dirty="0">
              <a:latin typeface="Calibri" panose="020F0502020204030204" pitchFamily="34" charset="0"/>
              <a:cs typeface="Calibri" panose="020F0502020204030204" pitchFamily="34" charset="0"/>
            </a:endParaRPr>
          </a:p>
        </p:txBody>
      </p:sp>
      <p:pic>
        <p:nvPicPr>
          <p:cNvPr id="5" name="Image 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3322" y="6106024"/>
            <a:ext cx="1190324" cy="578919"/>
          </a:xfrm>
          <a:prstGeom prst="rect">
            <a:avLst/>
          </a:prstGeom>
        </p:spPr>
      </p:pic>
      <p:sp>
        <p:nvSpPr>
          <p:cNvPr id="8" name="Ellipse 7"/>
          <p:cNvSpPr/>
          <p:nvPr/>
        </p:nvSpPr>
        <p:spPr>
          <a:xfrm>
            <a:off x="11140349" y="917868"/>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pic>
        <p:nvPicPr>
          <p:cNvPr id="10" name="Image 9"/>
          <p:cNvPicPr>
            <a:picLocks noChangeAspect="1"/>
          </p:cNvPicPr>
          <p:nvPr/>
        </p:nvPicPr>
        <p:blipFill>
          <a:blip r:embed="rId5"/>
          <a:stretch>
            <a:fillRect/>
          </a:stretch>
        </p:blipFill>
        <p:spPr>
          <a:xfrm>
            <a:off x="8664778" y="2764465"/>
            <a:ext cx="3016056" cy="1585862"/>
          </a:xfrm>
          <a:prstGeom prst="rect">
            <a:avLst/>
          </a:prstGeom>
        </p:spPr>
      </p:pic>
    </p:spTree>
    <p:extLst>
      <p:ext uri="{BB962C8B-B14F-4D97-AF65-F5344CB8AC3E}">
        <p14:creationId xmlns:p14="http://schemas.microsoft.com/office/powerpoint/2010/main" val="19491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25C3C1-BC5E-AA4A-821A-DBFC4772C31E}"/>
              </a:ext>
            </a:extLst>
          </p:cNvPr>
          <p:cNvSpPr>
            <a:spLocks noGrp="1"/>
          </p:cNvSpPr>
          <p:nvPr>
            <p:ph type="title"/>
          </p:nvPr>
        </p:nvSpPr>
        <p:spPr>
          <a:xfrm>
            <a:off x="180754" y="148856"/>
            <a:ext cx="11844670" cy="1648046"/>
          </a:xfrm>
          <a:solidFill>
            <a:schemeClr val="accent6">
              <a:lumMod val="50000"/>
            </a:schemeClr>
          </a:solidFill>
        </p:spPr>
        <p:txBody>
          <a:bodyPr>
            <a:normAutofit/>
          </a:bodyPr>
          <a:lstStyle/>
          <a:p>
            <a:r>
              <a:rPr lang="fr-BE" sz="2800" b="1" dirty="0">
                <a:solidFill>
                  <a:schemeClr val="bg1"/>
                </a:solidFill>
              </a:rPr>
              <a:t>Mon smartphone pèse environ 200 g … </a:t>
            </a:r>
            <a:br>
              <a:rPr lang="fr-BE" sz="2800" b="1" dirty="0">
                <a:solidFill>
                  <a:schemeClr val="bg1"/>
                </a:solidFill>
              </a:rPr>
            </a:br>
            <a:r>
              <a:rPr lang="fr-BE" sz="2800" b="1" dirty="0">
                <a:solidFill>
                  <a:schemeClr val="bg1"/>
                </a:solidFill>
              </a:rPr>
              <a:t>quelle est la quantité de déchets produite pour sa fabrication ?</a:t>
            </a:r>
            <a:r>
              <a:rPr lang="fr-BE" sz="2800" b="1" dirty="0"/>
              <a:t/>
            </a:r>
            <a:br>
              <a:rPr lang="fr-BE" sz="2800" b="1" dirty="0"/>
            </a:br>
            <a:endParaRPr lang="fr-FR" sz="2700" b="1" dirty="0">
              <a:solidFill>
                <a:schemeClr val="bg1"/>
              </a:solidFill>
              <a:latin typeface="Calibri" panose="020F0502020204030204" pitchFamily="34" charset="0"/>
              <a:cs typeface="Calibri" panose="020F0502020204030204" pitchFamily="34" charset="0"/>
            </a:endParaRPr>
          </a:p>
        </p:txBody>
      </p:sp>
      <p:sp>
        <p:nvSpPr>
          <p:cNvPr id="4" name="Espace réservé du texte 3">
            <a:extLst>
              <a:ext uri="{FF2B5EF4-FFF2-40B4-BE49-F238E27FC236}">
                <a16:creationId xmlns:a16="http://schemas.microsoft.com/office/drawing/2014/main" id="{17B5BC5C-3D19-934F-AE59-CA8AD14579C9}"/>
              </a:ext>
            </a:extLst>
          </p:cNvPr>
          <p:cNvSpPr>
            <a:spLocks noGrp="1"/>
          </p:cNvSpPr>
          <p:nvPr>
            <p:ph type="body" sz="half" idx="2"/>
          </p:nvPr>
        </p:nvSpPr>
        <p:spPr>
          <a:xfrm>
            <a:off x="321876" y="1910155"/>
            <a:ext cx="8006317" cy="5712340"/>
          </a:xfrm>
        </p:spPr>
        <p:txBody>
          <a:bodyPr>
            <a:normAutofit/>
          </a:bodyPr>
          <a:lstStyle/>
          <a:p>
            <a:endParaRPr lang="fr-BE" sz="2800" dirty="0">
              <a:latin typeface="Calibri" panose="020F0502020204030204" pitchFamily="34" charset="0"/>
              <a:cs typeface="Calibri" panose="020F0502020204030204" pitchFamily="34" charset="0"/>
            </a:endParaRPr>
          </a:p>
          <a:p>
            <a:endParaRPr lang="fr-BE" sz="2800" dirty="0">
              <a:latin typeface="Calibri" panose="020F0502020204030204" pitchFamily="34" charset="0"/>
              <a:cs typeface="Calibri" panose="020F0502020204030204" pitchFamily="34" charset="0"/>
            </a:endParaRPr>
          </a:p>
          <a:p>
            <a:r>
              <a:rPr lang="fr-BE" sz="2400" dirty="0">
                <a:solidFill>
                  <a:srgbClr val="FF0000"/>
                </a:solidFill>
                <a:latin typeface="Calibri" panose="020F0502020204030204" pitchFamily="34" charset="0"/>
                <a:cs typeface="Calibri" panose="020F0502020204030204" pitchFamily="34" charset="0"/>
              </a:rPr>
              <a:t>Environ 5 x son poids en matières premières (1kg)</a:t>
            </a:r>
          </a:p>
          <a:p>
            <a:r>
              <a:rPr lang="fr-BE" sz="2400" dirty="0">
                <a:solidFill>
                  <a:srgbClr val="FF0000"/>
                </a:solidFill>
                <a:latin typeface="Calibri" panose="020F0502020204030204" pitchFamily="34" charset="0"/>
                <a:cs typeface="Calibri" panose="020F0502020204030204" pitchFamily="34" charset="0"/>
              </a:rPr>
              <a:t>Environ 10 x son poids en matières premières (10 kg)</a:t>
            </a:r>
            <a:endParaRPr lang="fr-BE" sz="2800" dirty="0">
              <a:solidFill>
                <a:srgbClr val="FF0000"/>
              </a:solidFill>
              <a:latin typeface="Calibri" panose="020F0502020204030204" pitchFamily="34" charset="0"/>
              <a:cs typeface="Calibri" panose="020F0502020204030204" pitchFamily="34" charset="0"/>
            </a:endParaRPr>
          </a:p>
          <a:p>
            <a:r>
              <a:rPr lang="fr-BE" sz="2400" dirty="0">
                <a:solidFill>
                  <a:srgbClr val="FF0000"/>
                </a:solidFill>
                <a:latin typeface="Calibri" panose="020F0502020204030204" pitchFamily="34" charset="0"/>
                <a:cs typeface="Calibri" panose="020F0502020204030204" pitchFamily="34" charset="0"/>
              </a:rPr>
              <a:t>Environ 100 x son poids en matières premières (20 kg)</a:t>
            </a:r>
          </a:p>
          <a:p>
            <a:r>
              <a:rPr lang="fr-BE" sz="2400" dirty="0">
                <a:solidFill>
                  <a:srgbClr val="00B050"/>
                </a:solidFill>
                <a:latin typeface="Calibri" panose="020F0502020204030204" pitchFamily="34" charset="0"/>
                <a:cs typeface="Calibri" panose="020F0502020204030204" pitchFamily="34" charset="0"/>
              </a:rPr>
              <a:t>Environ 350 x son poids en matières premières (70 kg) – </a:t>
            </a:r>
            <a:r>
              <a:rPr lang="fr-BE" sz="2400" dirty="0">
                <a:latin typeface="Calibri" panose="020F0502020204030204" pitchFamily="34" charset="0"/>
                <a:cs typeface="Calibri" panose="020F0502020204030204" pitchFamily="34" charset="0"/>
              </a:rPr>
              <a:t>poids important par rapport au produit!</a:t>
            </a:r>
            <a:endParaRPr lang="fr-BE" sz="2800" dirty="0">
              <a:solidFill>
                <a:srgbClr val="00B050"/>
              </a:solidFill>
              <a:latin typeface="Calibri" panose="020F0502020204030204" pitchFamily="34" charset="0"/>
              <a:cs typeface="Calibri" panose="020F0502020204030204" pitchFamily="34" charset="0"/>
            </a:endParaRPr>
          </a:p>
          <a:p>
            <a:r>
              <a:rPr lang="fr-BE" sz="2400" dirty="0">
                <a:solidFill>
                  <a:srgbClr val="FF0000"/>
                </a:solidFill>
                <a:latin typeface="Calibri" panose="020F0502020204030204" pitchFamily="34" charset="0"/>
                <a:cs typeface="Calibri" panose="020F0502020204030204" pitchFamily="34" charset="0"/>
              </a:rPr>
              <a:t>Environ 2000 x son poids en matières premières (400kg) </a:t>
            </a:r>
          </a:p>
          <a:p>
            <a:endParaRPr lang="fr-FR" sz="1800" dirty="0">
              <a:latin typeface="Calibri" panose="020F0502020204030204" pitchFamily="34" charset="0"/>
              <a:cs typeface="Calibri" panose="020F0502020204030204" pitchFamily="34" charset="0"/>
            </a:endParaRPr>
          </a:p>
        </p:txBody>
      </p:sp>
      <p:pic>
        <p:nvPicPr>
          <p:cNvPr id="5" name="Image 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3322" y="6106024"/>
            <a:ext cx="1190324" cy="578919"/>
          </a:xfrm>
          <a:prstGeom prst="rect">
            <a:avLst/>
          </a:prstGeom>
        </p:spPr>
      </p:pic>
      <p:sp>
        <p:nvSpPr>
          <p:cNvPr id="8" name="Ellipse 7"/>
          <p:cNvSpPr/>
          <p:nvPr/>
        </p:nvSpPr>
        <p:spPr>
          <a:xfrm>
            <a:off x="11140349" y="917868"/>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pic>
        <p:nvPicPr>
          <p:cNvPr id="10" name="Image 9"/>
          <p:cNvPicPr>
            <a:picLocks noChangeAspect="1"/>
          </p:cNvPicPr>
          <p:nvPr/>
        </p:nvPicPr>
        <p:blipFill>
          <a:blip r:embed="rId5"/>
          <a:stretch>
            <a:fillRect/>
          </a:stretch>
        </p:blipFill>
        <p:spPr>
          <a:xfrm>
            <a:off x="8664778" y="2764465"/>
            <a:ext cx="3016056" cy="1585862"/>
          </a:xfrm>
          <a:prstGeom prst="rect">
            <a:avLst/>
          </a:prstGeom>
        </p:spPr>
      </p:pic>
    </p:spTree>
    <p:extLst>
      <p:ext uri="{BB962C8B-B14F-4D97-AF65-F5344CB8AC3E}">
        <p14:creationId xmlns:p14="http://schemas.microsoft.com/office/powerpoint/2010/main" val="85498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92519B-550A-4C40-8B34-8FA54CC59D4C}"/>
              </a:ext>
            </a:extLst>
          </p:cNvPr>
          <p:cNvSpPr>
            <a:spLocks noGrp="1"/>
          </p:cNvSpPr>
          <p:nvPr>
            <p:ph type="title"/>
          </p:nvPr>
        </p:nvSpPr>
        <p:spPr>
          <a:xfrm>
            <a:off x="0" y="-4943"/>
            <a:ext cx="12192000" cy="510552"/>
          </a:xfrm>
          <a:solidFill>
            <a:schemeClr val="accent6">
              <a:lumMod val="50000"/>
            </a:schemeClr>
          </a:solidFill>
        </p:spPr>
        <p:txBody>
          <a:bodyPr>
            <a:normAutofit/>
          </a:bodyPr>
          <a:lstStyle/>
          <a:p>
            <a:pPr algn="ctr"/>
            <a:r>
              <a:rPr lang="fr-BE" sz="2400" b="1" dirty="0">
                <a:solidFill>
                  <a:schemeClr val="bg1"/>
                </a:solidFill>
                <a:latin typeface="Calibri" panose="020F0502020204030204" pitchFamily="34" charset="0"/>
                <a:cs typeface="Calibri" panose="020F0502020204030204" pitchFamily="34" charset="0"/>
              </a:rPr>
              <a:t>Parmi les propositions suivantes lesquelles s’apparentent au </a:t>
            </a:r>
            <a:r>
              <a:rPr lang="fr-BE" sz="2400" b="1" dirty="0" err="1">
                <a:solidFill>
                  <a:schemeClr val="bg1"/>
                </a:solidFill>
                <a:latin typeface="Calibri" panose="020F0502020204030204" pitchFamily="34" charset="0"/>
                <a:cs typeface="Calibri" panose="020F0502020204030204" pitchFamily="34" charset="0"/>
              </a:rPr>
              <a:t>greenwashing</a:t>
            </a:r>
            <a:r>
              <a:rPr lang="fr-BE" sz="2400" b="1" dirty="0">
                <a:solidFill>
                  <a:schemeClr val="bg1"/>
                </a:solidFill>
                <a:latin typeface="Calibri" panose="020F0502020204030204" pitchFamily="34" charset="0"/>
                <a:cs typeface="Calibri" panose="020F0502020204030204" pitchFamily="34" charset="0"/>
              </a:rPr>
              <a:t> ?</a:t>
            </a:r>
          </a:p>
        </p:txBody>
      </p:sp>
      <p:sp>
        <p:nvSpPr>
          <p:cNvPr id="3" name="ZoneTexte 2">
            <a:extLst>
              <a:ext uri="{FF2B5EF4-FFF2-40B4-BE49-F238E27FC236}">
                <a16:creationId xmlns:a16="http://schemas.microsoft.com/office/drawing/2014/main" id="{E628403C-558A-3742-9166-9F92E28189E6}"/>
              </a:ext>
            </a:extLst>
          </p:cNvPr>
          <p:cNvSpPr txBox="1"/>
          <p:nvPr/>
        </p:nvSpPr>
        <p:spPr>
          <a:xfrm>
            <a:off x="233916" y="826975"/>
            <a:ext cx="11748078" cy="5262979"/>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fr-BE" sz="2800" b="0" i="0" u="none" kern="1200" cap="none" spc="0" normalizeH="0" baseline="0" noProof="0" dirty="0">
                <a:ln>
                  <a:noFill/>
                </a:ln>
                <a:effectLst/>
                <a:uLnTx/>
                <a:uFillTx/>
                <a:latin typeface="Calibri" panose="020F0502020204030204" pitchFamily="34" charset="0"/>
                <a:cs typeface="Calibri" panose="020F0502020204030204" pitchFamily="34" charset="0"/>
              </a:rPr>
              <a:t>Quand le produit mis sur le marché est moins nocif pour l’environnement</a:t>
            </a:r>
          </a:p>
          <a:p>
            <a:pPr marR="0" lvl="0" algn="l" defTabSz="914400" rtl="0" eaLnBrk="1" fontAlgn="auto" latinLnBrk="0" hangingPunct="1">
              <a:lnSpc>
                <a:spcPct val="100000"/>
              </a:lnSpc>
              <a:spcBef>
                <a:spcPts val="0"/>
              </a:spcBef>
              <a:spcAft>
                <a:spcPts val="0"/>
              </a:spcAft>
              <a:buClrTx/>
              <a:buSzTx/>
              <a:tabLst/>
              <a:defRPr/>
            </a:pPr>
            <a:endParaRPr kumimoji="0" lang="fr-BE" sz="2800" b="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a:p>
            <a:pPr>
              <a:defRPr/>
            </a:pPr>
            <a:r>
              <a:rPr kumimoji="0" lang="fr-BE" sz="2800" b="0" i="0" u="none" strike="noStrike" kern="1200" cap="none" spc="0" normalizeH="0" baseline="0" noProof="0" dirty="0">
                <a:ln>
                  <a:noFill/>
                </a:ln>
                <a:effectLst/>
                <a:uLnTx/>
                <a:uFillTx/>
                <a:latin typeface="Calibri" panose="020F0502020204030204" pitchFamily="34" charset="0"/>
                <a:cs typeface="Calibri" panose="020F0502020204030204" pitchFamily="34" charset="0"/>
              </a:rPr>
              <a:t>Quand une entreprise applique un logo « écologique </a:t>
            </a:r>
            <a:r>
              <a:rPr lang="fr-BE" sz="2800" dirty="0">
                <a:latin typeface="Calibri" panose="020F0502020204030204" pitchFamily="34" charset="0"/>
                <a:cs typeface="Calibri" panose="020F0502020204030204" pitchFamily="34" charset="0"/>
              </a:rPr>
              <a:t>» qu’elle a inventé de toute part</a:t>
            </a:r>
            <a:r>
              <a:rPr kumimoji="0" lang="fr-BE" sz="2800" b="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sur un de ses produits</a:t>
            </a:r>
          </a:p>
          <a:p>
            <a:pPr>
              <a:defRPr/>
            </a:pPr>
            <a:endParaRPr kumimoji="0" lang="fr-BE" sz="2800" b="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a:p>
            <a:pPr marR="0" lvl="0" algn="l" defTabSz="914400" rtl="0" eaLnBrk="1" fontAlgn="auto" latinLnBrk="0" hangingPunct="1">
              <a:lnSpc>
                <a:spcPct val="100000"/>
              </a:lnSpc>
              <a:spcBef>
                <a:spcPts val="0"/>
              </a:spcBef>
              <a:spcAft>
                <a:spcPts val="0"/>
              </a:spcAft>
              <a:buClrTx/>
              <a:buSzTx/>
              <a:tabLst/>
              <a:defRPr/>
            </a:pPr>
            <a:r>
              <a:rPr kumimoji="0" lang="fr-BE" sz="2800" b="0" i="0" u="none" strike="noStrike" kern="1200" cap="none" spc="0" normalizeH="0" baseline="0" noProof="0" dirty="0">
                <a:ln>
                  <a:noFill/>
                </a:ln>
                <a:effectLst/>
                <a:uLnTx/>
                <a:uFillTx/>
                <a:latin typeface="Calibri" panose="020F0502020204030204" pitchFamily="34" charset="0"/>
                <a:cs typeface="Calibri" panose="020F0502020204030204" pitchFamily="34" charset="0"/>
              </a:rPr>
              <a:t>Quand une entreprise fait croire qu’elle s’investit à fond dans le durable alors que c’est uniquement pour redorer son blason</a:t>
            </a:r>
          </a:p>
          <a:p>
            <a:pPr marR="0" lvl="0" algn="l" defTabSz="914400" rtl="0" eaLnBrk="1" fontAlgn="auto" latinLnBrk="0" hangingPunct="1">
              <a:lnSpc>
                <a:spcPct val="100000"/>
              </a:lnSpc>
              <a:spcBef>
                <a:spcPts val="0"/>
              </a:spcBef>
              <a:spcAft>
                <a:spcPts val="0"/>
              </a:spcAft>
              <a:buClrTx/>
              <a:buSzTx/>
              <a:tabLst/>
              <a:defRPr/>
            </a:pPr>
            <a:endParaRPr kumimoji="0" lang="fr-BE" sz="2800" b="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a:p>
            <a:pPr marR="0" lvl="0" algn="l" defTabSz="914400" rtl="0" eaLnBrk="1" fontAlgn="auto" latinLnBrk="0" hangingPunct="1">
              <a:lnSpc>
                <a:spcPct val="100000"/>
              </a:lnSpc>
              <a:spcBef>
                <a:spcPts val="0"/>
              </a:spcBef>
              <a:spcAft>
                <a:spcPts val="0"/>
              </a:spcAft>
              <a:buClrTx/>
              <a:buSzTx/>
              <a:tabLst/>
              <a:defRPr/>
            </a:pPr>
            <a:r>
              <a:rPr kumimoji="0" lang="fr-BE" sz="2800" b="0" i="0" u="none" strike="noStrike" kern="1200" cap="none" spc="0" normalizeH="0" baseline="0" noProof="0" dirty="0">
                <a:ln>
                  <a:noFill/>
                </a:ln>
                <a:effectLst/>
                <a:uLnTx/>
                <a:uFillTx/>
                <a:latin typeface="Calibri" panose="020F0502020204030204" pitchFamily="34" charset="0"/>
                <a:cs typeface="Calibri" panose="020F0502020204030204" pitchFamily="34" charset="0"/>
              </a:rPr>
              <a:t>Quand on a changé le packaging d’un produit en lui donnant un visuel plus écologique alors que le produit en lui-même n’a pas changé</a:t>
            </a:r>
          </a:p>
          <a:p>
            <a:pPr marR="0" lvl="0" algn="l" defTabSz="914400" rtl="0" eaLnBrk="1" fontAlgn="auto" latinLnBrk="0" hangingPunct="1">
              <a:lnSpc>
                <a:spcPct val="100000"/>
              </a:lnSpc>
              <a:spcBef>
                <a:spcPts val="0"/>
              </a:spcBef>
              <a:spcAft>
                <a:spcPts val="0"/>
              </a:spcAft>
              <a:buClrTx/>
              <a:buSzTx/>
              <a:tabLst/>
              <a:defRPr/>
            </a:pPr>
            <a:endParaRPr kumimoji="0" lang="fr-BE" sz="2800" b="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a:p>
            <a:pPr marR="0" lvl="0" algn="l" defTabSz="914400" rtl="0" eaLnBrk="1" fontAlgn="auto" latinLnBrk="0" hangingPunct="1">
              <a:lnSpc>
                <a:spcPct val="100000"/>
              </a:lnSpc>
              <a:spcBef>
                <a:spcPts val="0"/>
              </a:spcBef>
              <a:spcAft>
                <a:spcPts val="0"/>
              </a:spcAft>
              <a:buClrTx/>
              <a:buSzTx/>
              <a:tabLst/>
              <a:defRPr/>
            </a:pPr>
            <a:r>
              <a:rPr kumimoji="0" lang="fr-BE" sz="2800" b="0" i="0" u="none" kern="1200" cap="none" spc="0" normalizeH="0" baseline="0" noProof="0" dirty="0">
                <a:ln>
                  <a:noFill/>
                </a:ln>
                <a:effectLst/>
                <a:uLnTx/>
                <a:uFillTx/>
                <a:latin typeface="Calibri" panose="020F0502020204030204" pitchFamily="34" charset="0"/>
                <a:cs typeface="Calibri" panose="020F0502020204030204" pitchFamily="34" charset="0"/>
              </a:rPr>
              <a:t>Quand on remplace le parking par une pelouse</a:t>
            </a:r>
          </a:p>
        </p:txBody>
      </p:sp>
      <p:pic>
        <p:nvPicPr>
          <p:cNvPr id="4" name="Image 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1670" y="6106025"/>
            <a:ext cx="1190324" cy="578919"/>
          </a:xfrm>
          <a:prstGeom prst="rect">
            <a:avLst/>
          </a:prstGeom>
        </p:spPr>
      </p:pic>
      <p:sp>
        <p:nvSpPr>
          <p:cNvPr id="6" name="Ellipse 5"/>
          <p:cNvSpPr/>
          <p:nvPr/>
        </p:nvSpPr>
        <p:spPr>
          <a:xfrm>
            <a:off x="11253125" y="184244"/>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spTree>
    <p:extLst>
      <p:ext uri="{BB962C8B-B14F-4D97-AF65-F5344CB8AC3E}">
        <p14:creationId xmlns:p14="http://schemas.microsoft.com/office/powerpoint/2010/main" val="120707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sp>
        <p:nvSpPr>
          <p:cNvPr id="7" name="Rectangle 6"/>
          <p:cNvSpPr/>
          <p:nvPr/>
        </p:nvSpPr>
        <p:spPr>
          <a:xfrm>
            <a:off x="367861" y="832316"/>
            <a:ext cx="11237379" cy="1168269"/>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fr-BE" sz="2000" b="1" i="0"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Le gaspillage alimentaire est entendu comme tous les aliments consommables par l’être humain qui sont donnés aux animaux, compostés ou purement jetés à la poubelle. </a:t>
            </a:r>
          </a:p>
          <a:p>
            <a:pPr marL="0" marR="0" lvl="0" indent="0" algn="l" defTabSz="914400" rtl="0" eaLnBrk="1" fontAlgn="auto" latinLnBrk="0" hangingPunct="1">
              <a:lnSpc>
                <a:spcPct val="107000"/>
              </a:lnSpc>
              <a:spcBef>
                <a:spcPts val="0"/>
              </a:spcBef>
              <a:spcAft>
                <a:spcPts val="800"/>
              </a:spcAft>
              <a:buClrTx/>
              <a:buSzTx/>
              <a:buFontTx/>
              <a:buNone/>
              <a:tabLst/>
              <a:defRPr/>
            </a:pPr>
            <a:r>
              <a:rPr lang="fr-BE" sz="2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Classez les diverses sources de gaspillage alimentaire par ordre croissant.</a:t>
            </a:r>
            <a:endParaRPr kumimoji="0" lang="fr-BE" sz="2000" b="1" i="0"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6" name="ZoneTexte 15"/>
          <p:cNvSpPr txBox="1"/>
          <p:nvPr/>
        </p:nvSpPr>
        <p:spPr>
          <a:xfrm>
            <a:off x="1598350" y="118659"/>
            <a:ext cx="95636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2400" b="1" dirty="0">
                <a:solidFill>
                  <a:prstClr val="white"/>
                </a:solidFill>
                <a:latin typeface="Calibri" panose="020F0502020204030204"/>
              </a:rPr>
              <a:t>Gaspillage alimentaire : classement…</a:t>
            </a:r>
            <a:endPar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Imag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68036" y="2571735"/>
            <a:ext cx="2177759" cy="1224384"/>
          </a:xfrm>
          <a:prstGeom prst="rect">
            <a:avLst/>
          </a:prstGeom>
        </p:spPr>
      </p:pic>
      <p:sp>
        <p:nvSpPr>
          <p:cNvPr id="20" name="Rectangle 19"/>
          <p:cNvSpPr/>
          <p:nvPr/>
        </p:nvSpPr>
        <p:spPr>
          <a:xfrm>
            <a:off x="934466" y="2151404"/>
            <a:ext cx="289130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Consommation des ménages</a:t>
            </a: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p:cNvSpPr/>
          <p:nvPr/>
        </p:nvSpPr>
        <p:spPr>
          <a:xfrm>
            <a:off x="232728" y="4337265"/>
            <a:ext cx="6096000" cy="646331"/>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Production : dépassement des quotas de pêche,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fruits et légumes moches</a:t>
            </a: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21"/>
          <p:cNvSpPr/>
          <p:nvPr/>
        </p:nvSpPr>
        <p:spPr>
          <a:xfrm>
            <a:off x="6936400" y="4195730"/>
            <a:ext cx="4102727"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Transport stockage : conditionnement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défectueux, rupture de la chaîne du froid</a:t>
            </a: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p:cNvSpPr/>
          <p:nvPr/>
        </p:nvSpPr>
        <p:spPr>
          <a:xfrm>
            <a:off x="6328728" y="2073893"/>
            <a:ext cx="421724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Distribution</a:t>
            </a:r>
            <a:r>
              <a:rPr kumimoji="0" lang="fr-BE"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invendus, produits abîmés</a:t>
            </a:r>
            <a:endParaRPr kumimoji="0" lang="fr-BE" sz="2000" b="0" i="0" u="none" strike="noStrike" kern="1200" cap="none" spc="0" normalizeH="0" baseline="0" noProof="0" dirty="0">
              <a:ln>
                <a:noFill/>
              </a:ln>
              <a:solidFill>
                <a:prstClr val="black"/>
              </a:solidFill>
              <a:effectLst/>
              <a:uLnTx/>
              <a:uFillTx/>
              <a:latin typeface="Calibri" panose="020F0502020204030204"/>
            </a:endParaRPr>
          </a:p>
        </p:txBody>
      </p:sp>
      <p:sp>
        <p:nvSpPr>
          <p:cNvPr id="28" name="Bouée 27"/>
          <p:cNvSpPr/>
          <p:nvPr/>
        </p:nvSpPr>
        <p:spPr>
          <a:xfrm>
            <a:off x="2854228" y="2861801"/>
            <a:ext cx="948220" cy="883038"/>
          </a:xfrm>
          <a:prstGeom prst="donut">
            <a:avLst>
              <a:gd name="adj" fmla="val 492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1" i="0" u="none" strike="noStrike" kern="1200" cap="none" spc="0" normalizeH="0" baseline="0" noProof="0">
              <a:ln w="22225">
                <a:solidFill>
                  <a:srgbClr val="ED7D31"/>
                </a:solidFill>
                <a:prstDash val="solid"/>
              </a:ln>
              <a:solidFill>
                <a:srgbClr val="ED7D31">
                  <a:lumMod val="40000"/>
                  <a:lumOff val="60000"/>
                </a:srgbClr>
              </a:solidFill>
              <a:effectLst/>
              <a:uLnTx/>
              <a:uFillTx/>
              <a:latin typeface="Calibri" panose="020F0502020204030204"/>
              <a:ea typeface="+mn-ea"/>
              <a:cs typeface="+mn-cs"/>
            </a:endParaRPr>
          </a:p>
        </p:txBody>
      </p:sp>
      <p:sp>
        <p:nvSpPr>
          <p:cNvPr id="29" name="Bouée 28"/>
          <p:cNvSpPr/>
          <p:nvPr/>
        </p:nvSpPr>
        <p:spPr>
          <a:xfrm>
            <a:off x="8987764" y="2655270"/>
            <a:ext cx="948220" cy="883038"/>
          </a:xfrm>
          <a:prstGeom prst="donut">
            <a:avLst>
              <a:gd name="adj" fmla="val 492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1" i="0" u="none" strike="noStrike" kern="1200" cap="none" spc="0" normalizeH="0" baseline="0" noProof="0">
              <a:ln w="22225">
                <a:solidFill>
                  <a:srgbClr val="ED7D31"/>
                </a:solidFill>
                <a:prstDash val="solid"/>
              </a:ln>
              <a:solidFill>
                <a:srgbClr val="ED7D31">
                  <a:lumMod val="40000"/>
                  <a:lumOff val="60000"/>
                </a:srgbClr>
              </a:solidFill>
              <a:effectLst/>
              <a:uLnTx/>
              <a:uFillTx/>
              <a:latin typeface="Calibri" panose="020F0502020204030204"/>
              <a:ea typeface="+mn-ea"/>
              <a:cs typeface="+mn-cs"/>
            </a:endParaRPr>
          </a:p>
        </p:txBody>
      </p:sp>
      <p:sp>
        <p:nvSpPr>
          <p:cNvPr id="30" name="Bouée 29"/>
          <p:cNvSpPr/>
          <p:nvPr/>
        </p:nvSpPr>
        <p:spPr>
          <a:xfrm>
            <a:off x="9982123" y="4992314"/>
            <a:ext cx="948220" cy="883038"/>
          </a:xfrm>
          <a:prstGeom prst="donut">
            <a:avLst>
              <a:gd name="adj" fmla="val 492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1" i="0" u="none" strike="noStrike" kern="1200" cap="none" spc="0" normalizeH="0" baseline="0" noProof="0">
              <a:ln w="22225">
                <a:solidFill>
                  <a:srgbClr val="ED7D31"/>
                </a:solidFill>
                <a:prstDash val="solid"/>
              </a:ln>
              <a:solidFill>
                <a:srgbClr val="ED7D31">
                  <a:lumMod val="40000"/>
                  <a:lumOff val="60000"/>
                </a:srgbClr>
              </a:solidFill>
              <a:effectLst/>
              <a:uLnTx/>
              <a:uFillTx/>
              <a:latin typeface="Calibri" panose="020F0502020204030204"/>
              <a:ea typeface="+mn-ea"/>
              <a:cs typeface="+mn-cs"/>
            </a:endParaRPr>
          </a:p>
        </p:txBody>
      </p:sp>
      <p:sp>
        <p:nvSpPr>
          <p:cNvPr id="31" name="Bouée 30"/>
          <p:cNvSpPr/>
          <p:nvPr/>
        </p:nvSpPr>
        <p:spPr>
          <a:xfrm>
            <a:off x="3690904" y="5246974"/>
            <a:ext cx="948220" cy="883038"/>
          </a:xfrm>
          <a:prstGeom prst="donut">
            <a:avLst>
              <a:gd name="adj" fmla="val 492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1" i="0" u="none" strike="noStrike" kern="1200" cap="none" spc="0" normalizeH="0" baseline="0" noProof="0">
              <a:ln w="22225">
                <a:solidFill>
                  <a:srgbClr val="ED7D31"/>
                </a:solidFill>
                <a:prstDash val="solid"/>
              </a:ln>
              <a:solidFill>
                <a:srgbClr val="ED7D31">
                  <a:lumMod val="40000"/>
                  <a:lumOff val="60000"/>
                </a:srgbClr>
              </a:solidFill>
              <a:effectLst/>
              <a:uLnTx/>
              <a:uFillTx/>
              <a:latin typeface="Calibri" panose="020F0502020204030204"/>
              <a:ea typeface="+mn-ea"/>
              <a:cs typeface="+mn-cs"/>
            </a:endParaRPr>
          </a:p>
        </p:txBody>
      </p:sp>
      <p:pic>
        <p:nvPicPr>
          <p:cNvPr id="24" name="Image 23">
            <a:extLst>
              <a:ext uri="{FF2B5EF4-FFF2-40B4-BE49-F238E27FC236}">
                <a16:creationId xmlns:a16="http://schemas.microsoft.com/office/drawing/2014/main" id="{8584467F-3E69-664A-A6FC-D1CE49FF05F5}"/>
              </a:ext>
            </a:extLst>
          </p:cNvPr>
          <p:cNvPicPr>
            <a:picLocks noChangeAspect="1"/>
          </p:cNvPicPr>
          <p:nvPr/>
        </p:nvPicPr>
        <p:blipFill rotWithShape="1">
          <a:blip r:embed="rId6"/>
          <a:srcRect l="25915" t="13094" r="19284" b="8825"/>
          <a:stretch/>
        </p:blipFill>
        <p:spPr>
          <a:xfrm>
            <a:off x="2201671" y="5124584"/>
            <a:ext cx="1240065" cy="1175768"/>
          </a:xfrm>
          <a:prstGeom prst="rect">
            <a:avLst/>
          </a:prstGeom>
        </p:spPr>
      </p:pic>
      <p:pic>
        <p:nvPicPr>
          <p:cNvPr id="1026" name="Picture 2" descr="Quelles sont les règles de stockage des produits entamés ?">
            <a:extLst>
              <a:ext uri="{FF2B5EF4-FFF2-40B4-BE49-F238E27FC236}">
                <a16:creationId xmlns:a16="http://schemas.microsoft.com/office/drawing/2014/main" id="{436918B8-589B-954D-9509-6EA1369508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2878" y="4945422"/>
            <a:ext cx="1752405" cy="1168270"/>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 24">
            <a:extLst>
              <a:ext uri="{FF2B5EF4-FFF2-40B4-BE49-F238E27FC236}">
                <a16:creationId xmlns:a16="http://schemas.microsoft.com/office/drawing/2014/main" id="{1B1545E7-4FF3-344B-9832-2AEA476969C0}"/>
              </a:ext>
            </a:extLst>
          </p:cNvPr>
          <p:cNvPicPr>
            <a:picLocks noChangeAspect="1"/>
          </p:cNvPicPr>
          <p:nvPr/>
        </p:nvPicPr>
        <p:blipFill>
          <a:blip r:embed="rId8"/>
          <a:stretch>
            <a:fillRect/>
          </a:stretch>
        </p:blipFill>
        <p:spPr>
          <a:xfrm>
            <a:off x="939638" y="2671555"/>
            <a:ext cx="1591078" cy="1224384"/>
          </a:xfrm>
          <a:prstGeom prst="rect">
            <a:avLst/>
          </a:prstGeom>
        </p:spPr>
      </p:pic>
    </p:spTree>
    <p:extLst>
      <p:ext uri="{BB962C8B-B14F-4D97-AF65-F5344CB8AC3E}">
        <p14:creationId xmlns:p14="http://schemas.microsoft.com/office/powerpoint/2010/main" val="33009581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92519B-550A-4C40-8B34-8FA54CC59D4C}"/>
              </a:ext>
            </a:extLst>
          </p:cNvPr>
          <p:cNvSpPr>
            <a:spLocks noGrp="1"/>
          </p:cNvSpPr>
          <p:nvPr>
            <p:ph type="title"/>
          </p:nvPr>
        </p:nvSpPr>
        <p:spPr>
          <a:xfrm>
            <a:off x="0" y="-4943"/>
            <a:ext cx="12192000" cy="510552"/>
          </a:xfrm>
          <a:solidFill>
            <a:schemeClr val="accent6">
              <a:lumMod val="50000"/>
            </a:schemeClr>
          </a:solidFill>
        </p:spPr>
        <p:txBody>
          <a:bodyPr>
            <a:normAutofit/>
          </a:bodyPr>
          <a:lstStyle/>
          <a:p>
            <a:pPr algn="ctr"/>
            <a:r>
              <a:rPr lang="fr-BE" sz="2400" b="1" dirty="0">
                <a:solidFill>
                  <a:schemeClr val="bg1"/>
                </a:solidFill>
                <a:latin typeface="Calibri" panose="020F0502020204030204" pitchFamily="34" charset="0"/>
                <a:cs typeface="Calibri" panose="020F0502020204030204" pitchFamily="34" charset="0"/>
              </a:rPr>
              <a:t>Parmi les propositions suivantes lesquelles s’apparentent au </a:t>
            </a:r>
            <a:r>
              <a:rPr lang="fr-BE" sz="2400" b="1" dirty="0" err="1">
                <a:solidFill>
                  <a:schemeClr val="bg1"/>
                </a:solidFill>
                <a:latin typeface="Calibri" panose="020F0502020204030204" pitchFamily="34" charset="0"/>
                <a:cs typeface="Calibri" panose="020F0502020204030204" pitchFamily="34" charset="0"/>
              </a:rPr>
              <a:t>greenwashing</a:t>
            </a:r>
            <a:r>
              <a:rPr lang="fr-BE" sz="2400" b="1" dirty="0">
                <a:solidFill>
                  <a:schemeClr val="bg1"/>
                </a:solidFill>
                <a:latin typeface="Calibri" panose="020F0502020204030204" pitchFamily="34" charset="0"/>
                <a:cs typeface="Calibri" panose="020F0502020204030204" pitchFamily="34" charset="0"/>
              </a:rPr>
              <a:t> ?</a:t>
            </a:r>
          </a:p>
        </p:txBody>
      </p:sp>
      <p:sp>
        <p:nvSpPr>
          <p:cNvPr id="3" name="ZoneTexte 2">
            <a:extLst>
              <a:ext uri="{FF2B5EF4-FFF2-40B4-BE49-F238E27FC236}">
                <a16:creationId xmlns:a16="http://schemas.microsoft.com/office/drawing/2014/main" id="{E628403C-558A-3742-9166-9F92E28189E6}"/>
              </a:ext>
            </a:extLst>
          </p:cNvPr>
          <p:cNvSpPr txBox="1"/>
          <p:nvPr/>
        </p:nvSpPr>
        <p:spPr>
          <a:xfrm>
            <a:off x="233916" y="826975"/>
            <a:ext cx="11748078" cy="5262979"/>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fr-BE" sz="2800" b="0" i="0" u="non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Quand le produit mis sur le marché est moins nocif pour l’environnement</a:t>
            </a:r>
          </a:p>
          <a:p>
            <a:pPr marR="0" lvl="0" algn="l" defTabSz="914400" rtl="0" eaLnBrk="1" fontAlgn="auto" latinLnBrk="0" hangingPunct="1">
              <a:lnSpc>
                <a:spcPct val="100000"/>
              </a:lnSpc>
              <a:spcBef>
                <a:spcPts val="0"/>
              </a:spcBef>
              <a:spcAft>
                <a:spcPts val="0"/>
              </a:spcAft>
              <a:buClrTx/>
              <a:buSzTx/>
              <a:tabLst/>
              <a:defRPr/>
            </a:pPr>
            <a:endParaRPr kumimoji="0" lang="fr-BE" sz="2800" b="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a:p>
            <a:pPr>
              <a:defRPr/>
            </a:pPr>
            <a:r>
              <a:rPr kumimoji="0" lang="fr-BE" sz="2800" b="0" i="0" u="none" strike="noStrike" kern="1200" cap="none" spc="0" normalizeH="0" baseline="0" noProof="0" dirty="0">
                <a:ln>
                  <a:noFill/>
                </a:ln>
                <a:solidFill>
                  <a:srgbClr val="00B050"/>
                </a:solidFill>
                <a:effectLst/>
                <a:uLnTx/>
                <a:uFillTx/>
                <a:latin typeface="Calibri" panose="020F0502020204030204" pitchFamily="34" charset="0"/>
                <a:cs typeface="Calibri" panose="020F0502020204030204" pitchFamily="34" charset="0"/>
              </a:rPr>
              <a:t>Quand une entreprise applique un logo « écologique </a:t>
            </a:r>
            <a:r>
              <a:rPr lang="fr-BE" sz="2800" dirty="0">
                <a:solidFill>
                  <a:srgbClr val="00B050"/>
                </a:solidFill>
                <a:latin typeface="Calibri" panose="020F0502020204030204" pitchFamily="34" charset="0"/>
                <a:cs typeface="Calibri" panose="020F0502020204030204" pitchFamily="34" charset="0"/>
              </a:rPr>
              <a:t>» qu’elle a inventé de toute part</a:t>
            </a:r>
            <a:r>
              <a:rPr kumimoji="0" lang="fr-BE" sz="2800" b="0" i="0" u="none" strike="noStrike" kern="1200" cap="none" spc="0" normalizeH="0" baseline="0" noProof="0" dirty="0">
                <a:ln>
                  <a:noFill/>
                </a:ln>
                <a:solidFill>
                  <a:srgbClr val="00B050"/>
                </a:solidFill>
                <a:effectLst/>
                <a:uLnTx/>
                <a:uFillTx/>
                <a:latin typeface="Calibri" panose="020F0502020204030204" pitchFamily="34" charset="0"/>
                <a:cs typeface="Calibri" panose="020F0502020204030204" pitchFamily="34" charset="0"/>
              </a:rPr>
              <a:t> sur un de ses produits</a:t>
            </a:r>
          </a:p>
          <a:p>
            <a:pPr>
              <a:defRPr/>
            </a:pPr>
            <a:endParaRPr kumimoji="0" lang="fr-BE" sz="2800" b="0" i="0" u="none" strike="noStrike" kern="1200" cap="none" spc="0" normalizeH="0" baseline="0" noProof="0" dirty="0">
              <a:ln>
                <a:noFill/>
              </a:ln>
              <a:solidFill>
                <a:srgbClr val="00B050"/>
              </a:solidFill>
              <a:effectLst/>
              <a:uLnTx/>
              <a:uFillTx/>
              <a:latin typeface="Calibri" panose="020F0502020204030204" pitchFamily="34" charset="0"/>
              <a:cs typeface="Calibri" panose="020F0502020204030204" pitchFamily="34" charset="0"/>
            </a:endParaRPr>
          </a:p>
          <a:p>
            <a:pPr marR="0" lvl="0" algn="l" defTabSz="914400" rtl="0" eaLnBrk="1" fontAlgn="auto" latinLnBrk="0" hangingPunct="1">
              <a:lnSpc>
                <a:spcPct val="100000"/>
              </a:lnSpc>
              <a:spcBef>
                <a:spcPts val="0"/>
              </a:spcBef>
              <a:spcAft>
                <a:spcPts val="0"/>
              </a:spcAft>
              <a:buClrTx/>
              <a:buSzTx/>
              <a:tabLst/>
              <a:defRPr/>
            </a:pPr>
            <a:r>
              <a:rPr kumimoji="0" lang="fr-BE" sz="2800" b="0" i="0" u="none" strike="noStrike" kern="1200" cap="none" spc="0" normalizeH="0" baseline="0" noProof="0" dirty="0">
                <a:ln>
                  <a:noFill/>
                </a:ln>
                <a:solidFill>
                  <a:srgbClr val="00B050"/>
                </a:solidFill>
                <a:effectLst/>
                <a:uLnTx/>
                <a:uFillTx/>
                <a:latin typeface="Calibri" panose="020F0502020204030204" pitchFamily="34" charset="0"/>
                <a:cs typeface="Calibri" panose="020F0502020204030204" pitchFamily="34" charset="0"/>
              </a:rPr>
              <a:t>Quand une entreprise fait croire qu’elle s’investit à fond dans le durable alors que c’est uniquement pour redorer son blason</a:t>
            </a:r>
          </a:p>
          <a:p>
            <a:pPr marR="0" lvl="0" algn="l" defTabSz="914400" rtl="0" eaLnBrk="1" fontAlgn="auto" latinLnBrk="0" hangingPunct="1">
              <a:lnSpc>
                <a:spcPct val="100000"/>
              </a:lnSpc>
              <a:spcBef>
                <a:spcPts val="0"/>
              </a:spcBef>
              <a:spcAft>
                <a:spcPts val="0"/>
              </a:spcAft>
              <a:buClrTx/>
              <a:buSzTx/>
              <a:tabLst/>
              <a:defRPr/>
            </a:pPr>
            <a:endParaRPr kumimoji="0" lang="fr-BE" sz="2800" b="0" i="0" u="none" strike="noStrike" kern="1200" cap="none" spc="0" normalizeH="0" baseline="0" noProof="0" dirty="0">
              <a:ln>
                <a:noFill/>
              </a:ln>
              <a:solidFill>
                <a:srgbClr val="00B050"/>
              </a:solidFill>
              <a:effectLst/>
              <a:uLnTx/>
              <a:uFillTx/>
              <a:latin typeface="Calibri" panose="020F0502020204030204" pitchFamily="34" charset="0"/>
              <a:cs typeface="Calibri" panose="020F0502020204030204" pitchFamily="34" charset="0"/>
            </a:endParaRPr>
          </a:p>
          <a:p>
            <a:pPr marR="0" lvl="0" algn="l" defTabSz="914400" rtl="0" eaLnBrk="1" fontAlgn="auto" latinLnBrk="0" hangingPunct="1">
              <a:lnSpc>
                <a:spcPct val="100000"/>
              </a:lnSpc>
              <a:spcBef>
                <a:spcPts val="0"/>
              </a:spcBef>
              <a:spcAft>
                <a:spcPts val="0"/>
              </a:spcAft>
              <a:buClrTx/>
              <a:buSzTx/>
              <a:tabLst/>
              <a:defRPr/>
            </a:pPr>
            <a:r>
              <a:rPr kumimoji="0" lang="fr-BE" sz="2800" b="0" i="0" u="none" strike="noStrike" kern="1200" cap="none" spc="0" normalizeH="0" baseline="0" noProof="0" dirty="0">
                <a:ln>
                  <a:noFill/>
                </a:ln>
                <a:solidFill>
                  <a:srgbClr val="00B050"/>
                </a:solidFill>
                <a:effectLst/>
                <a:uLnTx/>
                <a:uFillTx/>
                <a:latin typeface="Calibri" panose="020F0502020204030204" pitchFamily="34" charset="0"/>
                <a:cs typeface="Calibri" panose="020F0502020204030204" pitchFamily="34" charset="0"/>
              </a:rPr>
              <a:t>Quand on a changé le packaging d’un produit en lui donnant un visuel plus écologique alors que le produit en lui-même n’a pas changé</a:t>
            </a:r>
          </a:p>
          <a:p>
            <a:pPr marR="0" lvl="0" algn="l" defTabSz="914400" rtl="0" eaLnBrk="1" fontAlgn="auto" latinLnBrk="0" hangingPunct="1">
              <a:lnSpc>
                <a:spcPct val="100000"/>
              </a:lnSpc>
              <a:spcBef>
                <a:spcPts val="0"/>
              </a:spcBef>
              <a:spcAft>
                <a:spcPts val="0"/>
              </a:spcAft>
              <a:buClrTx/>
              <a:buSzTx/>
              <a:tabLst/>
              <a:defRPr/>
            </a:pPr>
            <a:endParaRPr kumimoji="0" lang="fr-BE" sz="2800" b="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a:p>
            <a:pPr marR="0" lvl="0" algn="l" defTabSz="914400" rtl="0" eaLnBrk="1" fontAlgn="auto" latinLnBrk="0" hangingPunct="1">
              <a:lnSpc>
                <a:spcPct val="100000"/>
              </a:lnSpc>
              <a:spcBef>
                <a:spcPts val="0"/>
              </a:spcBef>
              <a:spcAft>
                <a:spcPts val="0"/>
              </a:spcAft>
              <a:buClrTx/>
              <a:buSzTx/>
              <a:tabLst/>
              <a:defRPr/>
            </a:pPr>
            <a:r>
              <a:rPr kumimoji="0" lang="fr-BE" sz="2800" b="0" i="0" u="non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Quand on remplace le parking par une pelouse</a:t>
            </a:r>
          </a:p>
        </p:txBody>
      </p:sp>
      <p:pic>
        <p:nvPicPr>
          <p:cNvPr id="4" name="Image 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1670" y="6106025"/>
            <a:ext cx="1190324" cy="578919"/>
          </a:xfrm>
          <a:prstGeom prst="rect">
            <a:avLst/>
          </a:prstGeom>
        </p:spPr>
      </p:pic>
      <p:sp>
        <p:nvSpPr>
          <p:cNvPr id="6" name="Ellipse 5"/>
          <p:cNvSpPr/>
          <p:nvPr/>
        </p:nvSpPr>
        <p:spPr>
          <a:xfrm>
            <a:off x="11253125" y="184244"/>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spTree>
    <p:extLst>
      <p:ext uri="{BB962C8B-B14F-4D97-AF65-F5344CB8AC3E}">
        <p14:creationId xmlns:p14="http://schemas.microsoft.com/office/powerpoint/2010/main" val="278278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sp>
        <p:nvSpPr>
          <p:cNvPr id="6" name="Rectangle 5"/>
          <p:cNvSpPr/>
          <p:nvPr/>
        </p:nvSpPr>
        <p:spPr>
          <a:xfrm>
            <a:off x="0" y="0"/>
            <a:ext cx="12085981" cy="18334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En 2018, </a:t>
            </a:r>
            <a:r>
              <a:rPr lang="fr-BE" sz="2400" b="1" dirty="0">
                <a:solidFill>
                  <a:prstClr val="white"/>
                </a:solidFill>
                <a:latin typeface="Calibri" panose="020F0502020204030204"/>
              </a:rPr>
              <a:t>plus de 686 000 </a:t>
            </a: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nouveaux frigos et congélateurs ont été vendus en Belgique, la plupart en remplacement d’un ancien appareil.</a:t>
            </a:r>
          </a:p>
          <a:p>
            <a:pPr marL="0" marR="0" lvl="0" indent="0" algn="ctr" defTabSz="914400" rtl="0" eaLnBrk="1" fontAlgn="auto" latinLnBrk="0" hangingPunct="1">
              <a:lnSpc>
                <a:spcPct val="100000"/>
              </a:lnSpc>
              <a:spcBef>
                <a:spcPts val="0"/>
              </a:spcBef>
              <a:spcAft>
                <a:spcPts val="0"/>
              </a:spcAft>
              <a:buClrTx/>
              <a:buSzTx/>
              <a:buFontTx/>
              <a:buNone/>
              <a:tabLst/>
              <a:defRPr/>
            </a:pPr>
            <a:r>
              <a:rPr lang="fr-BE" sz="2400" b="1" noProof="0" dirty="0">
                <a:solidFill>
                  <a:prstClr val="white"/>
                </a:solidFill>
                <a:latin typeface="Calibri" panose="020F0502020204030204"/>
              </a:rPr>
              <a:t>Sur les </a:t>
            </a:r>
            <a:r>
              <a:rPr lang="fr-BE" sz="2400" b="1" dirty="0">
                <a:solidFill>
                  <a:prstClr val="white"/>
                </a:solidFill>
                <a:latin typeface="Calibri" panose="020F0502020204030204"/>
              </a:rPr>
              <a:t>appareils remplacés</a:t>
            </a:r>
            <a:r>
              <a:rPr kumimoji="0" lang="fr-BE" sz="2400" b="1" i="0" u="none" strike="noStrike" kern="1200" cap="none" spc="0" normalizeH="0" noProof="0" dirty="0">
                <a:ln>
                  <a:noFill/>
                </a:ln>
                <a:solidFill>
                  <a:prstClr val="white"/>
                </a:solidFill>
                <a:effectLst/>
                <a:uLnTx/>
                <a:uFillTx/>
                <a:latin typeface="Calibri" panose="020F0502020204030204"/>
                <a:ea typeface="+mn-ea"/>
                <a:cs typeface="+mn-cs"/>
              </a:rPr>
              <a:t>, combien ont été recyclés « correctement » ?</a:t>
            </a:r>
            <a:endPar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Ellipse 3"/>
          <p:cNvSpPr/>
          <p:nvPr/>
        </p:nvSpPr>
        <p:spPr>
          <a:xfrm>
            <a:off x="11221646" y="861681"/>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9507" y="2177679"/>
            <a:ext cx="2972856" cy="3886086"/>
          </a:xfrm>
          <a:prstGeom prst="rect">
            <a:avLst/>
          </a:prstGeom>
        </p:spPr>
      </p:pic>
      <p:sp>
        <p:nvSpPr>
          <p:cNvPr id="8" name="ZoneTexte 7"/>
          <p:cNvSpPr txBox="1"/>
          <p:nvPr/>
        </p:nvSpPr>
        <p:spPr>
          <a:xfrm>
            <a:off x="1508166" y="2109492"/>
            <a:ext cx="5615649"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3600" dirty="0">
                <a:solidFill>
                  <a:prstClr val="black"/>
                </a:solidFill>
                <a:latin typeface="Calibri" panose="020F0502020204030204"/>
              </a:rPr>
              <a:t>58 596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36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3600" b="0" i="0" u="none" strike="noStrike" kern="1200" cap="none" spc="0" normalizeH="0" baseline="0" noProof="0" dirty="0">
              <a:ln>
                <a:noFill/>
              </a:ln>
              <a:solidFill>
                <a:prstClr val="black"/>
              </a:solidFill>
              <a:effectLst/>
              <a:uLnTx/>
              <a:uFillTx/>
              <a:latin typeface="Calibri" panose="020F0502020204030204"/>
            </a:endParaRPr>
          </a:p>
        </p:txBody>
      </p:sp>
      <p:sp>
        <p:nvSpPr>
          <p:cNvPr id="9" name="Rectangle 8"/>
          <p:cNvSpPr/>
          <p:nvPr/>
        </p:nvSpPr>
        <p:spPr>
          <a:xfrm>
            <a:off x="1508166" y="2941422"/>
            <a:ext cx="1693092"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3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248</a:t>
            </a:r>
            <a:r>
              <a:rPr kumimoji="0" lang="fr-BE" sz="3600" b="0" i="0" u="none" strike="noStrike" kern="1200" cap="none" spc="0" normalizeH="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fr-BE" sz="3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429</a:t>
            </a:r>
            <a:endParaRPr kumimoji="0" lang="fr-BE" b="0" i="0" u="none" strike="noStrike" kern="1200" cap="none" spc="0" normalizeH="0" baseline="0" noProof="0" dirty="0">
              <a:ln>
                <a:noFill/>
              </a:ln>
              <a:solidFill>
                <a:prstClr val="black"/>
              </a:solidFill>
              <a:effectLst/>
              <a:uLnTx/>
              <a:uFillTx/>
              <a:latin typeface="Calibri" panose="020F0502020204030204"/>
            </a:endParaRPr>
          </a:p>
        </p:txBody>
      </p:sp>
      <p:sp>
        <p:nvSpPr>
          <p:cNvPr id="10" name="Rectangle 9"/>
          <p:cNvSpPr/>
          <p:nvPr/>
        </p:nvSpPr>
        <p:spPr>
          <a:xfrm>
            <a:off x="1508166" y="3947167"/>
            <a:ext cx="1693092"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3600" dirty="0">
                <a:solidFill>
                  <a:prstClr val="black"/>
                </a:solidFill>
                <a:latin typeface="Calibri" panose="020F0502020204030204" pitchFamily="34" charset="0"/>
                <a:ea typeface="Calibri" panose="020F0502020204030204" pitchFamily="34" charset="0"/>
                <a:cs typeface="Times New Roman" panose="02020603050405020304" pitchFamily="18" charset="0"/>
              </a:rPr>
              <a:t>425 612</a:t>
            </a:r>
            <a:endParaRPr kumimoji="0" lang="fr-BE" sz="3600" b="0" i="0" u="none" strike="noStrike" kern="1200" cap="none" spc="0" normalizeH="0" baseline="0" noProof="0" dirty="0">
              <a:ln>
                <a:noFill/>
              </a:ln>
              <a:solidFill>
                <a:prstClr val="black"/>
              </a:solidFill>
              <a:effectLst/>
              <a:uLnTx/>
              <a:uFillTx/>
              <a:latin typeface="Calibri" panose="020F0502020204030204"/>
            </a:endParaRPr>
          </a:p>
        </p:txBody>
      </p:sp>
      <p:sp>
        <p:nvSpPr>
          <p:cNvPr id="3" name="ZoneTexte 2"/>
          <p:cNvSpPr txBox="1"/>
          <p:nvPr/>
        </p:nvSpPr>
        <p:spPr>
          <a:xfrm>
            <a:off x="914400" y="1504411"/>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81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sp>
        <p:nvSpPr>
          <p:cNvPr id="6" name="Rectangle 5"/>
          <p:cNvSpPr/>
          <p:nvPr/>
        </p:nvSpPr>
        <p:spPr>
          <a:xfrm>
            <a:off x="0" y="0"/>
            <a:ext cx="12085981" cy="18334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En 2018, </a:t>
            </a:r>
            <a:r>
              <a:rPr lang="fr-BE" sz="2400" b="1" dirty="0">
                <a:solidFill>
                  <a:prstClr val="white"/>
                </a:solidFill>
                <a:latin typeface="Calibri" panose="020F0502020204030204"/>
              </a:rPr>
              <a:t>plus de 686 000 </a:t>
            </a: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nouveaux frigos et congélateurs ont été vendus en Belgique, la plupart en remplacement d’un ancien appareil.</a:t>
            </a:r>
          </a:p>
          <a:p>
            <a:pPr marL="0" marR="0" lvl="0" indent="0" algn="ctr" defTabSz="914400" rtl="0" eaLnBrk="1" fontAlgn="auto" latinLnBrk="0" hangingPunct="1">
              <a:lnSpc>
                <a:spcPct val="100000"/>
              </a:lnSpc>
              <a:spcBef>
                <a:spcPts val="0"/>
              </a:spcBef>
              <a:spcAft>
                <a:spcPts val="0"/>
              </a:spcAft>
              <a:buClrTx/>
              <a:buSzTx/>
              <a:buFontTx/>
              <a:buNone/>
              <a:tabLst/>
              <a:defRPr/>
            </a:pPr>
            <a:r>
              <a:rPr lang="fr-BE" sz="2400" b="1" noProof="0" dirty="0">
                <a:solidFill>
                  <a:prstClr val="white"/>
                </a:solidFill>
                <a:latin typeface="Calibri" panose="020F0502020204030204"/>
              </a:rPr>
              <a:t>Sur les </a:t>
            </a:r>
            <a:r>
              <a:rPr lang="fr-BE" sz="2400" b="1" dirty="0">
                <a:solidFill>
                  <a:prstClr val="white"/>
                </a:solidFill>
                <a:latin typeface="Calibri" panose="020F0502020204030204"/>
              </a:rPr>
              <a:t>appareils remplacés</a:t>
            </a:r>
            <a:r>
              <a:rPr kumimoji="0" lang="fr-BE" sz="2400" b="1" i="0" u="none" strike="noStrike" kern="1200" cap="none" spc="0" normalizeH="0" noProof="0" dirty="0">
                <a:ln>
                  <a:noFill/>
                </a:ln>
                <a:solidFill>
                  <a:prstClr val="white"/>
                </a:solidFill>
                <a:effectLst/>
                <a:uLnTx/>
                <a:uFillTx/>
                <a:latin typeface="Calibri" panose="020F0502020204030204"/>
                <a:ea typeface="+mn-ea"/>
                <a:cs typeface="+mn-cs"/>
              </a:rPr>
              <a:t>, combien ont été recyclés « correctement » ?</a:t>
            </a:r>
            <a:endPar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Ellipse 3"/>
          <p:cNvSpPr/>
          <p:nvPr/>
        </p:nvSpPr>
        <p:spPr>
          <a:xfrm>
            <a:off x="11221646" y="861681"/>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9507" y="2177679"/>
            <a:ext cx="2972856" cy="3886086"/>
          </a:xfrm>
          <a:prstGeom prst="rect">
            <a:avLst/>
          </a:prstGeom>
        </p:spPr>
      </p:pic>
      <p:sp>
        <p:nvSpPr>
          <p:cNvPr id="8" name="ZoneTexte 7"/>
          <p:cNvSpPr txBox="1"/>
          <p:nvPr/>
        </p:nvSpPr>
        <p:spPr>
          <a:xfrm>
            <a:off x="1508166" y="2109492"/>
            <a:ext cx="5615649"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3600" dirty="0">
                <a:solidFill>
                  <a:srgbClr val="FF0000"/>
                </a:solidFill>
                <a:latin typeface="Calibri" panose="020F0502020204030204"/>
              </a:rPr>
              <a:t>58 596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36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3600" b="0" i="0" u="none" strike="noStrike" kern="1200" cap="none" spc="0" normalizeH="0" baseline="0" noProof="0" dirty="0">
              <a:ln>
                <a:noFill/>
              </a:ln>
              <a:solidFill>
                <a:prstClr val="black"/>
              </a:solidFill>
              <a:effectLst/>
              <a:uLnTx/>
              <a:uFillTx/>
              <a:latin typeface="Calibri" panose="020F0502020204030204"/>
            </a:endParaRPr>
          </a:p>
        </p:txBody>
      </p:sp>
      <p:sp>
        <p:nvSpPr>
          <p:cNvPr id="9" name="Rectangle 8"/>
          <p:cNvSpPr/>
          <p:nvPr/>
        </p:nvSpPr>
        <p:spPr>
          <a:xfrm>
            <a:off x="1508166" y="2941422"/>
            <a:ext cx="1693092"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36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248</a:t>
            </a:r>
            <a:r>
              <a:rPr kumimoji="0" lang="fr-BE" sz="3600" b="0" i="0" u="none" strike="noStrike" kern="1200" cap="none" spc="0" normalizeH="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fr-BE" sz="36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429</a:t>
            </a:r>
            <a:endParaRPr kumimoji="0" lang="fr-BE" b="0" i="0" u="none" strike="noStrike" kern="1200" cap="none" spc="0" normalizeH="0" baseline="0" noProof="0" dirty="0">
              <a:ln>
                <a:noFill/>
              </a:ln>
              <a:solidFill>
                <a:srgbClr val="FF0000"/>
              </a:solidFill>
              <a:effectLst/>
              <a:uLnTx/>
              <a:uFillTx/>
              <a:latin typeface="Calibri" panose="020F0502020204030204"/>
            </a:endParaRPr>
          </a:p>
        </p:txBody>
      </p:sp>
      <p:sp>
        <p:nvSpPr>
          <p:cNvPr id="10" name="Rectangle 9"/>
          <p:cNvSpPr/>
          <p:nvPr/>
        </p:nvSpPr>
        <p:spPr>
          <a:xfrm>
            <a:off x="1508166" y="3947167"/>
            <a:ext cx="1693092"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3600" dirty="0">
                <a:solidFill>
                  <a:srgbClr val="00B050"/>
                </a:solidFill>
                <a:latin typeface="Calibri" panose="020F0502020204030204" pitchFamily="34" charset="0"/>
                <a:ea typeface="Calibri" panose="020F0502020204030204" pitchFamily="34" charset="0"/>
                <a:cs typeface="Times New Roman" panose="02020603050405020304" pitchFamily="18" charset="0"/>
              </a:rPr>
              <a:t>425 612</a:t>
            </a:r>
            <a:endParaRPr kumimoji="0" lang="fr-BE" sz="3600" b="0" i="0" u="none" strike="noStrike" kern="1200" cap="none" spc="0" normalizeH="0" baseline="0" noProof="0" dirty="0">
              <a:ln>
                <a:noFill/>
              </a:ln>
              <a:solidFill>
                <a:srgbClr val="00B050"/>
              </a:solidFill>
              <a:effectLst/>
              <a:uLnTx/>
              <a:uFillTx/>
              <a:latin typeface="Calibri" panose="020F0502020204030204"/>
            </a:endParaRPr>
          </a:p>
        </p:txBody>
      </p:sp>
      <p:sp>
        <p:nvSpPr>
          <p:cNvPr id="3" name="ZoneTexte 2"/>
          <p:cNvSpPr txBox="1"/>
          <p:nvPr/>
        </p:nvSpPr>
        <p:spPr>
          <a:xfrm>
            <a:off x="914400" y="1504411"/>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8F66A087-B7FB-C243-881A-099AD96E1000}"/>
              </a:ext>
            </a:extLst>
          </p:cNvPr>
          <p:cNvSpPr txBox="1"/>
          <p:nvPr/>
        </p:nvSpPr>
        <p:spPr>
          <a:xfrm>
            <a:off x="534389" y="4702997"/>
            <a:ext cx="6020789" cy="2031325"/>
          </a:xfrm>
          <a:prstGeom prst="rect">
            <a:avLst/>
          </a:prstGeom>
          <a:noFill/>
        </p:spPr>
        <p:txBody>
          <a:bodyPr wrap="square" rtlCol="0">
            <a:spAutoFit/>
          </a:bodyPr>
          <a:lstStyle/>
          <a:p>
            <a:r>
              <a:rPr lang="fr-BE" dirty="0"/>
              <a:t>En 2018, 686.459 nouveaux frigos et congélateurs ont été vendus en Belgique. La plupart en remplacement d’un ancien appareil. Un petit pourcentage d’entre eux ont eu droit à une seconde vie. Mais seulement 425.612 ont été correctement recyclés. Et on a perdu la trace des 226.524 autres frigos et congélateurs…</a:t>
            </a:r>
          </a:p>
          <a:p>
            <a:endParaRPr lang="fr-FR" dirty="0"/>
          </a:p>
        </p:txBody>
      </p:sp>
    </p:spTree>
    <p:extLst>
      <p:ext uri="{BB962C8B-B14F-4D97-AF65-F5344CB8AC3E}">
        <p14:creationId xmlns:p14="http://schemas.microsoft.com/office/powerpoint/2010/main" val="96007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48128"/>
            <a:ext cx="12192000" cy="697833"/>
          </a:xfrm>
          <a:solidFill>
            <a:schemeClr val="accent6">
              <a:lumMod val="50000"/>
            </a:schemeClr>
          </a:solidFill>
        </p:spPr>
        <p:txBody>
          <a:bodyPr>
            <a:normAutofit fontScale="90000"/>
          </a:bodyPr>
          <a:lstStyle/>
          <a:p>
            <a:pPr lvl="0" algn="ctr"/>
            <a:r>
              <a:rPr lang="fr-BE" sz="2400" b="1" dirty="0">
                <a:solidFill>
                  <a:schemeClr val="bg1"/>
                </a:solidFill>
                <a:latin typeface="Calibri" panose="020F0502020204030204" pitchFamily="34" charset="0"/>
                <a:cs typeface="Calibri" panose="020F0502020204030204" pitchFamily="34" charset="0"/>
              </a:rPr>
              <a:t>Sur 100 travailleurs en Wallonie, combien travaillent directement dans l’économie circulaire ?</a:t>
            </a:r>
            <a:br>
              <a:rPr lang="fr-BE" sz="2400" b="1" dirty="0">
                <a:solidFill>
                  <a:schemeClr val="bg1"/>
                </a:solidFill>
                <a:latin typeface="Calibri" panose="020F0502020204030204" pitchFamily="34" charset="0"/>
                <a:cs typeface="Calibri" panose="020F0502020204030204" pitchFamily="34" charset="0"/>
              </a:rPr>
            </a:br>
            <a:r>
              <a:rPr lang="fr-BE" sz="2400" b="1" dirty="0">
                <a:solidFill>
                  <a:schemeClr val="bg1"/>
                </a:solidFill>
                <a:latin typeface="+mn-lt"/>
              </a:rPr>
              <a:t> </a:t>
            </a: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478465" y="1137684"/>
            <a:ext cx="4501493" cy="5094069"/>
          </a:xfrm>
        </p:spPr>
        <p:txBody>
          <a:bodyPr/>
          <a:lstStyle/>
          <a:p>
            <a:pPr marL="285750" lvl="0" indent="-285750">
              <a:buFont typeface="Wingdings" pitchFamily="2" charset="2"/>
              <a:buChar char="q"/>
            </a:pPr>
            <a:endParaRPr lang="fr-BE" dirty="0"/>
          </a:p>
          <a:p>
            <a:pPr marL="285750" lvl="0" indent="-285750">
              <a:buFont typeface="Wingdings" pitchFamily="2" charset="2"/>
              <a:buChar char="q"/>
            </a:pPr>
            <a:endParaRPr lang="fr-BE" dirty="0"/>
          </a:p>
          <a:p>
            <a:pPr marL="285750" lvl="0" indent="-285750">
              <a:buFont typeface="Wingdings" pitchFamily="2" charset="2"/>
              <a:buChar char="q"/>
            </a:pPr>
            <a:endParaRPr lang="fr-BE" dirty="0"/>
          </a:p>
          <a:p>
            <a:endParaRPr lang="fr-FR" dirty="0"/>
          </a:p>
        </p:txBody>
      </p:sp>
      <p:sp>
        <p:nvSpPr>
          <p:cNvPr id="3" name="ZoneTexte 2">
            <a:extLst>
              <a:ext uri="{FF2B5EF4-FFF2-40B4-BE49-F238E27FC236}">
                <a16:creationId xmlns:a16="http://schemas.microsoft.com/office/drawing/2014/main" id="{043EBA07-1FD7-8F49-9656-13CE14AB6DF5}"/>
              </a:ext>
            </a:extLst>
          </p:cNvPr>
          <p:cNvSpPr txBox="1"/>
          <p:nvPr/>
        </p:nvSpPr>
        <p:spPr>
          <a:xfrm>
            <a:off x="478465" y="818707"/>
            <a:ext cx="11153554" cy="5293757"/>
          </a:xfrm>
          <a:prstGeom prst="rect">
            <a:avLst/>
          </a:prstGeom>
          <a:noFill/>
        </p:spPr>
        <p:txBody>
          <a:bodyPr wrap="square" rtlCol="0">
            <a:spAutoFit/>
          </a:bodyPr>
          <a:lstStyle/>
          <a:p>
            <a:pPr lvl="0"/>
            <a:r>
              <a:rPr lang="fr-BE" sz="3200" dirty="0">
                <a:latin typeface="Calibri" panose="020F0502020204030204" pitchFamily="34" charset="0"/>
                <a:cs typeface="Calibri" panose="020F0502020204030204" pitchFamily="34" charset="0"/>
              </a:rPr>
              <a:t> 1,05 % </a:t>
            </a:r>
          </a:p>
          <a:p>
            <a:pPr lvl="0"/>
            <a:endParaRPr lang="fr-BE" sz="3200" dirty="0">
              <a:latin typeface="Calibri" panose="020F0502020204030204" pitchFamily="34" charset="0"/>
              <a:cs typeface="Calibri" panose="020F0502020204030204" pitchFamily="34" charset="0"/>
            </a:endParaRPr>
          </a:p>
          <a:p>
            <a:pPr lvl="0"/>
            <a:endParaRPr lang="fr-BE" sz="3200" dirty="0">
              <a:latin typeface="Calibri" panose="020F0502020204030204" pitchFamily="34" charset="0"/>
              <a:cs typeface="Calibri" panose="020F0502020204030204" pitchFamily="34" charset="0"/>
            </a:endParaRPr>
          </a:p>
          <a:p>
            <a:pPr lvl="0"/>
            <a:r>
              <a:rPr lang="fr-BE" sz="3200" dirty="0">
                <a:latin typeface="Calibri" panose="020F0502020204030204" pitchFamily="34" charset="0"/>
                <a:cs typeface="Calibri" panose="020F0502020204030204" pitchFamily="34" charset="0"/>
              </a:rPr>
              <a:t> 1,95 %</a:t>
            </a:r>
          </a:p>
          <a:p>
            <a:pPr lvl="0"/>
            <a:endParaRPr lang="fr-BE" sz="3200" dirty="0">
              <a:latin typeface="Calibri" panose="020F0502020204030204" pitchFamily="34" charset="0"/>
              <a:cs typeface="Calibri" panose="020F0502020204030204" pitchFamily="34" charset="0"/>
            </a:endParaRPr>
          </a:p>
          <a:p>
            <a:pPr lvl="0"/>
            <a:endParaRPr lang="fr-BE" sz="3200" dirty="0">
              <a:latin typeface="Calibri" panose="020F0502020204030204" pitchFamily="34" charset="0"/>
              <a:cs typeface="Calibri" panose="020F0502020204030204" pitchFamily="34" charset="0"/>
            </a:endParaRPr>
          </a:p>
          <a:p>
            <a:pPr lvl="0"/>
            <a:r>
              <a:rPr lang="fr-BE" sz="3200" dirty="0">
                <a:latin typeface="Calibri" panose="020F0502020204030204" pitchFamily="34" charset="0"/>
                <a:cs typeface="Calibri" panose="020F0502020204030204" pitchFamily="34" charset="0"/>
              </a:rPr>
              <a:t> 2,55 %</a:t>
            </a:r>
          </a:p>
          <a:p>
            <a:pPr lvl="0"/>
            <a:endParaRPr lang="fr-BE" sz="3200" dirty="0">
              <a:latin typeface="Calibri" panose="020F0502020204030204" pitchFamily="34" charset="0"/>
              <a:cs typeface="Calibri" panose="020F0502020204030204" pitchFamily="34" charset="0"/>
            </a:endParaRPr>
          </a:p>
          <a:p>
            <a:pPr lvl="0"/>
            <a:endParaRPr lang="fr-BE" sz="3200" dirty="0">
              <a:latin typeface="Calibri" panose="020F0502020204030204" pitchFamily="34" charset="0"/>
              <a:cs typeface="Calibri" panose="020F0502020204030204" pitchFamily="34" charset="0"/>
            </a:endParaRPr>
          </a:p>
          <a:p>
            <a:r>
              <a:rPr lang="fr-BE" sz="3200" dirty="0">
                <a:latin typeface="Calibri" panose="020F0502020204030204" pitchFamily="34" charset="0"/>
                <a:cs typeface="Calibri" panose="020F0502020204030204" pitchFamily="34" charset="0"/>
              </a:rPr>
              <a:t> </a:t>
            </a:r>
            <a:r>
              <a:rPr lang="fr-BE" sz="3200" dirty="0"/>
              <a:t>6,8 %</a:t>
            </a:r>
          </a:p>
          <a:p>
            <a:pPr marL="285750" lvl="0" indent="-285750">
              <a:buFont typeface="Wingdings" pitchFamily="2" charset="2"/>
              <a:buChar char="q"/>
            </a:pPr>
            <a:endParaRPr lang="fr-BE" dirty="0">
              <a:latin typeface="Calibri" panose="020F0502020204030204" pitchFamily="34" charset="0"/>
              <a:cs typeface="Calibri" panose="020F0502020204030204" pitchFamily="34" charset="0"/>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711" y="1624525"/>
            <a:ext cx="3810000" cy="3810000"/>
          </a:xfrm>
          <a:prstGeom prst="rect">
            <a:avLst/>
          </a:prstGeom>
        </p:spPr>
      </p:pic>
      <p:pic>
        <p:nvPicPr>
          <p:cNvPr id="8" name="Image 7"/>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74587" y="6116657"/>
            <a:ext cx="1190324" cy="578919"/>
          </a:xfrm>
          <a:prstGeom prst="rect">
            <a:avLst/>
          </a:prstGeom>
        </p:spPr>
      </p:pic>
      <p:sp>
        <p:nvSpPr>
          <p:cNvPr id="9" name="Ellipse 8"/>
          <p:cNvSpPr/>
          <p:nvPr/>
        </p:nvSpPr>
        <p:spPr>
          <a:xfrm>
            <a:off x="11357112" y="299662"/>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spTree>
    <p:extLst>
      <p:ext uri="{BB962C8B-B14F-4D97-AF65-F5344CB8AC3E}">
        <p14:creationId xmlns:p14="http://schemas.microsoft.com/office/powerpoint/2010/main" val="214968563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48128"/>
            <a:ext cx="12192000" cy="697833"/>
          </a:xfrm>
          <a:solidFill>
            <a:schemeClr val="accent6">
              <a:lumMod val="50000"/>
            </a:schemeClr>
          </a:solidFill>
        </p:spPr>
        <p:txBody>
          <a:bodyPr>
            <a:normAutofit fontScale="90000"/>
          </a:bodyPr>
          <a:lstStyle/>
          <a:p>
            <a:pPr lvl="0" algn="ctr"/>
            <a:r>
              <a:rPr lang="fr-BE" sz="2400" b="1" dirty="0">
                <a:solidFill>
                  <a:schemeClr val="bg1"/>
                </a:solidFill>
                <a:latin typeface="Calibri" panose="020F0502020204030204" pitchFamily="34" charset="0"/>
                <a:cs typeface="Calibri" panose="020F0502020204030204" pitchFamily="34" charset="0"/>
              </a:rPr>
              <a:t>Sur 100 travailleurs en Wallonie, combien travaillent directement dans l’économie circulaire ?</a:t>
            </a:r>
            <a:br>
              <a:rPr lang="fr-BE" sz="2400" b="1" dirty="0">
                <a:solidFill>
                  <a:schemeClr val="bg1"/>
                </a:solidFill>
                <a:latin typeface="Calibri" panose="020F0502020204030204" pitchFamily="34" charset="0"/>
                <a:cs typeface="Calibri" panose="020F0502020204030204" pitchFamily="34" charset="0"/>
              </a:rPr>
            </a:br>
            <a:r>
              <a:rPr lang="fr-BE" sz="2400" b="1" dirty="0">
                <a:solidFill>
                  <a:schemeClr val="bg1"/>
                </a:solidFill>
                <a:latin typeface="+mn-lt"/>
              </a:rPr>
              <a:t> </a:t>
            </a: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478465" y="1137684"/>
            <a:ext cx="4501493" cy="5094069"/>
          </a:xfrm>
        </p:spPr>
        <p:txBody>
          <a:bodyPr/>
          <a:lstStyle/>
          <a:p>
            <a:pPr marL="285750" lvl="0" indent="-285750">
              <a:buFont typeface="Wingdings" pitchFamily="2" charset="2"/>
              <a:buChar char="q"/>
            </a:pPr>
            <a:endParaRPr lang="fr-BE" dirty="0"/>
          </a:p>
          <a:p>
            <a:pPr marL="285750" lvl="0" indent="-285750">
              <a:buFont typeface="Wingdings" pitchFamily="2" charset="2"/>
              <a:buChar char="q"/>
            </a:pPr>
            <a:endParaRPr lang="fr-BE" dirty="0"/>
          </a:p>
          <a:p>
            <a:pPr marL="285750" lvl="0" indent="-285750">
              <a:buFont typeface="Wingdings" pitchFamily="2" charset="2"/>
              <a:buChar char="q"/>
            </a:pPr>
            <a:endParaRPr lang="fr-BE" dirty="0"/>
          </a:p>
          <a:p>
            <a:endParaRPr lang="fr-FR" dirty="0"/>
          </a:p>
        </p:txBody>
      </p:sp>
      <p:sp>
        <p:nvSpPr>
          <p:cNvPr id="3" name="ZoneTexte 2">
            <a:extLst>
              <a:ext uri="{FF2B5EF4-FFF2-40B4-BE49-F238E27FC236}">
                <a16:creationId xmlns:a16="http://schemas.microsoft.com/office/drawing/2014/main" id="{043EBA07-1FD7-8F49-9656-13CE14AB6DF5}"/>
              </a:ext>
            </a:extLst>
          </p:cNvPr>
          <p:cNvSpPr txBox="1"/>
          <p:nvPr/>
        </p:nvSpPr>
        <p:spPr>
          <a:xfrm>
            <a:off x="478465" y="818707"/>
            <a:ext cx="11153554" cy="5293757"/>
          </a:xfrm>
          <a:prstGeom prst="rect">
            <a:avLst/>
          </a:prstGeom>
          <a:noFill/>
        </p:spPr>
        <p:txBody>
          <a:bodyPr wrap="square" rtlCol="0">
            <a:spAutoFit/>
          </a:bodyPr>
          <a:lstStyle/>
          <a:p>
            <a:pPr lvl="0"/>
            <a:r>
              <a:rPr lang="fr-BE" sz="3200" b="1" dirty="0">
                <a:latin typeface="Calibri" panose="020F0502020204030204" pitchFamily="34" charset="0"/>
                <a:cs typeface="Calibri" panose="020F0502020204030204" pitchFamily="34" charset="0"/>
              </a:rPr>
              <a:t> </a:t>
            </a:r>
            <a:r>
              <a:rPr lang="fr-BE" sz="3200" dirty="0">
                <a:solidFill>
                  <a:srgbClr val="92D050"/>
                </a:solidFill>
                <a:latin typeface="Calibri" panose="020F0502020204030204" pitchFamily="34" charset="0"/>
                <a:cs typeface="Calibri" panose="020F0502020204030204" pitchFamily="34" charset="0"/>
              </a:rPr>
              <a:t>1,05 % </a:t>
            </a:r>
          </a:p>
          <a:p>
            <a:pPr lvl="0"/>
            <a:endParaRPr lang="fr-BE" sz="3200" dirty="0">
              <a:latin typeface="Calibri" panose="020F0502020204030204" pitchFamily="34" charset="0"/>
              <a:cs typeface="Calibri" panose="020F0502020204030204" pitchFamily="34" charset="0"/>
            </a:endParaRPr>
          </a:p>
          <a:p>
            <a:pPr lvl="0"/>
            <a:endParaRPr lang="fr-BE" sz="3200" dirty="0">
              <a:latin typeface="Calibri" panose="020F0502020204030204" pitchFamily="34" charset="0"/>
              <a:cs typeface="Calibri" panose="020F0502020204030204" pitchFamily="34" charset="0"/>
            </a:endParaRPr>
          </a:p>
          <a:p>
            <a:pPr lvl="0"/>
            <a:r>
              <a:rPr lang="fr-BE" sz="3200" dirty="0">
                <a:latin typeface="Calibri" panose="020F0502020204030204" pitchFamily="34" charset="0"/>
                <a:cs typeface="Calibri" panose="020F0502020204030204" pitchFamily="34" charset="0"/>
              </a:rPr>
              <a:t> </a:t>
            </a:r>
            <a:r>
              <a:rPr lang="fr-BE" sz="3200" dirty="0">
                <a:solidFill>
                  <a:srgbClr val="FF0000"/>
                </a:solidFill>
                <a:latin typeface="Calibri" panose="020F0502020204030204" pitchFamily="34" charset="0"/>
                <a:cs typeface="Calibri" panose="020F0502020204030204" pitchFamily="34" charset="0"/>
              </a:rPr>
              <a:t>1,95 %</a:t>
            </a:r>
          </a:p>
          <a:p>
            <a:pPr lvl="0"/>
            <a:endParaRPr lang="fr-BE" sz="3200" dirty="0">
              <a:solidFill>
                <a:srgbClr val="FF0000"/>
              </a:solidFill>
              <a:latin typeface="Calibri" panose="020F0502020204030204" pitchFamily="34" charset="0"/>
              <a:cs typeface="Calibri" panose="020F0502020204030204" pitchFamily="34" charset="0"/>
            </a:endParaRPr>
          </a:p>
          <a:p>
            <a:pPr lvl="0"/>
            <a:endParaRPr lang="fr-BE" sz="3200" dirty="0">
              <a:solidFill>
                <a:srgbClr val="FF0000"/>
              </a:solidFill>
              <a:latin typeface="Calibri" panose="020F0502020204030204" pitchFamily="34" charset="0"/>
              <a:cs typeface="Calibri" panose="020F0502020204030204" pitchFamily="34" charset="0"/>
            </a:endParaRPr>
          </a:p>
          <a:p>
            <a:pPr lvl="0"/>
            <a:r>
              <a:rPr lang="fr-BE" sz="3200" dirty="0">
                <a:solidFill>
                  <a:srgbClr val="FF0000"/>
                </a:solidFill>
                <a:latin typeface="Calibri" panose="020F0502020204030204" pitchFamily="34" charset="0"/>
                <a:cs typeface="Calibri" panose="020F0502020204030204" pitchFamily="34" charset="0"/>
              </a:rPr>
              <a:t> 2,55 %</a:t>
            </a:r>
          </a:p>
          <a:p>
            <a:pPr lvl="0"/>
            <a:endParaRPr lang="fr-BE" sz="3200" dirty="0">
              <a:solidFill>
                <a:srgbClr val="FF0000"/>
              </a:solidFill>
              <a:latin typeface="Calibri" panose="020F0502020204030204" pitchFamily="34" charset="0"/>
              <a:cs typeface="Calibri" panose="020F0502020204030204" pitchFamily="34" charset="0"/>
            </a:endParaRPr>
          </a:p>
          <a:p>
            <a:pPr lvl="0"/>
            <a:endParaRPr lang="fr-BE" sz="3200" dirty="0">
              <a:solidFill>
                <a:srgbClr val="FF0000"/>
              </a:solidFill>
              <a:latin typeface="Calibri" panose="020F0502020204030204" pitchFamily="34" charset="0"/>
              <a:cs typeface="Calibri" panose="020F0502020204030204" pitchFamily="34" charset="0"/>
            </a:endParaRPr>
          </a:p>
          <a:p>
            <a:r>
              <a:rPr lang="fr-BE" sz="3200" dirty="0">
                <a:solidFill>
                  <a:srgbClr val="FF0000"/>
                </a:solidFill>
                <a:latin typeface="Calibri" panose="020F0502020204030204" pitchFamily="34" charset="0"/>
                <a:cs typeface="Calibri" panose="020F0502020204030204" pitchFamily="34" charset="0"/>
              </a:rPr>
              <a:t> </a:t>
            </a:r>
            <a:r>
              <a:rPr lang="fr-BE" sz="3200" dirty="0">
                <a:solidFill>
                  <a:srgbClr val="FF0000"/>
                </a:solidFill>
              </a:rPr>
              <a:t>6,8 %</a:t>
            </a:r>
          </a:p>
          <a:p>
            <a:pPr marL="285750" lvl="0" indent="-285750">
              <a:buFont typeface="Wingdings" pitchFamily="2" charset="2"/>
              <a:buChar char="q"/>
            </a:pPr>
            <a:endParaRPr lang="fr-BE" dirty="0">
              <a:latin typeface="Calibri" panose="020F0502020204030204" pitchFamily="34" charset="0"/>
              <a:cs typeface="Calibri" panose="020F0502020204030204" pitchFamily="34" charset="0"/>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711" y="1624525"/>
            <a:ext cx="3810000" cy="3810000"/>
          </a:xfrm>
          <a:prstGeom prst="rect">
            <a:avLst/>
          </a:prstGeom>
        </p:spPr>
      </p:pic>
      <p:pic>
        <p:nvPicPr>
          <p:cNvPr id="8" name="Image 7"/>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74587" y="6116657"/>
            <a:ext cx="1190324" cy="578919"/>
          </a:xfrm>
          <a:prstGeom prst="rect">
            <a:avLst/>
          </a:prstGeom>
        </p:spPr>
      </p:pic>
      <p:sp>
        <p:nvSpPr>
          <p:cNvPr id="9" name="Ellipse 8"/>
          <p:cNvSpPr/>
          <p:nvPr/>
        </p:nvSpPr>
        <p:spPr>
          <a:xfrm>
            <a:off x="11357112" y="299662"/>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spTree>
    <p:extLst>
      <p:ext uri="{BB962C8B-B14F-4D97-AF65-F5344CB8AC3E}">
        <p14:creationId xmlns:p14="http://schemas.microsoft.com/office/powerpoint/2010/main" val="23508612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48128"/>
            <a:ext cx="12192000" cy="697833"/>
          </a:xfrm>
          <a:solidFill>
            <a:schemeClr val="accent6">
              <a:lumMod val="50000"/>
            </a:schemeClr>
          </a:solidFill>
        </p:spPr>
        <p:txBody>
          <a:bodyPr>
            <a:normAutofit fontScale="90000"/>
          </a:bodyPr>
          <a:lstStyle/>
          <a:p>
            <a:pPr lvl="0" algn="ctr"/>
            <a:r>
              <a:rPr lang="fr-BE" sz="2400" b="1" dirty="0">
                <a:solidFill>
                  <a:schemeClr val="bg1"/>
                </a:solidFill>
                <a:latin typeface="Calibri" panose="020F0502020204030204" pitchFamily="34" charset="0"/>
                <a:cs typeface="Calibri" panose="020F0502020204030204" pitchFamily="34" charset="0"/>
              </a:rPr>
              <a:t>Sur 100 travailleurs en Wallonie, combien travaillent directement dans l’économie circulaire ?</a:t>
            </a:r>
            <a:br>
              <a:rPr lang="fr-BE" sz="2400" b="1" dirty="0">
                <a:solidFill>
                  <a:schemeClr val="bg1"/>
                </a:solidFill>
                <a:latin typeface="Calibri" panose="020F0502020204030204" pitchFamily="34" charset="0"/>
                <a:cs typeface="Calibri" panose="020F0502020204030204" pitchFamily="34" charset="0"/>
              </a:rPr>
            </a:br>
            <a:r>
              <a:rPr lang="fr-BE" sz="2400" b="1" dirty="0">
                <a:solidFill>
                  <a:schemeClr val="bg1"/>
                </a:solidFill>
                <a:latin typeface="+mn-lt"/>
              </a:rPr>
              <a:t> </a:t>
            </a: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478465" y="1137684"/>
            <a:ext cx="4501493" cy="5094069"/>
          </a:xfrm>
        </p:spPr>
        <p:txBody>
          <a:bodyPr/>
          <a:lstStyle/>
          <a:p>
            <a:pPr marL="285750" lvl="0" indent="-285750">
              <a:buFont typeface="Wingdings" pitchFamily="2" charset="2"/>
              <a:buChar char="q"/>
            </a:pPr>
            <a:endParaRPr lang="fr-BE" dirty="0"/>
          </a:p>
          <a:p>
            <a:pPr marL="285750" lvl="0" indent="-285750">
              <a:buFont typeface="Wingdings" pitchFamily="2" charset="2"/>
              <a:buChar char="q"/>
            </a:pPr>
            <a:endParaRPr lang="fr-BE" dirty="0"/>
          </a:p>
          <a:p>
            <a:pPr marL="285750" lvl="0" indent="-285750">
              <a:buFont typeface="Wingdings" pitchFamily="2" charset="2"/>
              <a:buChar char="q"/>
            </a:pPr>
            <a:endParaRPr lang="fr-BE" dirty="0"/>
          </a:p>
          <a:p>
            <a:endParaRPr lang="fr-FR" dirty="0"/>
          </a:p>
        </p:txBody>
      </p:sp>
      <p:pic>
        <p:nvPicPr>
          <p:cNvPr id="8" name="Image 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4587" y="6116657"/>
            <a:ext cx="1190324" cy="578919"/>
          </a:xfrm>
          <a:prstGeom prst="rect">
            <a:avLst/>
          </a:prstGeom>
        </p:spPr>
      </p:pic>
      <p:sp>
        <p:nvSpPr>
          <p:cNvPr id="9" name="Ellipse 8"/>
          <p:cNvSpPr/>
          <p:nvPr/>
        </p:nvSpPr>
        <p:spPr>
          <a:xfrm>
            <a:off x="11357112" y="299662"/>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pic>
        <p:nvPicPr>
          <p:cNvPr id="5" name="Image 4"/>
          <p:cNvPicPr>
            <a:picLocks noChangeAspect="1"/>
          </p:cNvPicPr>
          <p:nvPr/>
        </p:nvPicPr>
        <p:blipFill rotWithShape="1">
          <a:blip r:embed="rId5"/>
          <a:srcRect l="53677" t="15685" r="4981" b="12700"/>
          <a:stretch/>
        </p:blipFill>
        <p:spPr>
          <a:xfrm>
            <a:off x="478463" y="796048"/>
            <a:ext cx="5559363" cy="5417115"/>
          </a:xfrm>
          <a:prstGeom prst="rect">
            <a:avLst/>
          </a:prstGeom>
        </p:spPr>
      </p:pic>
      <p:sp>
        <p:nvSpPr>
          <p:cNvPr id="11" name="ZoneTexte 10"/>
          <p:cNvSpPr txBox="1"/>
          <p:nvPr/>
        </p:nvSpPr>
        <p:spPr>
          <a:xfrm>
            <a:off x="3125110" y="6447028"/>
            <a:ext cx="6560241" cy="553998"/>
          </a:xfrm>
          <a:prstGeom prst="rect">
            <a:avLst/>
          </a:prstGeom>
          <a:noFill/>
        </p:spPr>
        <p:txBody>
          <a:bodyPr wrap="square" rtlCol="0">
            <a:spAutoFit/>
          </a:bodyPr>
          <a:lstStyle/>
          <a:p>
            <a:r>
              <a:rPr lang="fr-FR" sz="1200" i="1" dirty="0"/>
              <a:t>L’emploi circulaire en Belgique – Analyse de référence de l’emploi. </a:t>
            </a:r>
            <a:r>
              <a:rPr lang="fr-FR" sz="1200" dirty="0"/>
              <a:t>Fondation Roi Baudouin (2019)</a:t>
            </a:r>
          </a:p>
          <a:p>
            <a:endParaRPr lang="fr-BE" i="1" dirty="0"/>
          </a:p>
        </p:txBody>
      </p:sp>
      <p:sp>
        <p:nvSpPr>
          <p:cNvPr id="12" name="ZoneTexte 11"/>
          <p:cNvSpPr txBox="1"/>
          <p:nvPr/>
        </p:nvSpPr>
        <p:spPr>
          <a:xfrm>
            <a:off x="6333219" y="1316533"/>
            <a:ext cx="5533294" cy="3693319"/>
          </a:xfrm>
          <a:prstGeom prst="rect">
            <a:avLst/>
          </a:prstGeom>
          <a:noFill/>
        </p:spPr>
        <p:txBody>
          <a:bodyPr wrap="square" rtlCol="0">
            <a:spAutoFit/>
          </a:bodyPr>
          <a:lstStyle/>
          <a:p>
            <a:pPr algn="just"/>
            <a:r>
              <a:rPr lang="fr-FR" i="1" dirty="0"/>
              <a:t>Les secteurs du recyclage, de la réparation et de</a:t>
            </a:r>
          </a:p>
          <a:p>
            <a:pPr algn="just"/>
            <a:r>
              <a:rPr lang="fr-FR" i="1" dirty="0"/>
              <a:t>l’entretien créent chacun environ 11 000 emplois,</a:t>
            </a:r>
          </a:p>
          <a:p>
            <a:pPr algn="just"/>
            <a:r>
              <a:rPr lang="fr-FR" i="1" dirty="0"/>
              <a:t>ce qui représente une part importante des</a:t>
            </a:r>
          </a:p>
          <a:p>
            <a:pPr algn="just"/>
            <a:r>
              <a:rPr lang="fr-FR" i="1" dirty="0"/>
              <a:t>emplois circulaires en Wallonie (39 % du nombre</a:t>
            </a:r>
          </a:p>
          <a:p>
            <a:pPr algn="just"/>
            <a:r>
              <a:rPr lang="fr-FR" i="1" dirty="0"/>
              <a:t>total d’emplois circulaires). </a:t>
            </a:r>
          </a:p>
          <a:p>
            <a:pPr algn="just"/>
            <a:endParaRPr lang="fr-FR" i="1" dirty="0"/>
          </a:p>
          <a:p>
            <a:pPr algn="just"/>
            <a:r>
              <a:rPr lang="fr-FR" i="1" dirty="0"/>
              <a:t>Les emplois dans la réparation et l’entretien sont répartis dans la région. </a:t>
            </a:r>
          </a:p>
          <a:p>
            <a:pPr algn="just"/>
            <a:endParaRPr lang="fr-FR" i="1" dirty="0"/>
          </a:p>
          <a:p>
            <a:pPr algn="just"/>
            <a:r>
              <a:rPr lang="fr-FR" i="1" dirty="0"/>
              <a:t>Les secteurs du numérique et de la conception sont les principaux secteurs porteurs qui génèrent des emplois dans l’économie circulaire wallonne.  (respectivement,</a:t>
            </a:r>
          </a:p>
          <a:p>
            <a:pPr algn="just"/>
            <a:r>
              <a:rPr lang="fr-FR" i="1" dirty="0"/>
              <a:t>10 % et 4 % du nombre total d’emplois circulaires).</a:t>
            </a:r>
          </a:p>
        </p:txBody>
      </p:sp>
    </p:spTree>
    <p:extLst>
      <p:ext uri="{BB962C8B-B14F-4D97-AF65-F5344CB8AC3E}">
        <p14:creationId xmlns:p14="http://schemas.microsoft.com/office/powerpoint/2010/main" val="9550849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48128"/>
            <a:ext cx="12192000" cy="697833"/>
          </a:xfrm>
          <a:solidFill>
            <a:schemeClr val="accent6">
              <a:lumMod val="50000"/>
            </a:schemeClr>
          </a:solidFill>
        </p:spPr>
        <p:txBody>
          <a:bodyPr>
            <a:normAutofit fontScale="90000"/>
          </a:bodyPr>
          <a:lstStyle/>
          <a:p>
            <a:pPr lvl="0" algn="ctr"/>
            <a:r>
              <a:rPr lang="fr-BE" sz="2400" b="1" dirty="0">
                <a:solidFill>
                  <a:schemeClr val="bg1"/>
                </a:solidFill>
                <a:latin typeface="Calibri" panose="020F0502020204030204" pitchFamily="34" charset="0"/>
                <a:cs typeface="Calibri" panose="020F0502020204030204" pitchFamily="34" charset="0"/>
              </a:rPr>
              <a:t>Sur 100 travailleurs en Wallonie, combien travaillent directement dans l’économie circulaire ?</a:t>
            </a:r>
            <a:br>
              <a:rPr lang="fr-BE" sz="2400" b="1" dirty="0">
                <a:solidFill>
                  <a:schemeClr val="bg1"/>
                </a:solidFill>
                <a:latin typeface="Calibri" panose="020F0502020204030204" pitchFamily="34" charset="0"/>
                <a:cs typeface="Calibri" panose="020F0502020204030204" pitchFamily="34" charset="0"/>
              </a:rPr>
            </a:br>
            <a:r>
              <a:rPr lang="fr-BE" sz="2400" b="1" dirty="0">
                <a:solidFill>
                  <a:schemeClr val="bg1"/>
                </a:solidFill>
                <a:latin typeface="+mn-lt"/>
              </a:rPr>
              <a:t> </a:t>
            </a: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478465" y="1137684"/>
            <a:ext cx="4501493" cy="5094069"/>
          </a:xfrm>
        </p:spPr>
        <p:txBody>
          <a:bodyPr/>
          <a:lstStyle/>
          <a:p>
            <a:pPr marL="285750" lvl="0" indent="-285750">
              <a:buFont typeface="Wingdings" pitchFamily="2" charset="2"/>
              <a:buChar char="q"/>
            </a:pPr>
            <a:endParaRPr lang="fr-BE" dirty="0"/>
          </a:p>
          <a:p>
            <a:pPr marL="285750" lvl="0" indent="-285750">
              <a:buFont typeface="Wingdings" pitchFamily="2" charset="2"/>
              <a:buChar char="q"/>
            </a:pPr>
            <a:endParaRPr lang="fr-BE" dirty="0"/>
          </a:p>
          <a:p>
            <a:pPr marL="285750" lvl="0" indent="-285750">
              <a:buFont typeface="Wingdings" pitchFamily="2" charset="2"/>
              <a:buChar char="q"/>
            </a:pPr>
            <a:endParaRPr lang="fr-BE" dirty="0"/>
          </a:p>
          <a:p>
            <a:endParaRPr lang="fr-FR" dirty="0"/>
          </a:p>
        </p:txBody>
      </p:sp>
      <p:pic>
        <p:nvPicPr>
          <p:cNvPr id="8" name="Image 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4587" y="6116657"/>
            <a:ext cx="1190324" cy="578919"/>
          </a:xfrm>
          <a:prstGeom prst="rect">
            <a:avLst/>
          </a:prstGeom>
        </p:spPr>
      </p:pic>
      <p:sp>
        <p:nvSpPr>
          <p:cNvPr id="9" name="Ellipse 8"/>
          <p:cNvSpPr/>
          <p:nvPr/>
        </p:nvSpPr>
        <p:spPr>
          <a:xfrm>
            <a:off x="11357112" y="299662"/>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sp>
        <p:nvSpPr>
          <p:cNvPr id="11" name="ZoneTexte 10"/>
          <p:cNvSpPr txBox="1"/>
          <p:nvPr/>
        </p:nvSpPr>
        <p:spPr>
          <a:xfrm>
            <a:off x="3125110" y="6447028"/>
            <a:ext cx="6560241" cy="553998"/>
          </a:xfrm>
          <a:prstGeom prst="rect">
            <a:avLst/>
          </a:prstGeom>
          <a:noFill/>
        </p:spPr>
        <p:txBody>
          <a:bodyPr wrap="square" rtlCol="0">
            <a:spAutoFit/>
          </a:bodyPr>
          <a:lstStyle/>
          <a:p>
            <a:r>
              <a:rPr lang="fr-FR" sz="1200" i="1" dirty="0"/>
              <a:t>L’emploi circulaire en </a:t>
            </a:r>
            <a:r>
              <a:rPr lang="fr-FR" sz="1200" i="1" dirty="0" err="1"/>
              <a:t>Belfique</a:t>
            </a:r>
            <a:r>
              <a:rPr lang="fr-FR" sz="1200" i="1" dirty="0"/>
              <a:t> – Analyse de référence de l’emploi. </a:t>
            </a:r>
            <a:r>
              <a:rPr lang="fr-FR" sz="1200" dirty="0"/>
              <a:t>Fondation Roi Baudouin (2019)</a:t>
            </a:r>
          </a:p>
          <a:p>
            <a:endParaRPr lang="fr-BE" i="1" dirty="0"/>
          </a:p>
        </p:txBody>
      </p:sp>
      <p:sp>
        <p:nvSpPr>
          <p:cNvPr id="12" name="ZoneTexte 11"/>
          <p:cNvSpPr txBox="1"/>
          <p:nvPr/>
        </p:nvSpPr>
        <p:spPr>
          <a:xfrm>
            <a:off x="6333219" y="1316533"/>
            <a:ext cx="5533294" cy="369332"/>
          </a:xfrm>
          <a:prstGeom prst="rect">
            <a:avLst/>
          </a:prstGeom>
          <a:noFill/>
        </p:spPr>
        <p:txBody>
          <a:bodyPr wrap="square" rtlCol="0">
            <a:spAutoFit/>
          </a:bodyPr>
          <a:lstStyle/>
          <a:p>
            <a:pPr algn="just"/>
            <a:r>
              <a:rPr lang="fr-FR" i="1" dirty="0"/>
              <a:t> </a:t>
            </a:r>
          </a:p>
        </p:txBody>
      </p:sp>
      <p:pic>
        <p:nvPicPr>
          <p:cNvPr id="3" name="Image 2"/>
          <p:cNvPicPr>
            <a:picLocks noChangeAspect="1"/>
          </p:cNvPicPr>
          <p:nvPr/>
        </p:nvPicPr>
        <p:blipFill rotWithShape="1">
          <a:blip r:embed="rId5"/>
          <a:srcRect l="34941" t="18956" r="22560" b="15130"/>
          <a:stretch/>
        </p:blipFill>
        <p:spPr>
          <a:xfrm>
            <a:off x="2945435" y="761500"/>
            <a:ext cx="6138497" cy="5355157"/>
          </a:xfrm>
          <a:prstGeom prst="rect">
            <a:avLst/>
          </a:prstGeom>
        </p:spPr>
      </p:pic>
    </p:spTree>
    <p:extLst>
      <p:ext uri="{BB962C8B-B14F-4D97-AF65-F5344CB8AC3E}">
        <p14:creationId xmlns:p14="http://schemas.microsoft.com/office/powerpoint/2010/main" val="121434139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sp>
        <p:nvSpPr>
          <p:cNvPr id="3" name="Rectangle 2"/>
          <p:cNvSpPr/>
          <p:nvPr/>
        </p:nvSpPr>
        <p:spPr>
          <a:xfrm>
            <a:off x="0" y="-1"/>
            <a:ext cx="12192000" cy="77002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BE" sz="2400" b="1" dirty="0">
                <a:solidFill>
                  <a:schemeClr val="bg1"/>
                </a:solidFill>
                <a:latin typeface="Calibri" panose="020F0502020204030204"/>
              </a:rPr>
              <a:t>O</a:t>
            </a:r>
            <a:r>
              <a:rPr kumimoji="0" lang="fr-BE" sz="2400" b="1" i="0" u="none" strike="noStrike" kern="1200" cap="none" spc="0" normalizeH="0" baseline="0" noProof="0" dirty="0" err="1">
                <a:ln>
                  <a:noFill/>
                </a:ln>
                <a:solidFill>
                  <a:schemeClr val="bg1"/>
                </a:solidFill>
                <a:effectLst/>
                <a:uLnTx/>
                <a:uFillTx/>
                <a:latin typeface="Calibri" panose="020F0502020204030204"/>
                <a:ea typeface="+mn-ea"/>
                <a:cs typeface="+mn-cs"/>
              </a:rPr>
              <a:t>bsolescence</a:t>
            </a:r>
            <a:r>
              <a:rPr kumimoji="0" lang="fr-BE" sz="2400" b="1" i="0" u="none" strike="noStrike" kern="1200" cap="none" spc="0" normalizeH="0" baseline="0" noProof="0" dirty="0">
                <a:ln>
                  <a:noFill/>
                </a:ln>
                <a:solidFill>
                  <a:schemeClr val="bg1"/>
                </a:solidFill>
                <a:effectLst/>
                <a:uLnTx/>
                <a:uFillTx/>
                <a:latin typeface="Calibri" panose="020F0502020204030204"/>
                <a:ea typeface="+mn-ea"/>
                <a:cs typeface="+mn-cs"/>
              </a:rPr>
              <a:t> programmée : question ouverte…</a:t>
            </a:r>
          </a:p>
        </p:txBody>
      </p:sp>
      <p:sp>
        <p:nvSpPr>
          <p:cNvPr id="4" name="Ellipse 3"/>
          <p:cNvSpPr/>
          <p:nvPr/>
        </p:nvSpPr>
        <p:spPr>
          <a:xfrm>
            <a:off x="11357112" y="448655"/>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sp>
        <p:nvSpPr>
          <p:cNvPr id="7" name="ZoneTexte 6"/>
          <p:cNvSpPr txBox="1"/>
          <p:nvPr/>
        </p:nvSpPr>
        <p:spPr>
          <a:xfrm>
            <a:off x="1129388" y="891337"/>
            <a:ext cx="9019335" cy="923330"/>
          </a:xfrm>
          <a:prstGeom prst="rect">
            <a:avLst/>
          </a:prstGeom>
          <a:noFill/>
        </p:spPr>
        <p:txBody>
          <a:bodyPr wrap="square" rtlCol="0">
            <a:spAutoFit/>
          </a:bodyPr>
          <a:lstStyle/>
          <a:p>
            <a:pPr>
              <a:defRPr/>
            </a:pPr>
            <a:r>
              <a:rPr lang="fr-BE" b="1" dirty="0"/>
              <a:t>Citez deux entreprises condamnées ou poursuivies en raison d’une pratique d’obsolescence programmée? </a:t>
            </a:r>
            <a:r>
              <a:rPr lang="fr-BE" b="1" dirty="0">
                <a:solidFill>
                  <a:prstClr val="black"/>
                </a:solidFill>
              </a:rPr>
              <a:t>Des pistes…</a:t>
            </a:r>
          </a:p>
          <a:p>
            <a:pPr lvl="0">
              <a:defRPr/>
            </a:pPr>
            <a:endParaRPr lang="fr-BE" b="1" dirty="0"/>
          </a:p>
        </p:txBody>
      </p:sp>
      <p:pic>
        <p:nvPicPr>
          <p:cNvPr id="10" name="Image 9" descr="Pomme avec bande de mesure">
            <a:extLst>
              <a:ext uri="{FF2B5EF4-FFF2-40B4-BE49-F238E27FC236}">
                <a16:creationId xmlns:a16="http://schemas.microsoft.com/office/drawing/2014/main" id="{4F60C923-4588-D349-84BB-BEA561D74108}"/>
              </a:ext>
            </a:extLst>
          </p:cNvPr>
          <p:cNvPicPr>
            <a:picLocks noChangeAspect="1"/>
          </p:cNvPicPr>
          <p:nvPr/>
        </p:nvPicPr>
        <p:blipFill>
          <a:blip r:embed="rId4"/>
          <a:stretch>
            <a:fillRect/>
          </a:stretch>
        </p:blipFill>
        <p:spPr>
          <a:xfrm>
            <a:off x="1435314" y="2588821"/>
            <a:ext cx="3339653" cy="2202871"/>
          </a:xfrm>
          <a:prstGeom prst="rect">
            <a:avLst/>
          </a:prstGeom>
        </p:spPr>
      </p:pic>
      <p:pic>
        <p:nvPicPr>
          <p:cNvPr id="13" name="Graphique 12" descr="Imprimante avec un remplissage uni">
            <a:extLst>
              <a:ext uri="{FF2B5EF4-FFF2-40B4-BE49-F238E27FC236}">
                <a16:creationId xmlns:a16="http://schemas.microsoft.com/office/drawing/2014/main" id="{18DAD3A3-4BA1-2147-9B93-45B184979B8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7838609" y="2797532"/>
            <a:ext cx="1994160" cy="1994160"/>
          </a:xfrm>
          <a:prstGeom prst="rect">
            <a:avLst/>
          </a:prstGeom>
        </p:spPr>
      </p:pic>
    </p:spTree>
    <p:extLst>
      <p:ext uri="{BB962C8B-B14F-4D97-AF65-F5344CB8AC3E}">
        <p14:creationId xmlns:p14="http://schemas.microsoft.com/office/powerpoint/2010/main" val="265138404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sp>
        <p:nvSpPr>
          <p:cNvPr id="3" name="Rectangle 2"/>
          <p:cNvSpPr/>
          <p:nvPr/>
        </p:nvSpPr>
        <p:spPr>
          <a:xfrm>
            <a:off x="0" y="-1"/>
            <a:ext cx="12192000" cy="77002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BE" sz="2400" b="1" dirty="0">
                <a:solidFill>
                  <a:schemeClr val="bg1"/>
                </a:solidFill>
                <a:latin typeface="Calibri" panose="020F0502020204030204"/>
              </a:rPr>
              <a:t>O</a:t>
            </a:r>
            <a:r>
              <a:rPr kumimoji="0" lang="fr-BE" sz="2400" b="1" i="0" u="none" strike="noStrike" kern="1200" cap="none" spc="0" normalizeH="0" baseline="0" noProof="0" dirty="0" err="1">
                <a:ln>
                  <a:noFill/>
                </a:ln>
                <a:solidFill>
                  <a:schemeClr val="bg1"/>
                </a:solidFill>
                <a:effectLst/>
                <a:uLnTx/>
                <a:uFillTx/>
                <a:latin typeface="Calibri" panose="020F0502020204030204"/>
                <a:ea typeface="+mn-ea"/>
                <a:cs typeface="+mn-cs"/>
              </a:rPr>
              <a:t>bsolescence</a:t>
            </a:r>
            <a:r>
              <a:rPr kumimoji="0" lang="fr-BE" sz="2400" b="1" i="0" u="none" strike="noStrike" kern="1200" cap="none" spc="0" normalizeH="0" baseline="0" noProof="0" dirty="0">
                <a:ln>
                  <a:noFill/>
                </a:ln>
                <a:solidFill>
                  <a:schemeClr val="bg1"/>
                </a:solidFill>
                <a:effectLst/>
                <a:uLnTx/>
                <a:uFillTx/>
                <a:latin typeface="Calibri" panose="020F0502020204030204"/>
                <a:ea typeface="+mn-ea"/>
                <a:cs typeface="+mn-cs"/>
              </a:rPr>
              <a:t> programmée : question ouverte…</a:t>
            </a:r>
          </a:p>
        </p:txBody>
      </p:sp>
      <p:sp>
        <p:nvSpPr>
          <p:cNvPr id="4" name="Ellipse 3"/>
          <p:cNvSpPr/>
          <p:nvPr/>
        </p:nvSpPr>
        <p:spPr>
          <a:xfrm>
            <a:off x="11357112" y="448655"/>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sp>
        <p:nvSpPr>
          <p:cNvPr id="7" name="ZoneTexte 6"/>
          <p:cNvSpPr txBox="1"/>
          <p:nvPr/>
        </p:nvSpPr>
        <p:spPr>
          <a:xfrm>
            <a:off x="1129388" y="891337"/>
            <a:ext cx="9019335" cy="923330"/>
          </a:xfrm>
          <a:prstGeom prst="rect">
            <a:avLst/>
          </a:prstGeom>
          <a:noFill/>
        </p:spPr>
        <p:txBody>
          <a:bodyPr wrap="square" rtlCol="0">
            <a:spAutoFit/>
          </a:bodyPr>
          <a:lstStyle/>
          <a:p>
            <a:pPr>
              <a:defRPr/>
            </a:pPr>
            <a:r>
              <a:rPr lang="fr-BE" b="1" dirty="0"/>
              <a:t>Citez deux entreprises condamnées ou poursuivies en raison d’une pratique d’obsolescence programmée? </a:t>
            </a:r>
            <a:r>
              <a:rPr lang="fr-BE" b="1" dirty="0">
                <a:solidFill>
                  <a:prstClr val="black"/>
                </a:solidFill>
              </a:rPr>
              <a:t>Des pistes…</a:t>
            </a:r>
          </a:p>
          <a:p>
            <a:pPr lvl="0">
              <a:defRPr/>
            </a:pPr>
            <a:endParaRPr lang="fr-BE" b="1" dirty="0"/>
          </a:p>
        </p:txBody>
      </p:sp>
      <p:sp>
        <p:nvSpPr>
          <p:cNvPr id="5" name="ZoneTexte 4">
            <a:extLst>
              <a:ext uri="{FF2B5EF4-FFF2-40B4-BE49-F238E27FC236}">
                <a16:creationId xmlns:a16="http://schemas.microsoft.com/office/drawing/2014/main" id="{7065134D-BD8D-9C78-7F39-E78F1B7F3836}"/>
              </a:ext>
            </a:extLst>
          </p:cNvPr>
          <p:cNvSpPr txBox="1"/>
          <p:nvPr/>
        </p:nvSpPr>
        <p:spPr>
          <a:xfrm>
            <a:off x="1393751" y="2037678"/>
            <a:ext cx="3930733" cy="369332"/>
          </a:xfrm>
          <a:prstGeom prst="rect">
            <a:avLst/>
          </a:prstGeom>
          <a:noFill/>
        </p:spPr>
        <p:txBody>
          <a:bodyPr wrap="square" rtlCol="0">
            <a:spAutoFit/>
          </a:bodyPr>
          <a:lstStyle/>
          <a:p>
            <a:r>
              <a:rPr lang="fr-FR" dirty="0"/>
              <a:t>Apple</a:t>
            </a:r>
          </a:p>
        </p:txBody>
      </p:sp>
      <p:sp>
        <p:nvSpPr>
          <p:cNvPr id="6" name="ZoneTexte 5">
            <a:extLst>
              <a:ext uri="{FF2B5EF4-FFF2-40B4-BE49-F238E27FC236}">
                <a16:creationId xmlns:a16="http://schemas.microsoft.com/office/drawing/2014/main" id="{410CC455-78C1-B36F-E356-377CF6AC82D8}"/>
              </a:ext>
            </a:extLst>
          </p:cNvPr>
          <p:cNvSpPr txBox="1"/>
          <p:nvPr/>
        </p:nvSpPr>
        <p:spPr>
          <a:xfrm>
            <a:off x="7838609" y="1935984"/>
            <a:ext cx="1771223" cy="366477"/>
          </a:xfrm>
          <a:prstGeom prst="rect">
            <a:avLst/>
          </a:prstGeom>
          <a:noFill/>
        </p:spPr>
        <p:txBody>
          <a:bodyPr wrap="square" rtlCol="0">
            <a:spAutoFit/>
          </a:bodyPr>
          <a:lstStyle/>
          <a:p>
            <a:r>
              <a:rPr lang="fr-FR" dirty="0"/>
              <a:t>Epson</a:t>
            </a:r>
          </a:p>
        </p:txBody>
      </p:sp>
      <p:sp>
        <p:nvSpPr>
          <p:cNvPr id="8" name="ZoneTexte 7">
            <a:extLst>
              <a:ext uri="{FF2B5EF4-FFF2-40B4-BE49-F238E27FC236}">
                <a16:creationId xmlns:a16="http://schemas.microsoft.com/office/drawing/2014/main" id="{A812AF37-66BE-A347-9C9C-935A968CE1DE}"/>
              </a:ext>
            </a:extLst>
          </p:cNvPr>
          <p:cNvSpPr txBox="1"/>
          <p:nvPr/>
        </p:nvSpPr>
        <p:spPr>
          <a:xfrm>
            <a:off x="955964" y="2660073"/>
            <a:ext cx="4441371" cy="2585323"/>
          </a:xfrm>
          <a:prstGeom prst="rect">
            <a:avLst/>
          </a:prstGeom>
          <a:noFill/>
        </p:spPr>
        <p:txBody>
          <a:bodyPr wrap="square" rtlCol="0">
            <a:spAutoFit/>
          </a:bodyPr>
          <a:lstStyle/>
          <a:p>
            <a:pPr algn="just"/>
            <a:r>
              <a:rPr lang="fr-BE" dirty="0"/>
              <a:t>Le 7 février 2020, Apple a été condamné par la France à 25 millions d’Euros pour le ralentissement de certains de ses téléphones après 2 ans d’enquête en s’appuyant sur les témoignages de 15 000 utilisateurs.</a:t>
            </a:r>
            <a:r>
              <a:rPr lang="fr-BE" i="1" dirty="0"/>
              <a:t> </a:t>
            </a:r>
            <a:r>
              <a:rPr lang="fr-BE" dirty="0"/>
              <a:t>La pratique commerciale trompeuse par omission plutôt que le délit d’obsolescence programmée a été retenue.</a:t>
            </a:r>
          </a:p>
          <a:p>
            <a:pPr algn="just"/>
            <a:endParaRPr lang="fr-BE" dirty="0"/>
          </a:p>
        </p:txBody>
      </p:sp>
      <p:sp>
        <p:nvSpPr>
          <p:cNvPr id="9" name="ZoneTexte 8">
            <a:extLst>
              <a:ext uri="{FF2B5EF4-FFF2-40B4-BE49-F238E27FC236}">
                <a16:creationId xmlns:a16="http://schemas.microsoft.com/office/drawing/2014/main" id="{F010BFFB-2B1A-3F4C-AEB6-8B9BE9A4535F}"/>
              </a:ext>
            </a:extLst>
          </p:cNvPr>
          <p:cNvSpPr txBox="1"/>
          <p:nvPr/>
        </p:nvSpPr>
        <p:spPr>
          <a:xfrm>
            <a:off x="6794667" y="2423778"/>
            <a:ext cx="4332857" cy="2862322"/>
          </a:xfrm>
          <a:prstGeom prst="rect">
            <a:avLst/>
          </a:prstGeom>
          <a:noFill/>
        </p:spPr>
        <p:txBody>
          <a:bodyPr wrap="square" rtlCol="0">
            <a:spAutoFit/>
          </a:bodyPr>
          <a:lstStyle/>
          <a:p>
            <a:r>
              <a:rPr lang="fr-BE" dirty="0"/>
              <a:t>En 2017, HOP avait accusé la société d’électronique japonaise de raccourcir délibérément la durée de vie de ses imprimantes et cartouches d’encre. En plus d’endommager l’environnement, l’obsolescence prématurée impacte également le pouvoir d’achat des consommateurs qui sont contraints d’acheter davantage de cartouches à un prix au litre toujours plus élevé.</a:t>
            </a:r>
          </a:p>
        </p:txBody>
      </p:sp>
    </p:spTree>
    <p:extLst>
      <p:ext uri="{BB962C8B-B14F-4D97-AF65-F5344CB8AC3E}">
        <p14:creationId xmlns:p14="http://schemas.microsoft.com/office/powerpoint/2010/main" val="10145808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0"/>
            <a:ext cx="12192000" cy="1140311"/>
          </a:xfrm>
          <a:solidFill>
            <a:srgbClr val="C55A11"/>
          </a:solidFill>
        </p:spPr>
        <p:txBody>
          <a:bodyPr>
            <a:normAutofit/>
          </a:bodyPr>
          <a:lstStyle/>
          <a:p>
            <a:pPr lvl="0" algn="ctr"/>
            <a:r>
              <a:rPr lang="fr-BE" sz="2400" b="1" dirty="0">
                <a:solidFill>
                  <a:schemeClr val="bg1"/>
                </a:solidFill>
                <a:latin typeface="Calibri" panose="020F0502020204030204" pitchFamily="34" charset="0"/>
                <a:cs typeface="Calibri" panose="020F0502020204030204" pitchFamily="34" charset="0"/>
              </a:rPr>
              <a:t>A chaque lavage, les vêtements en fibres synthétiques relâchent </a:t>
            </a:r>
            <a:br>
              <a:rPr lang="fr-BE" sz="2400" b="1" dirty="0">
                <a:solidFill>
                  <a:schemeClr val="bg1"/>
                </a:solidFill>
                <a:latin typeface="Calibri" panose="020F0502020204030204" pitchFamily="34" charset="0"/>
                <a:cs typeface="Calibri" panose="020F0502020204030204" pitchFamily="34" charset="0"/>
              </a:rPr>
            </a:br>
            <a:r>
              <a:rPr lang="fr-BE" sz="2400" b="1" dirty="0">
                <a:solidFill>
                  <a:schemeClr val="bg1"/>
                </a:solidFill>
                <a:latin typeface="Calibri" panose="020F0502020204030204" pitchFamily="34" charset="0"/>
                <a:cs typeface="Calibri" panose="020F0502020204030204" pitchFamily="34" charset="0"/>
              </a:rPr>
              <a:t>des microparticules de plastique dans les océans.</a:t>
            </a:r>
            <a:br>
              <a:rPr lang="fr-BE" sz="2400" b="1" dirty="0">
                <a:solidFill>
                  <a:schemeClr val="bg1"/>
                </a:solidFill>
                <a:latin typeface="Calibri" panose="020F0502020204030204" pitchFamily="34" charset="0"/>
                <a:cs typeface="Calibri" panose="020F0502020204030204" pitchFamily="34" charset="0"/>
              </a:rPr>
            </a:br>
            <a:r>
              <a:rPr lang="fr-BE" sz="2400" b="1" dirty="0">
                <a:solidFill>
                  <a:schemeClr val="bg1"/>
                </a:solidFill>
                <a:latin typeface="Calibri" panose="020F0502020204030204" pitchFamily="34" charset="0"/>
                <a:cs typeface="Calibri" panose="020F0502020204030204" pitchFamily="34" charset="0"/>
              </a:rPr>
              <a:t>Quelle quantité de </a:t>
            </a:r>
            <a:r>
              <a:rPr lang="fr-BE" sz="2400" b="1" dirty="0" err="1">
                <a:solidFill>
                  <a:schemeClr val="bg1"/>
                </a:solidFill>
                <a:latin typeface="Calibri" panose="020F0502020204030204" pitchFamily="34" charset="0"/>
                <a:cs typeface="Calibri" panose="020F0502020204030204" pitchFamily="34" charset="0"/>
              </a:rPr>
              <a:t>microplastiques</a:t>
            </a:r>
            <a:r>
              <a:rPr lang="fr-BE" sz="2400" b="1" dirty="0">
                <a:solidFill>
                  <a:schemeClr val="bg1"/>
                </a:solidFill>
                <a:latin typeface="Calibri" panose="020F0502020204030204" pitchFamily="34" charset="0"/>
                <a:cs typeface="Calibri" panose="020F0502020204030204" pitchFamily="34" charset="0"/>
              </a:rPr>
              <a:t> textile est déversée dans les océans chaque année ?</a:t>
            </a: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265814" y="1339701"/>
            <a:ext cx="3836965" cy="4997303"/>
          </a:xfrm>
        </p:spPr>
        <p:txBody>
          <a:bodyPr/>
          <a:lstStyle/>
          <a:p>
            <a:pPr marL="285750" lvl="0" indent="-285750">
              <a:buFont typeface="Wingdings" pitchFamily="2" charset="2"/>
              <a:buChar char="q"/>
            </a:pPr>
            <a:endParaRPr lang="fr-BE" dirty="0"/>
          </a:p>
          <a:p>
            <a:pPr marL="285750" lvl="0" indent="-285750">
              <a:buFont typeface="Wingdings" pitchFamily="2" charset="2"/>
              <a:buChar char="q"/>
            </a:pPr>
            <a:endParaRPr lang="fr-BE" dirty="0"/>
          </a:p>
          <a:p>
            <a:pPr marL="285750" lvl="0" indent="-285750">
              <a:buFont typeface="Wingdings" pitchFamily="2" charset="2"/>
              <a:buChar char="q"/>
            </a:pPr>
            <a:endParaRPr lang="fr-BE" sz="3200" dirty="0"/>
          </a:p>
          <a:p>
            <a:pPr lvl="0"/>
            <a:r>
              <a:rPr lang="fr-BE" sz="3600" dirty="0">
                <a:latin typeface="Calibri" panose="020F0502020204030204" pitchFamily="34" charset="0"/>
                <a:cs typeface="Calibri" panose="020F0502020204030204" pitchFamily="34" charset="0"/>
              </a:rPr>
              <a:t>100 000 tonnes</a:t>
            </a:r>
          </a:p>
          <a:p>
            <a:pPr lvl="0"/>
            <a:endParaRPr lang="fr-BE" sz="3600" b="1" dirty="0">
              <a:latin typeface="Calibri" panose="020F0502020204030204" pitchFamily="34" charset="0"/>
              <a:cs typeface="Calibri" panose="020F0502020204030204" pitchFamily="34" charset="0"/>
            </a:endParaRPr>
          </a:p>
          <a:p>
            <a:pPr lvl="0"/>
            <a:r>
              <a:rPr lang="fr-BE" sz="3600" dirty="0">
                <a:latin typeface="Calibri" panose="020F0502020204030204" pitchFamily="34" charset="0"/>
                <a:cs typeface="Calibri" panose="020F0502020204030204" pitchFamily="34" charset="0"/>
              </a:rPr>
              <a:t>500 000 tonnes</a:t>
            </a:r>
          </a:p>
          <a:p>
            <a:pPr lvl="0"/>
            <a:endParaRPr lang="fr-BE" sz="3600" dirty="0">
              <a:latin typeface="Calibri" panose="020F0502020204030204" pitchFamily="34" charset="0"/>
              <a:cs typeface="Calibri" panose="020F0502020204030204" pitchFamily="34" charset="0"/>
            </a:endParaRPr>
          </a:p>
          <a:p>
            <a:pPr lvl="0"/>
            <a:r>
              <a:rPr lang="fr-BE" sz="3600" dirty="0">
                <a:latin typeface="Calibri" panose="020F0502020204030204" pitchFamily="34" charset="0"/>
                <a:cs typeface="Calibri" panose="020F0502020204030204" pitchFamily="34" charset="0"/>
              </a:rPr>
              <a:t>1 000 000 tonnes</a:t>
            </a:r>
          </a:p>
          <a:p>
            <a:endParaRPr lang="fr-FR" sz="1800" dirty="0">
              <a:latin typeface="Calibri" panose="020F0502020204030204" pitchFamily="34" charset="0"/>
              <a:cs typeface="Calibri" panose="020F0502020204030204" pitchFamily="34" charset="0"/>
            </a:endParaRPr>
          </a:p>
        </p:txBody>
      </p:sp>
      <p:pic>
        <p:nvPicPr>
          <p:cNvPr id="8" name="Espace réservé pour une image  7" descr="Une image contenant appareils électroménagers, intérieur, séchoir, machine à laver&#10;&#10;Description générée automatiquement">
            <a:extLst>
              <a:ext uri="{FF2B5EF4-FFF2-40B4-BE49-F238E27FC236}">
                <a16:creationId xmlns:a16="http://schemas.microsoft.com/office/drawing/2014/main" id="{0A2514B2-1DD8-4848-B084-03A096781A22}"/>
              </a:ext>
            </a:extLst>
          </p:cNvPr>
          <p:cNvPicPr>
            <a:picLocks noGrp="1" noChangeAspect="1"/>
          </p:cNvPicPr>
          <p:nvPr>
            <p:ph type="pic" idx="1"/>
          </p:nvPr>
        </p:nvPicPr>
        <p:blipFill>
          <a:blip r:embed="rId3"/>
          <a:srcRect l="6782" r="6782"/>
          <a:stretch>
            <a:fillRect/>
          </a:stretch>
        </p:blipFill>
        <p:spPr>
          <a:xfrm>
            <a:off x="4290495" y="1771778"/>
            <a:ext cx="5807075" cy="4198938"/>
          </a:xfrm>
        </p:spPr>
      </p:pic>
      <p:pic>
        <p:nvPicPr>
          <p:cNvPr id="5" name="Image 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pic>
        <p:nvPicPr>
          <p:cNvPr id="6" name="Imag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38383" y="6084760"/>
            <a:ext cx="1190324" cy="578919"/>
          </a:xfrm>
          <a:prstGeom prst="rect">
            <a:avLst/>
          </a:prstGeom>
        </p:spPr>
      </p:pic>
      <p:sp>
        <p:nvSpPr>
          <p:cNvPr id="7" name="Ellipse 6"/>
          <p:cNvSpPr/>
          <p:nvPr/>
        </p:nvSpPr>
        <p:spPr>
          <a:xfrm>
            <a:off x="11299838" y="81894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spTree>
    <p:extLst>
      <p:ext uri="{BB962C8B-B14F-4D97-AF65-F5344CB8AC3E}">
        <p14:creationId xmlns:p14="http://schemas.microsoft.com/office/powerpoint/2010/main" val="18188771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tretch>
            <a:fillRect/>
          </a:stretch>
        </p:blipFill>
        <p:spPr>
          <a:xfrm>
            <a:off x="9787067" y="6007652"/>
            <a:ext cx="863600" cy="863600"/>
          </a:xfrm>
          <a:prstGeom prst="rect">
            <a:avLst/>
          </a:prstGeom>
          <a:solidFill>
            <a:srgbClr val="CF07CF"/>
          </a:solidFill>
        </p:spPr>
      </p:pic>
      <p:sp>
        <p:nvSpPr>
          <p:cNvPr id="4" name="Rectangle 3"/>
          <p:cNvSpPr/>
          <p:nvPr/>
        </p:nvSpPr>
        <p:spPr>
          <a:xfrm>
            <a:off x="0" y="0"/>
            <a:ext cx="12192000" cy="6493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lipse 4"/>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1" i="0" u="none" strike="noStrike" kern="1200" cap="none" spc="0" normalizeH="0" baseline="0" noProof="0" dirty="0">
                <a:ln>
                  <a:noFill/>
                </a:ln>
                <a:solidFill>
                  <a:prstClr val="black"/>
                </a:solidFill>
                <a:effectLst/>
                <a:uLnTx/>
                <a:uFillTx/>
                <a:latin typeface="Calibri" panose="020F0502020204030204"/>
                <a:ea typeface="+mn-ea"/>
                <a:cs typeface="+mn-cs"/>
              </a:rPr>
              <a:t>C</a:t>
            </a:r>
          </a:p>
        </p:txBody>
      </p:sp>
      <p:sp>
        <p:nvSpPr>
          <p:cNvPr id="7" name="Rectangle 6"/>
          <p:cNvSpPr/>
          <p:nvPr/>
        </p:nvSpPr>
        <p:spPr>
          <a:xfrm>
            <a:off x="367861" y="832316"/>
            <a:ext cx="11237379" cy="1168269"/>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fr-BE" sz="2000" b="1" i="0"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Le gaspillage alimentaire est entendu comme tous les aliments consommables par l’être humain qui sont donnés aux animaux, compostés ou purement jetés à la poubelle. </a:t>
            </a:r>
          </a:p>
          <a:p>
            <a:pPr marL="0" marR="0" lvl="0" indent="0" algn="l" defTabSz="914400" rtl="0" eaLnBrk="1" fontAlgn="auto" latinLnBrk="0" hangingPunct="1">
              <a:lnSpc>
                <a:spcPct val="107000"/>
              </a:lnSpc>
              <a:spcBef>
                <a:spcPts val="0"/>
              </a:spcBef>
              <a:spcAft>
                <a:spcPts val="800"/>
              </a:spcAft>
              <a:buClrTx/>
              <a:buSzTx/>
              <a:buFontTx/>
              <a:buNone/>
              <a:tabLst/>
              <a:defRPr/>
            </a:pPr>
            <a:r>
              <a:rPr lang="fr-BE" sz="20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Classez les diverses sources de gaspillage alimentaire par ordre croissant.</a:t>
            </a:r>
            <a:endParaRPr kumimoji="0" lang="fr-BE" sz="2000" b="1" i="0"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6" name="ZoneTexte 15"/>
          <p:cNvSpPr txBox="1"/>
          <p:nvPr/>
        </p:nvSpPr>
        <p:spPr>
          <a:xfrm>
            <a:off x="1598350" y="118659"/>
            <a:ext cx="95636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2400" b="1" dirty="0">
                <a:solidFill>
                  <a:prstClr val="white"/>
                </a:solidFill>
                <a:latin typeface="Calibri" panose="020F0502020204030204"/>
              </a:rPr>
              <a:t>Gaspillage alimentaire : q</a:t>
            </a:r>
            <a:r>
              <a:rPr kumimoji="0" lang="fr-BE" sz="2400" b="1" i="0" u="none" strike="noStrike" kern="1200" cap="none" spc="0" normalizeH="0" baseline="0" noProof="0" dirty="0" err="1">
                <a:ln>
                  <a:noFill/>
                </a:ln>
                <a:solidFill>
                  <a:prstClr val="white"/>
                </a:solidFill>
                <a:effectLst/>
                <a:uLnTx/>
                <a:uFillTx/>
                <a:latin typeface="Calibri" panose="020F0502020204030204"/>
                <a:ea typeface="+mn-ea"/>
                <a:cs typeface="+mn-cs"/>
              </a:rPr>
              <a:t>ui</a:t>
            </a:r>
            <a:r>
              <a:rPr kumimoji="0" lang="fr-BE" sz="2400" b="1" i="0" u="none" strike="noStrike" kern="1200" cap="none" spc="0" normalizeH="0" baseline="0" noProof="0" dirty="0">
                <a:ln>
                  <a:noFill/>
                </a:ln>
                <a:solidFill>
                  <a:prstClr val="white"/>
                </a:solidFill>
                <a:effectLst/>
                <a:uLnTx/>
                <a:uFillTx/>
                <a:latin typeface="Calibri" panose="020F0502020204030204"/>
                <a:ea typeface="+mn-ea"/>
                <a:cs typeface="+mn-cs"/>
              </a:rPr>
              <a:t> gâche, pille… les ressources naturelles</a:t>
            </a:r>
          </a:p>
        </p:txBody>
      </p:sp>
      <p:pic>
        <p:nvPicPr>
          <p:cNvPr id="9" name="Imag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68036" y="2571735"/>
            <a:ext cx="2177759" cy="1224384"/>
          </a:xfrm>
          <a:prstGeom prst="rect">
            <a:avLst/>
          </a:prstGeom>
        </p:spPr>
      </p:pic>
      <p:sp>
        <p:nvSpPr>
          <p:cNvPr id="20" name="Rectangle 19"/>
          <p:cNvSpPr/>
          <p:nvPr/>
        </p:nvSpPr>
        <p:spPr>
          <a:xfrm>
            <a:off x="934466" y="2151404"/>
            <a:ext cx="289130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Consommation des ménages</a:t>
            </a: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p:cNvSpPr/>
          <p:nvPr/>
        </p:nvSpPr>
        <p:spPr>
          <a:xfrm>
            <a:off x="232728" y="4337265"/>
            <a:ext cx="6096000" cy="646331"/>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Production : dépassement des quotas de pêche,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fruits et légumes moches</a:t>
            </a: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21"/>
          <p:cNvSpPr/>
          <p:nvPr/>
        </p:nvSpPr>
        <p:spPr>
          <a:xfrm>
            <a:off x="6936400" y="4195730"/>
            <a:ext cx="4102727"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Transport stockage : conditionnement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défectueux, rupture de la chaîne du froid</a:t>
            </a:r>
            <a:endParaRPr kumimoji="0" lang="fr-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p:cNvSpPr/>
          <p:nvPr/>
        </p:nvSpPr>
        <p:spPr>
          <a:xfrm>
            <a:off x="6328728" y="2073893"/>
            <a:ext cx="421724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Distribution</a:t>
            </a:r>
            <a:r>
              <a:rPr kumimoji="0" lang="fr-BE"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invendus, produits abîmés</a:t>
            </a:r>
            <a:endParaRPr kumimoji="0" lang="fr-BE" sz="2000" b="0" i="0" u="none" strike="noStrike" kern="1200" cap="none" spc="0" normalizeH="0" baseline="0" noProof="0" dirty="0">
              <a:ln>
                <a:noFill/>
              </a:ln>
              <a:solidFill>
                <a:prstClr val="black"/>
              </a:solidFill>
              <a:effectLst/>
              <a:uLnTx/>
              <a:uFillTx/>
              <a:latin typeface="Calibri" panose="020F0502020204030204"/>
            </a:endParaRPr>
          </a:p>
        </p:txBody>
      </p:sp>
      <p:sp>
        <p:nvSpPr>
          <p:cNvPr id="28" name="Bouée 27"/>
          <p:cNvSpPr/>
          <p:nvPr/>
        </p:nvSpPr>
        <p:spPr>
          <a:xfrm>
            <a:off x="2854228" y="2861801"/>
            <a:ext cx="948220" cy="883038"/>
          </a:xfrm>
          <a:prstGeom prst="donut">
            <a:avLst>
              <a:gd name="adj" fmla="val 492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1" i="0" u="none" strike="noStrike" kern="1200" cap="none" spc="0" normalizeH="0" baseline="0" noProof="0">
              <a:ln w="22225">
                <a:solidFill>
                  <a:srgbClr val="ED7D31"/>
                </a:solidFill>
                <a:prstDash val="solid"/>
              </a:ln>
              <a:solidFill>
                <a:srgbClr val="ED7D31">
                  <a:lumMod val="40000"/>
                  <a:lumOff val="60000"/>
                </a:srgbClr>
              </a:solidFill>
              <a:effectLst/>
              <a:uLnTx/>
              <a:uFillTx/>
              <a:latin typeface="Calibri" panose="020F0502020204030204"/>
              <a:ea typeface="+mn-ea"/>
              <a:cs typeface="+mn-cs"/>
            </a:endParaRPr>
          </a:p>
        </p:txBody>
      </p:sp>
      <p:sp>
        <p:nvSpPr>
          <p:cNvPr id="29" name="Bouée 28"/>
          <p:cNvSpPr/>
          <p:nvPr/>
        </p:nvSpPr>
        <p:spPr>
          <a:xfrm>
            <a:off x="8987764" y="2655270"/>
            <a:ext cx="948220" cy="883038"/>
          </a:xfrm>
          <a:prstGeom prst="donut">
            <a:avLst>
              <a:gd name="adj" fmla="val 492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1" i="0" u="none" strike="noStrike" kern="1200" cap="none" spc="0" normalizeH="0" baseline="0" noProof="0">
              <a:ln w="22225">
                <a:solidFill>
                  <a:srgbClr val="ED7D31"/>
                </a:solidFill>
                <a:prstDash val="solid"/>
              </a:ln>
              <a:solidFill>
                <a:srgbClr val="ED7D31">
                  <a:lumMod val="40000"/>
                  <a:lumOff val="60000"/>
                </a:srgbClr>
              </a:solidFill>
              <a:effectLst/>
              <a:uLnTx/>
              <a:uFillTx/>
              <a:latin typeface="Calibri" panose="020F0502020204030204"/>
              <a:ea typeface="+mn-ea"/>
              <a:cs typeface="+mn-cs"/>
            </a:endParaRPr>
          </a:p>
        </p:txBody>
      </p:sp>
      <p:sp>
        <p:nvSpPr>
          <p:cNvPr id="30" name="Bouée 29"/>
          <p:cNvSpPr/>
          <p:nvPr/>
        </p:nvSpPr>
        <p:spPr>
          <a:xfrm>
            <a:off x="9982123" y="4992314"/>
            <a:ext cx="948220" cy="883038"/>
          </a:xfrm>
          <a:prstGeom prst="donut">
            <a:avLst>
              <a:gd name="adj" fmla="val 492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1" i="0" u="none" strike="noStrike" kern="1200" cap="none" spc="0" normalizeH="0" baseline="0" noProof="0">
              <a:ln w="22225">
                <a:solidFill>
                  <a:srgbClr val="ED7D31"/>
                </a:solidFill>
                <a:prstDash val="solid"/>
              </a:ln>
              <a:solidFill>
                <a:srgbClr val="ED7D31">
                  <a:lumMod val="40000"/>
                  <a:lumOff val="60000"/>
                </a:srgbClr>
              </a:solidFill>
              <a:effectLst/>
              <a:uLnTx/>
              <a:uFillTx/>
              <a:latin typeface="Calibri" panose="020F0502020204030204"/>
              <a:ea typeface="+mn-ea"/>
              <a:cs typeface="+mn-cs"/>
            </a:endParaRPr>
          </a:p>
        </p:txBody>
      </p:sp>
      <p:sp>
        <p:nvSpPr>
          <p:cNvPr id="31" name="Bouée 30"/>
          <p:cNvSpPr/>
          <p:nvPr/>
        </p:nvSpPr>
        <p:spPr>
          <a:xfrm>
            <a:off x="3690904" y="5246974"/>
            <a:ext cx="948220" cy="883038"/>
          </a:xfrm>
          <a:prstGeom prst="donut">
            <a:avLst>
              <a:gd name="adj" fmla="val 492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1" i="0" u="none" strike="noStrike" kern="1200" cap="none" spc="0" normalizeH="0" baseline="0" noProof="0">
              <a:ln w="22225">
                <a:solidFill>
                  <a:srgbClr val="ED7D31"/>
                </a:solidFill>
                <a:prstDash val="solid"/>
              </a:ln>
              <a:solidFill>
                <a:srgbClr val="ED7D31">
                  <a:lumMod val="40000"/>
                  <a:lumOff val="60000"/>
                </a:srgbClr>
              </a:solidFill>
              <a:effectLst/>
              <a:uLnTx/>
              <a:uFillTx/>
              <a:latin typeface="Calibri" panose="020F0502020204030204"/>
              <a:ea typeface="+mn-ea"/>
              <a:cs typeface="+mn-cs"/>
            </a:endParaRPr>
          </a:p>
        </p:txBody>
      </p:sp>
      <p:pic>
        <p:nvPicPr>
          <p:cNvPr id="24" name="Image 23">
            <a:extLst>
              <a:ext uri="{FF2B5EF4-FFF2-40B4-BE49-F238E27FC236}">
                <a16:creationId xmlns:a16="http://schemas.microsoft.com/office/drawing/2014/main" id="{8584467F-3E69-664A-A6FC-D1CE49FF05F5}"/>
              </a:ext>
            </a:extLst>
          </p:cNvPr>
          <p:cNvPicPr>
            <a:picLocks noChangeAspect="1"/>
          </p:cNvPicPr>
          <p:nvPr/>
        </p:nvPicPr>
        <p:blipFill rotWithShape="1">
          <a:blip r:embed="rId6"/>
          <a:srcRect l="25915" t="13094" r="19284" b="8825"/>
          <a:stretch/>
        </p:blipFill>
        <p:spPr>
          <a:xfrm>
            <a:off x="2201671" y="5124584"/>
            <a:ext cx="1240065" cy="1175768"/>
          </a:xfrm>
          <a:prstGeom prst="rect">
            <a:avLst/>
          </a:prstGeom>
        </p:spPr>
      </p:pic>
      <p:pic>
        <p:nvPicPr>
          <p:cNvPr id="1026" name="Picture 2" descr="Quelles sont les règles de stockage des produits entamés ?">
            <a:extLst>
              <a:ext uri="{FF2B5EF4-FFF2-40B4-BE49-F238E27FC236}">
                <a16:creationId xmlns:a16="http://schemas.microsoft.com/office/drawing/2014/main" id="{436918B8-589B-954D-9509-6EA1369508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2878" y="4945422"/>
            <a:ext cx="1752405" cy="1168270"/>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 24">
            <a:extLst>
              <a:ext uri="{FF2B5EF4-FFF2-40B4-BE49-F238E27FC236}">
                <a16:creationId xmlns:a16="http://schemas.microsoft.com/office/drawing/2014/main" id="{1B1545E7-4FF3-344B-9832-2AEA476969C0}"/>
              </a:ext>
            </a:extLst>
          </p:cNvPr>
          <p:cNvPicPr>
            <a:picLocks noChangeAspect="1"/>
          </p:cNvPicPr>
          <p:nvPr/>
        </p:nvPicPr>
        <p:blipFill>
          <a:blip r:embed="rId8"/>
          <a:stretch>
            <a:fillRect/>
          </a:stretch>
        </p:blipFill>
        <p:spPr>
          <a:xfrm>
            <a:off x="939638" y="2671555"/>
            <a:ext cx="1591078" cy="1224384"/>
          </a:xfrm>
          <a:prstGeom prst="rect">
            <a:avLst/>
          </a:prstGeom>
        </p:spPr>
      </p:pic>
      <p:pic>
        <p:nvPicPr>
          <p:cNvPr id="26" name="Image 25">
            <a:extLst>
              <a:ext uri="{FF2B5EF4-FFF2-40B4-BE49-F238E27FC236}">
                <a16:creationId xmlns:a16="http://schemas.microsoft.com/office/drawing/2014/main" id="{2DBE8E4D-FB2F-9441-B754-983F0EF4FE81}"/>
              </a:ext>
            </a:extLst>
          </p:cNvPr>
          <p:cNvPicPr>
            <a:picLocks noChangeAspect="1"/>
          </p:cNvPicPr>
          <p:nvPr/>
        </p:nvPicPr>
        <p:blipFill>
          <a:blip r:embed="rId9"/>
          <a:stretch>
            <a:fillRect/>
          </a:stretch>
        </p:blipFill>
        <p:spPr>
          <a:xfrm>
            <a:off x="2872685" y="2837530"/>
            <a:ext cx="890093" cy="1005927"/>
          </a:xfrm>
          <a:prstGeom prst="rect">
            <a:avLst/>
          </a:prstGeom>
        </p:spPr>
      </p:pic>
      <p:pic>
        <p:nvPicPr>
          <p:cNvPr id="27" name="Image 26">
            <a:extLst>
              <a:ext uri="{FF2B5EF4-FFF2-40B4-BE49-F238E27FC236}">
                <a16:creationId xmlns:a16="http://schemas.microsoft.com/office/drawing/2014/main" id="{4A4DA044-36C0-724C-A406-914812D0AC5B}"/>
              </a:ext>
            </a:extLst>
          </p:cNvPr>
          <p:cNvPicPr>
            <a:picLocks noChangeAspect="1"/>
          </p:cNvPicPr>
          <p:nvPr/>
        </p:nvPicPr>
        <p:blipFill>
          <a:blip r:embed="rId10"/>
          <a:stretch>
            <a:fillRect/>
          </a:stretch>
        </p:blipFill>
        <p:spPr>
          <a:xfrm>
            <a:off x="3719967" y="5203755"/>
            <a:ext cx="890093" cy="1005927"/>
          </a:xfrm>
          <a:prstGeom prst="rect">
            <a:avLst/>
          </a:prstGeom>
        </p:spPr>
      </p:pic>
      <p:pic>
        <p:nvPicPr>
          <p:cNvPr id="32" name="Image 31">
            <a:extLst>
              <a:ext uri="{FF2B5EF4-FFF2-40B4-BE49-F238E27FC236}">
                <a16:creationId xmlns:a16="http://schemas.microsoft.com/office/drawing/2014/main" id="{4ACF5C56-EAEC-BB42-8AD4-DD5D3E4265BA}"/>
              </a:ext>
            </a:extLst>
          </p:cNvPr>
          <p:cNvPicPr>
            <a:picLocks noChangeAspect="1"/>
          </p:cNvPicPr>
          <p:nvPr/>
        </p:nvPicPr>
        <p:blipFill>
          <a:blip r:embed="rId11"/>
          <a:stretch>
            <a:fillRect/>
          </a:stretch>
        </p:blipFill>
        <p:spPr>
          <a:xfrm>
            <a:off x="10040250" y="4921893"/>
            <a:ext cx="890093" cy="1005927"/>
          </a:xfrm>
          <a:prstGeom prst="rect">
            <a:avLst/>
          </a:prstGeom>
        </p:spPr>
      </p:pic>
      <p:sp>
        <p:nvSpPr>
          <p:cNvPr id="3" name="Rectangle 2">
            <a:extLst>
              <a:ext uri="{FF2B5EF4-FFF2-40B4-BE49-F238E27FC236}">
                <a16:creationId xmlns:a16="http://schemas.microsoft.com/office/drawing/2014/main" id="{CCF8FF16-35D5-EF4E-BAA7-50A653320D64}"/>
              </a:ext>
            </a:extLst>
          </p:cNvPr>
          <p:cNvSpPr/>
          <p:nvPr/>
        </p:nvSpPr>
        <p:spPr>
          <a:xfrm>
            <a:off x="8941599" y="2782669"/>
            <a:ext cx="1040524" cy="707886"/>
          </a:xfrm>
          <a:prstGeom prst="rect">
            <a:avLst/>
          </a:prstGeom>
        </p:spPr>
        <p:txBody>
          <a:bodyPr wrap="square">
            <a:spAutoFit/>
          </a:bodyPr>
          <a:lstStyle/>
          <a:p>
            <a:pPr lvl="0" algn="ctr">
              <a:defRPr/>
            </a:pPr>
            <a:r>
              <a:rPr lang="fr-BE" sz="2000" b="1" dirty="0">
                <a:solidFill>
                  <a:srgbClr val="70AD47">
                    <a:lumMod val="75000"/>
                  </a:srgbClr>
                </a:solidFill>
              </a:rPr>
              <a:t>4</a:t>
            </a:r>
          </a:p>
          <a:p>
            <a:pPr lvl="0" algn="ctr">
              <a:defRPr/>
            </a:pPr>
            <a:r>
              <a:rPr lang="fr-BE" dirty="0">
                <a:solidFill>
                  <a:prstClr val="black"/>
                </a:solidFill>
              </a:rPr>
              <a:t> </a:t>
            </a:r>
            <a:r>
              <a:rPr lang="fr-BE" sz="2000" dirty="0">
                <a:solidFill>
                  <a:prstClr val="black"/>
                </a:solidFill>
              </a:rPr>
              <a:t>14%</a:t>
            </a:r>
          </a:p>
        </p:txBody>
      </p:sp>
    </p:spTree>
    <p:extLst>
      <p:ext uri="{BB962C8B-B14F-4D97-AF65-F5344CB8AC3E}">
        <p14:creationId xmlns:p14="http://schemas.microsoft.com/office/powerpoint/2010/main" val="269510623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0"/>
            <a:ext cx="12192000" cy="1140311"/>
          </a:xfrm>
          <a:solidFill>
            <a:srgbClr val="C55A11"/>
          </a:solidFill>
        </p:spPr>
        <p:txBody>
          <a:bodyPr>
            <a:normAutofit/>
          </a:bodyPr>
          <a:lstStyle/>
          <a:p>
            <a:pPr lvl="0" algn="ctr"/>
            <a:r>
              <a:rPr lang="fr-BE" sz="2400" b="1" dirty="0">
                <a:solidFill>
                  <a:schemeClr val="bg1"/>
                </a:solidFill>
                <a:latin typeface="Calibri" panose="020F0502020204030204" pitchFamily="34" charset="0"/>
                <a:cs typeface="Calibri" panose="020F0502020204030204" pitchFamily="34" charset="0"/>
              </a:rPr>
              <a:t>A chaque lavage, les vêtements en fibres synthétiques relâchent </a:t>
            </a:r>
            <a:br>
              <a:rPr lang="fr-BE" sz="2400" b="1" dirty="0">
                <a:solidFill>
                  <a:schemeClr val="bg1"/>
                </a:solidFill>
                <a:latin typeface="Calibri" panose="020F0502020204030204" pitchFamily="34" charset="0"/>
                <a:cs typeface="Calibri" panose="020F0502020204030204" pitchFamily="34" charset="0"/>
              </a:rPr>
            </a:br>
            <a:r>
              <a:rPr lang="fr-BE" sz="2400" b="1" dirty="0">
                <a:solidFill>
                  <a:schemeClr val="bg1"/>
                </a:solidFill>
                <a:latin typeface="Calibri" panose="020F0502020204030204" pitchFamily="34" charset="0"/>
                <a:cs typeface="Calibri" panose="020F0502020204030204" pitchFamily="34" charset="0"/>
              </a:rPr>
              <a:t>des microparticules de plastique dans les océans.</a:t>
            </a:r>
            <a:br>
              <a:rPr lang="fr-BE" sz="2400" b="1" dirty="0">
                <a:solidFill>
                  <a:schemeClr val="bg1"/>
                </a:solidFill>
                <a:latin typeface="Calibri" panose="020F0502020204030204" pitchFamily="34" charset="0"/>
                <a:cs typeface="Calibri" panose="020F0502020204030204" pitchFamily="34" charset="0"/>
              </a:rPr>
            </a:br>
            <a:r>
              <a:rPr lang="fr-BE" sz="2400" b="1" dirty="0">
                <a:solidFill>
                  <a:schemeClr val="bg1"/>
                </a:solidFill>
                <a:latin typeface="Calibri" panose="020F0502020204030204" pitchFamily="34" charset="0"/>
                <a:cs typeface="Calibri" panose="020F0502020204030204" pitchFamily="34" charset="0"/>
              </a:rPr>
              <a:t>Quelle quantité de </a:t>
            </a:r>
            <a:r>
              <a:rPr lang="fr-BE" sz="2400" b="1" dirty="0" err="1">
                <a:solidFill>
                  <a:schemeClr val="bg1"/>
                </a:solidFill>
                <a:latin typeface="Calibri" panose="020F0502020204030204" pitchFamily="34" charset="0"/>
                <a:cs typeface="Calibri" panose="020F0502020204030204" pitchFamily="34" charset="0"/>
              </a:rPr>
              <a:t>microplastiques</a:t>
            </a:r>
            <a:r>
              <a:rPr lang="fr-BE" sz="2400" b="1" dirty="0">
                <a:solidFill>
                  <a:schemeClr val="bg1"/>
                </a:solidFill>
                <a:latin typeface="Calibri" panose="020F0502020204030204" pitchFamily="34" charset="0"/>
                <a:cs typeface="Calibri" panose="020F0502020204030204" pitchFamily="34" charset="0"/>
              </a:rPr>
              <a:t> textile est déversée dans les océans chaque année ?</a:t>
            </a: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127591" y="499731"/>
            <a:ext cx="5603358" cy="5677786"/>
          </a:xfrm>
        </p:spPr>
        <p:txBody>
          <a:bodyPr/>
          <a:lstStyle/>
          <a:p>
            <a:pPr marL="285750" lvl="0" indent="-285750">
              <a:buFont typeface="Wingdings" pitchFamily="2" charset="2"/>
              <a:buChar char="q"/>
            </a:pPr>
            <a:endParaRPr lang="fr-BE" sz="2800" dirty="0"/>
          </a:p>
          <a:p>
            <a:pPr marL="285750" lvl="0" indent="-285750">
              <a:buFont typeface="Wingdings" pitchFamily="2" charset="2"/>
              <a:buChar char="q"/>
            </a:pPr>
            <a:endParaRPr lang="fr-BE" sz="2800" dirty="0"/>
          </a:p>
          <a:p>
            <a:pPr marL="285750" lvl="0" indent="-285750">
              <a:buFont typeface="Wingdings" pitchFamily="2" charset="2"/>
              <a:buChar char="q"/>
            </a:pPr>
            <a:endParaRPr lang="fr-BE" sz="2800" dirty="0"/>
          </a:p>
          <a:p>
            <a:pPr lvl="0"/>
            <a:r>
              <a:rPr lang="fr-BE" sz="3200" dirty="0">
                <a:solidFill>
                  <a:srgbClr val="FF0000"/>
                </a:solidFill>
                <a:latin typeface="Calibri" panose="020F0502020204030204" pitchFamily="34" charset="0"/>
                <a:cs typeface="Calibri" panose="020F0502020204030204" pitchFamily="34" charset="0"/>
              </a:rPr>
              <a:t>100 000 tonnes</a:t>
            </a:r>
          </a:p>
          <a:p>
            <a:pPr lvl="0"/>
            <a:endParaRPr lang="fr-BE" sz="3200" b="1" dirty="0">
              <a:latin typeface="Calibri" panose="020F0502020204030204" pitchFamily="34" charset="0"/>
              <a:cs typeface="Calibri" panose="020F0502020204030204" pitchFamily="34" charset="0"/>
            </a:endParaRPr>
          </a:p>
          <a:p>
            <a:pPr lvl="0"/>
            <a:r>
              <a:rPr lang="fr-BE" sz="3200" dirty="0">
                <a:solidFill>
                  <a:srgbClr val="92D050"/>
                </a:solidFill>
                <a:latin typeface="Calibri" panose="020F0502020204030204" pitchFamily="34" charset="0"/>
                <a:cs typeface="Calibri" panose="020F0502020204030204" pitchFamily="34" charset="0"/>
              </a:rPr>
              <a:t>500 000 tonnes</a:t>
            </a:r>
          </a:p>
          <a:p>
            <a:pPr lvl="0"/>
            <a:endParaRPr lang="fr-BE" sz="3200" dirty="0">
              <a:latin typeface="Calibri" panose="020F0502020204030204" pitchFamily="34" charset="0"/>
              <a:cs typeface="Calibri" panose="020F0502020204030204" pitchFamily="34" charset="0"/>
            </a:endParaRPr>
          </a:p>
          <a:p>
            <a:pPr lvl="0"/>
            <a:r>
              <a:rPr lang="fr-BE" sz="3200" dirty="0">
                <a:solidFill>
                  <a:srgbClr val="FF0000"/>
                </a:solidFill>
                <a:latin typeface="Calibri" panose="020F0502020204030204" pitchFamily="34" charset="0"/>
                <a:cs typeface="Calibri" panose="020F0502020204030204" pitchFamily="34" charset="0"/>
              </a:rPr>
              <a:t>1 000 000 tonnes</a:t>
            </a:r>
          </a:p>
          <a:p>
            <a:endParaRPr lang="fr-FR" sz="1800" dirty="0">
              <a:latin typeface="Calibri" panose="020F0502020204030204" pitchFamily="34" charset="0"/>
              <a:cs typeface="Calibri" panose="020F0502020204030204" pitchFamily="34" charset="0"/>
            </a:endParaRPr>
          </a:p>
        </p:txBody>
      </p:sp>
      <p:pic>
        <p:nvPicPr>
          <p:cNvPr id="8" name="Espace réservé pour une image  7" descr="Une image contenant appareils électroménagers, intérieur, séchoir, machine à laver&#10;&#10;Description générée automatiquement">
            <a:extLst>
              <a:ext uri="{FF2B5EF4-FFF2-40B4-BE49-F238E27FC236}">
                <a16:creationId xmlns:a16="http://schemas.microsoft.com/office/drawing/2014/main" id="{0A2514B2-1DD8-4848-B084-03A096781A22}"/>
              </a:ext>
            </a:extLst>
          </p:cNvPr>
          <p:cNvPicPr>
            <a:picLocks noGrp="1" noChangeAspect="1"/>
          </p:cNvPicPr>
          <p:nvPr>
            <p:ph type="pic" idx="1"/>
          </p:nvPr>
        </p:nvPicPr>
        <p:blipFill>
          <a:blip r:embed="rId3"/>
          <a:srcRect l="6782" r="6782"/>
          <a:stretch>
            <a:fillRect/>
          </a:stretch>
        </p:blipFill>
        <p:spPr>
          <a:xfrm>
            <a:off x="4290495" y="1771778"/>
            <a:ext cx="5807075" cy="4198938"/>
          </a:xfrm>
        </p:spPr>
      </p:pic>
      <p:pic>
        <p:nvPicPr>
          <p:cNvPr id="5" name="Image 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pic>
        <p:nvPicPr>
          <p:cNvPr id="6" name="Imag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38383" y="6084760"/>
            <a:ext cx="1190324" cy="578919"/>
          </a:xfrm>
          <a:prstGeom prst="rect">
            <a:avLst/>
          </a:prstGeom>
        </p:spPr>
      </p:pic>
      <p:sp>
        <p:nvSpPr>
          <p:cNvPr id="7" name="Ellipse 6"/>
          <p:cNvSpPr/>
          <p:nvPr/>
        </p:nvSpPr>
        <p:spPr>
          <a:xfrm>
            <a:off x="11299838" y="81894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spTree>
    <p:extLst>
      <p:ext uri="{BB962C8B-B14F-4D97-AF65-F5344CB8AC3E}">
        <p14:creationId xmlns:p14="http://schemas.microsoft.com/office/powerpoint/2010/main" val="26141025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0"/>
            <a:ext cx="12192000" cy="1140311"/>
          </a:xfrm>
          <a:solidFill>
            <a:srgbClr val="C55A11"/>
          </a:solidFill>
        </p:spPr>
        <p:txBody>
          <a:bodyPr>
            <a:normAutofit/>
          </a:bodyPr>
          <a:lstStyle/>
          <a:p>
            <a:pPr lvl="0" algn="ctr"/>
            <a:r>
              <a:rPr lang="fr-BE" sz="2400" b="1" dirty="0">
                <a:solidFill>
                  <a:schemeClr val="bg1"/>
                </a:solidFill>
                <a:latin typeface="Calibri" panose="020F0502020204030204" pitchFamily="34" charset="0"/>
                <a:cs typeface="Calibri" panose="020F0502020204030204" pitchFamily="34" charset="0"/>
              </a:rPr>
              <a:t>A chaque lavage, les vêtements en fibres synthétiques relâchent </a:t>
            </a:r>
            <a:br>
              <a:rPr lang="fr-BE" sz="2400" b="1" dirty="0">
                <a:solidFill>
                  <a:schemeClr val="bg1"/>
                </a:solidFill>
                <a:latin typeface="Calibri" panose="020F0502020204030204" pitchFamily="34" charset="0"/>
                <a:cs typeface="Calibri" panose="020F0502020204030204" pitchFamily="34" charset="0"/>
              </a:rPr>
            </a:br>
            <a:r>
              <a:rPr lang="fr-BE" sz="2400" b="1" dirty="0">
                <a:solidFill>
                  <a:schemeClr val="bg1"/>
                </a:solidFill>
                <a:latin typeface="Calibri" panose="020F0502020204030204" pitchFamily="34" charset="0"/>
                <a:cs typeface="Calibri" panose="020F0502020204030204" pitchFamily="34" charset="0"/>
              </a:rPr>
              <a:t>des microparticules de plastique dans les océans.</a:t>
            </a:r>
            <a:br>
              <a:rPr lang="fr-BE" sz="2400" b="1" dirty="0">
                <a:solidFill>
                  <a:schemeClr val="bg1"/>
                </a:solidFill>
                <a:latin typeface="Calibri" panose="020F0502020204030204" pitchFamily="34" charset="0"/>
                <a:cs typeface="Calibri" panose="020F0502020204030204" pitchFamily="34" charset="0"/>
              </a:rPr>
            </a:br>
            <a:r>
              <a:rPr lang="fr-BE" sz="2400" b="1" dirty="0">
                <a:solidFill>
                  <a:schemeClr val="bg1"/>
                </a:solidFill>
                <a:latin typeface="Calibri" panose="020F0502020204030204" pitchFamily="34" charset="0"/>
                <a:cs typeface="Calibri" panose="020F0502020204030204" pitchFamily="34" charset="0"/>
              </a:rPr>
              <a:t>Quelle quantité de </a:t>
            </a:r>
            <a:r>
              <a:rPr lang="fr-BE" sz="2400" b="1" dirty="0" err="1">
                <a:solidFill>
                  <a:schemeClr val="bg1"/>
                </a:solidFill>
                <a:latin typeface="Calibri" panose="020F0502020204030204" pitchFamily="34" charset="0"/>
                <a:cs typeface="Calibri" panose="020F0502020204030204" pitchFamily="34" charset="0"/>
              </a:rPr>
              <a:t>microplastiques</a:t>
            </a:r>
            <a:r>
              <a:rPr lang="fr-BE" sz="2400" b="1" dirty="0">
                <a:solidFill>
                  <a:schemeClr val="bg1"/>
                </a:solidFill>
                <a:latin typeface="Calibri" panose="020F0502020204030204" pitchFamily="34" charset="0"/>
                <a:cs typeface="Calibri" panose="020F0502020204030204" pitchFamily="34" charset="0"/>
              </a:rPr>
              <a:t> textile est déversée dans les océans chaque année ?</a:t>
            </a: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415635" y="1187532"/>
            <a:ext cx="5315313" cy="4672942"/>
          </a:xfrm>
        </p:spPr>
        <p:txBody>
          <a:bodyPr>
            <a:normAutofit fontScale="92500"/>
          </a:bodyPr>
          <a:lstStyle/>
          <a:p>
            <a:pPr marL="285750" lvl="0" indent="-285750">
              <a:buFont typeface="Wingdings" pitchFamily="2" charset="2"/>
              <a:buChar char="q"/>
            </a:pPr>
            <a:endParaRPr lang="fr-BE" sz="2800" dirty="0"/>
          </a:p>
          <a:p>
            <a:pPr marL="285750" lvl="0" indent="-285750">
              <a:buFont typeface="Wingdings" pitchFamily="2" charset="2"/>
              <a:buChar char="q"/>
            </a:pPr>
            <a:endParaRPr lang="fr-BE" sz="2800" dirty="0"/>
          </a:p>
          <a:p>
            <a:r>
              <a:rPr lang="fr-BE" sz="2800" dirty="0"/>
              <a:t>« </a:t>
            </a:r>
            <a:r>
              <a:rPr lang="fr-BE" sz="2800" i="1" dirty="0"/>
              <a:t>La majorité de nos vêtements sont en plastique</a:t>
            </a:r>
            <a:r>
              <a:rPr lang="fr-BE" sz="2800" dirty="0"/>
              <a:t> », souligne </a:t>
            </a:r>
            <a:r>
              <a:rPr lang="fr-BE" sz="2800" dirty="0" err="1"/>
              <a:t>Imogen</a:t>
            </a:r>
            <a:r>
              <a:rPr lang="fr-BE" sz="2800" dirty="0"/>
              <a:t> Napper, chercheuse à l'université de Plymouth. « </a:t>
            </a:r>
            <a:r>
              <a:rPr lang="fr-BE" sz="2800" i="1" dirty="0"/>
              <a:t>Nous pensons que le lavage de nos vêtements pourrait être une des sources principales de la </a:t>
            </a:r>
            <a:r>
              <a:rPr lang="fr-BE" sz="2800" i="1" dirty="0">
                <a:hlinkClick r:id="rId3" tooltip="La pollution plastique va nous faire manquer d'oxygène"/>
              </a:rPr>
              <a:t>pollution plastique</a:t>
            </a:r>
            <a:r>
              <a:rPr lang="fr-BE" sz="2800" i="1" dirty="0"/>
              <a:t> dans l'environnement</a:t>
            </a:r>
            <a:r>
              <a:rPr lang="fr-BE" sz="2800" dirty="0"/>
              <a:t> », c’est une pollution « invisible » qui perdurera « au moins de notre vivant ».</a:t>
            </a:r>
          </a:p>
          <a:p>
            <a:endParaRPr lang="fr-FR" sz="1800" dirty="0">
              <a:latin typeface="Calibri" panose="020F0502020204030204" pitchFamily="34" charset="0"/>
              <a:cs typeface="Calibri" panose="020F0502020204030204" pitchFamily="34" charset="0"/>
            </a:endParaRPr>
          </a:p>
        </p:txBody>
      </p:sp>
      <p:pic>
        <p:nvPicPr>
          <p:cNvPr id="8" name="Espace réservé pour une image  7" descr="Une image contenant appareils électroménagers, intérieur, séchoir, machine à laver&#10;&#10;Description générée automatiquement">
            <a:extLst>
              <a:ext uri="{FF2B5EF4-FFF2-40B4-BE49-F238E27FC236}">
                <a16:creationId xmlns:a16="http://schemas.microsoft.com/office/drawing/2014/main" id="{0A2514B2-1DD8-4848-B084-03A096781A22}"/>
              </a:ext>
            </a:extLst>
          </p:cNvPr>
          <p:cNvPicPr>
            <a:picLocks noGrp="1" noChangeAspect="1"/>
          </p:cNvPicPr>
          <p:nvPr>
            <p:ph type="pic" idx="1"/>
          </p:nvPr>
        </p:nvPicPr>
        <p:blipFill>
          <a:blip r:embed="rId4"/>
          <a:srcRect l="6782" r="6782"/>
          <a:stretch>
            <a:fillRect/>
          </a:stretch>
        </p:blipFill>
        <p:spPr>
          <a:xfrm>
            <a:off x="8745383" y="1249264"/>
            <a:ext cx="2468468" cy="1784882"/>
          </a:xfrm>
        </p:spPr>
      </p:pic>
      <p:pic>
        <p:nvPicPr>
          <p:cNvPr id="5" name="Image 4"/>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pic>
        <p:nvPicPr>
          <p:cNvPr id="6" name="Imag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38383" y="6084760"/>
            <a:ext cx="1190324" cy="578919"/>
          </a:xfrm>
          <a:prstGeom prst="rect">
            <a:avLst/>
          </a:prstGeom>
        </p:spPr>
      </p:pic>
      <p:sp>
        <p:nvSpPr>
          <p:cNvPr id="7" name="Ellipse 6"/>
          <p:cNvSpPr/>
          <p:nvPr/>
        </p:nvSpPr>
        <p:spPr>
          <a:xfrm>
            <a:off x="11299838" y="81894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spTree>
    <p:extLst>
      <p:ext uri="{BB962C8B-B14F-4D97-AF65-F5344CB8AC3E}">
        <p14:creationId xmlns:p14="http://schemas.microsoft.com/office/powerpoint/2010/main" val="212688947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6735"/>
            <a:ext cx="12192000" cy="1058271"/>
          </a:xfrm>
          <a:solidFill>
            <a:srgbClr val="C55A11"/>
          </a:solidFill>
        </p:spPr>
        <p:txBody>
          <a:bodyPr>
            <a:noAutofit/>
          </a:bodyPr>
          <a:lstStyle/>
          <a:p>
            <a:pPr algn="ctr"/>
            <a:r>
              <a:rPr lang="fr-BE" sz="2400" b="1" dirty="0">
                <a:solidFill>
                  <a:schemeClr val="bg1"/>
                </a:solidFill>
                <a:latin typeface="Calibri" panose="020F0502020204030204" pitchFamily="34" charset="0"/>
                <a:cs typeface="Calibri" panose="020F0502020204030204" pitchFamily="34" charset="0"/>
              </a:rPr>
              <a:t>Identifiez trois éléments sur les étiquettes qui sont utiles ou qui peuvent permettre de faire un achat plus responsable</a:t>
            </a: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963828" y="1512277"/>
            <a:ext cx="9686840" cy="5146430"/>
          </a:xfrm>
        </p:spPr>
        <p:txBody>
          <a:bodyPr/>
          <a:lstStyle/>
          <a:p>
            <a:pPr marL="285750" lvl="0" indent="-285750">
              <a:buFont typeface="Wingdings" pitchFamily="2" charset="2"/>
              <a:buChar char="q"/>
            </a:pPr>
            <a:endParaRPr lang="fr-BE" dirty="0"/>
          </a:p>
          <a:p>
            <a:pPr marL="285750" lvl="0" indent="-285750">
              <a:buFont typeface="Wingdings" pitchFamily="2" charset="2"/>
              <a:buChar char="q"/>
            </a:pPr>
            <a:endParaRPr lang="fr-BE" dirty="0"/>
          </a:p>
          <a:p>
            <a:pPr marL="285750" lvl="0" indent="-285750">
              <a:buFont typeface="Wingdings" pitchFamily="2" charset="2"/>
              <a:buChar char="q"/>
            </a:pPr>
            <a:endParaRPr lang="fr-BE" dirty="0"/>
          </a:p>
          <a:p>
            <a:endParaRPr lang="fr-FR" dirty="0"/>
          </a:p>
        </p:txBody>
      </p:sp>
      <p:pic>
        <p:nvPicPr>
          <p:cNvPr id="7" name="Image 6" descr="Une image contenant texte&#10;&#10;Description générée automatiquement">
            <a:extLst>
              <a:ext uri="{FF2B5EF4-FFF2-40B4-BE49-F238E27FC236}">
                <a16:creationId xmlns:a16="http://schemas.microsoft.com/office/drawing/2014/main" id="{23779852-0A87-FC4A-BE80-F9AB6D1E66B6}"/>
              </a:ext>
            </a:extLst>
          </p:cNvPr>
          <p:cNvPicPr>
            <a:picLocks noChangeAspect="1"/>
          </p:cNvPicPr>
          <p:nvPr/>
        </p:nvPicPr>
        <p:blipFill>
          <a:blip r:embed="rId3"/>
          <a:stretch>
            <a:fillRect/>
          </a:stretch>
        </p:blipFill>
        <p:spPr>
          <a:xfrm>
            <a:off x="963827" y="2237078"/>
            <a:ext cx="4608210" cy="1993937"/>
          </a:xfrm>
          <a:prstGeom prst="rect">
            <a:avLst/>
          </a:prstGeom>
        </p:spPr>
      </p:pic>
      <p:pic>
        <p:nvPicPr>
          <p:cNvPr id="11" name="Image 10" descr="Une image contenant texte&#10;&#10;Description générée automatiquement">
            <a:extLst>
              <a:ext uri="{FF2B5EF4-FFF2-40B4-BE49-F238E27FC236}">
                <a16:creationId xmlns:a16="http://schemas.microsoft.com/office/drawing/2014/main" id="{DE3B5725-F867-F241-9E28-FEF6149F9140}"/>
              </a:ext>
            </a:extLst>
          </p:cNvPr>
          <p:cNvPicPr>
            <a:picLocks noChangeAspect="1"/>
          </p:cNvPicPr>
          <p:nvPr/>
        </p:nvPicPr>
        <p:blipFill>
          <a:blip r:embed="rId4"/>
          <a:stretch>
            <a:fillRect/>
          </a:stretch>
        </p:blipFill>
        <p:spPr>
          <a:xfrm>
            <a:off x="3986136" y="3874474"/>
            <a:ext cx="4219727" cy="1993937"/>
          </a:xfrm>
          <a:prstGeom prst="rect">
            <a:avLst/>
          </a:prstGeom>
        </p:spPr>
      </p:pic>
      <p:pic>
        <p:nvPicPr>
          <p:cNvPr id="13" name="Image 12" descr="Une image contenant texte&#10;&#10;Description générée automatiquement">
            <a:extLst>
              <a:ext uri="{FF2B5EF4-FFF2-40B4-BE49-F238E27FC236}">
                <a16:creationId xmlns:a16="http://schemas.microsoft.com/office/drawing/2014/main" id="{039D3259-2CBB-7845-8022-00D917D67807}"/>
              </a:ext>
            </a:extLst>
          </p:cNvPr>
          <p:cNvPicPr>
            <a:picLocks noChangeAspect="1"/>
          </p:cNvPicPr>
          <p:nvPr/>
        </p:nvPicPr>
        <p:blipFill>
          <a:blip r:embed="rId5"/>
          <a:stretch>
            <a:fillRect/>
          </a:stretch>
        </p:blipFill>
        <p:spPr>
          <a:xfrm>
            <a:off x="7752651" y="1908939"/>
            <a:ext cx="2350478" cy="2350478"/>
          </a:xfrm>
          <a:prstGeom prst="rect">
            <a:avLst/>
          </a:prstGeom>
        </p:spPr>
      </p:pic>
      <p:pic>
        <p:nvPicPr>
          <p:cNvPr id="8" name="Image 7"/>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pic>
        <p:nvPicPr>
          <p:cNvPr id="9" name="Imag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74587" y="6079788"/>
            <a:ext cx="1190324" cy="578919"/>
          </a:xfrm>
          <a:prstGeom prst="rect">
            <a:avLst/>
          </a:prstGeom>
        </p:spPr>
      </p:pic>
      <p:sp>
        <p:nvSpPr>
          <p:cNvPr id="10" name="Ellipse 9"/>
          <p:cNvSpPr/>
          <p:nvPr/>
        </p:nvSpPr>
        <p:spPr>
          <a:xfrm>
            <a:off x="11236042" y="743641"/>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spTree>
    <p:extLst>
      <p:ext uri="{BB962C8B-B14F-4D97-AF65-F5344CB8AC3E}">
        <p14:creationId xmlns:p14="http://schemas.microsoft.com/office/powerpoint/2010/main" val="14131393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6735"/>
            <a:ext cx="12192000" cy="1058271"/>
          </a:xfrm>
          <a:solidFill>
            <a:srgbClr val="C55A11"/>
          </a:solidFill>
        </p:spPr>
        <p:txBody>
          <a:bodyPr>
            <a:noAutofit/>
          </a:bodyPr>
          <a:lstStyle/>
          <a:p>
            <a:pPr algn="ctr"/>
            <a:r>
              <a:rPr lang="fr-BE" sz="2400" b="1" dirty="0">
                <a:solidFill>
                  <a:schemeClr val="bg1"/>
                </a:solidFill>
                <a:latin typeface="Calibri" panose="020F0502020204030204" pitchFamily="34" charset="0"/>
                <a:cs typeface="Calibri" panose="020F0502020204030204" pitchFamily="34" charset="0"/>
              </a:rPr>
              <a:t>Identifiez trois éléments sur les étiquettes qui sont utiles ou qui peuvent permettre de faire un achat plus responsable</a:t>
            </a: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963828" y="1512277"/>
            <a:ext cx="9686840" cy="5146430"/>
          </a:xfrm>
        </p:spPr>
        <p:txBody>
          <a:bodyPr/>
          <a:lstStyle/>
          <a:p>
            <a:pPr marL="285750" lvl="0" indent="-285750">
              <a:buFont typeface="Wingdings" pitchFamily="2" charset="2"/>
              <a:buChar char="q"/>
            </a:pPr>
            <a:endParaRPr lang="fr-BE" dirty="0"/>
          </a:p>
          <a:p>
            <a:pPr marL="285750" lvl="0" indent="-285750">
              <a:buFont typeface="Wingdings" pitchFamily="2" charset="2"/>
              <a:buChar char="q"/>
            </a:pPr>
            <a:endParaRPr lang="fr-BE" dirty="0"/>
          </a:p>
          <a:p>
            <a:pPr marL="285750" lvl="0" indent="-285750">
              <a:buFont typeface="Wingdings" pitchFamily="2" charset="2"/>
              <a:buChar char="q"/>
            </a:pPr>
            <a:endParaRPr lang="fr-BE" dirty="0"/>
          </a:p>
          <a:p>
            <a:endParaRPr lang="fr-FR" dirty="0"/>
          </a:p>
        </p:txBody>
      </p:sp>
      <p:pic>
        <p:nvPicPr>
          <p:cNvPr id="7" name="Image 6" descr="Une image contenant texte&#10;&#10;Description générée automatiquement">
            <a:extLst>
              <a:ext uri="{FF2B5EF4-FFF2-40B4-BE49-F238E27FC236}">
                <a16:creationId xmlns:a16="http://schemas.microsoft.com/office/drawing/2014/main" id="{23779852-0A87-FC4A-BE80-F9AB6D1E66B6}"/>
              </a:ext>
            </a:extLst>
          </p:cNvPr>
          <p:cNvPicPr>
            <a:picLocks noChangeAspect="1"/>
          </p:cNvPicPr>
          <p:nvPr/>
        </p:nvPicPr>
        <p:blipFill>
          <a:blip r:embed="rId3"/>
          <a:stretch>
            <a:fillRect/>
          </a:stretch>
        </p:blipFill>
        <p:spPr>
          <a:xfrm>
            <a:off x="313198" y="1430974"/>
            <a:ext cx="2456267" cy="1062808"/>
          </a:xfrm>
          <a:prstGeom prst="rect">
            <a:avLst/>
          </a:prstGeom>
        </p:spPr>
      </p:pic>
      <p:pic>
        <p:nvPicPr>
          <p:cNvPr id="11" name="Image 10" descr="Une image contenant texte&#10;&#10;Description générée automatiquement">
            <a:extLst>
              <a:ext uri="{FF2B5EF4-FFF2-40B4-BE49-F238E27FC236}">
                <a16:creationId xmlns:a16="http://schemas.microsoft.com/office/drawing/2014/main" id="{DE3B5725-F867-F241-9E28-FEF6149F9140}"/>
              </a:ext>
            </a:extLst>
          </p:cNvPr>
          <p:cNvPicPr>
            <a:picLocks noChangeAspect="1"/>
          </p:cNvPicPr>
          <p:nvPr/>
        </p:nvPicPr>
        <p:blipFill>
          <a:blip r:embed="rId4"/>
          <a:stretch>
            <a:fillRect/>
          </a:stretch>
        </p:blipFill>
        <p:spPr>
          <a:xfrm>
            <a:off x="548230" y="4013715"/>
            <a:ext cx="4219727" cy="1993937"/>
          </a:xfrm>
          <a:prstGeom prst="rect">
            <a:avLst/>
          </a:prstGeom>
        </p:spPr>
      </p:pic>
      <p:pic>
        <p:nvPicPr>
          <p:cNvPr id="13" name="Image 12" descr="Une image contenant texte&#10;&#10;Description générée automatiquement">
            <a:extLst>
              <a:ext uri="{FF2B5EF4-FFF2-40B4-BE49-F238E27FC236}">
                <a16:creationId xmlns:a16="http://schemas.microsoft.com/office/drawing/2014/main" id="{039D3259-2CBB-7845-8022-00D917D67807}"/>
              </a:ext>
            </a:extLst>
          </p:cNvPr>
          <p:cNvPicPr>
            <a:picLocks noChangeAspect="1"/>
          </p:cNvPicPr>
          <p:nvPr/>
        </p:nvPicPr>
        <p:blipFill>
          <a:blip r:embed="rId5"/>
          <a:stretch>
            <a:fillRect/>
          </a:stretch>
        </p:blipFill>
        <p:spPr>
          <a:xfrm>
            <a:off x="6358096" y="1185851"/>
            <a:ext cx="2350478" cy="2350478"/>
          </a:xfrm>
          <a:prstGeom prst="rect">
            <a:avLst/>
          </a:prstGeom>
        </p:spPr>
      </p:pic>
      <p:pic>
        <p:nvPicPr>
          <p:cNvPr id="8" name="Image 7"/>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067" y="6007652"/>
            <a:ext cx="863600" cy="863600"/>
          </a:xfrm>
          <a:prstGeom prst="rect">
            <a:avLst/>
          </a:prstGeom>
        </p:spPr>
      </p:pic>
      <p:pic>
        <p:nvPicPr>
          <p:cNvPr id="9" name="Imag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74587" y="6079788"/>
            <a:ext cx="1190324" cy="578919"/>
          </a:xfrm>
          <a:prstGeom prst="rect">
            <a:avLst/>
          </a:prstGeom>
        </p:spPr>
      </p:pic>
      <p:sp>
        <p:nvSpPr>
          <p:cNvPr id="10" name="Ellipse 9"/>
          <p:cNvSpPr/>
          <p:nvPr/>
        </p:nvSpPr>
        <p:spPr>
          <a:xfrm>
            <a:off x="11236042" y="743641"/>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D-P</a:t>
            </a:r>
          </a:p>
        </p:txBody>
      </p:sp>
      <p:sp>
        <p:nvSpPr>
          <p:cNvPr id="3" name="ZoneTexte 2">
            <a:extLst>
              <a:ext uri="{FF2B5EF4-FFF2-40B4-BE49-F238E27FC236}">
                <a16:creationId xmlns:a16="http://schemas.microsoft.com/office/drawing/2014/main" id="{7732FF3C-514A-AF4F-AD0A-3D837B280533}"/>
              </a:ext>
            </a:extLst>
          </p:cNvPr>
          <p:cNvSpPr txBox="1"/>
          <p:nvPr/>
        </p:nvSpPr>
        <p:spPr>
          <a:xfrm>
            <a:off x="2897579" y="1201120"/>
            <a:ext cx="3283528" cy="2862322"/>
          </a:xfrm>
          <a:prstGeom prst="rect">
            <a:avLst/>
          </a:prstGeom>
          <a:noFill/>
        </p:spPr>
        <p:txBody>
          <a:bodyPr wrap="square" rtlCol="0">
            <a:spAutoFit/>
          </a:bodyPr>
          <a:lstStyle/>
          <a:p>
            <a:r>
              <a:rPr lang="fr-FR" dirty="0"/>
              <a:t>Indications sur le lavage</a:t>
            </a:r>
          </a:p>
          <a:p>
            <a:r>
              <a:rPr lang="fr-FR" dirty="0" err="1"/>
              <a:t>T</a:t>
            </a:r>
            <a:r>
              <a:rPr lang="fr-FR" dirty="0"/>
              <a:t>°</a:t>
            </a:r>
          </a:p>
          <a:p>
            <a:r>
              <a:rPr lang="fr-FR" dirty="0"/>
              <a:t>Triangle barré : na pas blanchir</a:t>
            </a:r>
          </a:p>
          <a:p>
            <a:r>
              <a:rPr lang="fr-FR" dirty="0"/>
              <a:t>Fer à repasser </a:t>
            </a:r>
            <a:r>
              <a:rPr lang="fr-FR" dirty="0" err="1"/>
              <a:t>T</a:t>
            </a:r>
            <a:r>
              <a:rPr lang="fr-FR" dirty="0"/>
              <a:t>° de repassage</a:t>
            </a:r>
          </a:p>
          <a:p>
            <a:r>
              <a:rPr lang="fr-FR" dirty="0"/>
              <a:t>Rond barré : pas de nettoyage à sec</a:t>
            </a:r>
          </a:p>
          <a:p>
            <a:r>
              <a:rPr lang="fr-FR" dirty="0"/>
              <a:t>Rond à l’intérieur d’un carré : pas de sèche-linge</a:t>
            </a:r>
          </a:p>
          <a:p>
            <a:r>
              <a:rPr lang="fr-FR" dirty="0"/>
              <a:t>…</a:t>
            </a:r>
          </a:p>
          <a:p>
            <a:endParaRPr lang="fr-FR" dirty="0"/>
          </a:p>
        </p:txBody>
      </p:sp>
      <p:sp>
        <p:nvSpPr>
          <p:cNvPr id="5" name="ZoneTexte 4">
            <a:extLst>
              <a:ext uri="{FF2B5EF4-FFF2-40B4-BE49-F238E27FC236}">
                <a16:creationId xmlns:a16="http://schemas.microsoft.com/office/drawing/2014/main" id="{6CA750BC-F46B-3642-9304-B2059977C329}"/>
              </a:ext>
            </a:extLst>
          </p:cNvPr>
          <p:cNvSpPr txBox="1"/>
          <p:nvPr/>
        </p:nvSpPr>
        <p:spPr>
          <a:xfrm>
            <a:off x="5076701" y="4063442"/>
            <a:ext cx="4162302" cy="1200329"/>
          </a:xfrm>
          <a:prstGeom prst="rect">
            <a:avLst/>
          </a:prstGeom>
          <a:noFill/>
        </p:spPr>
        <p:txBody>
          <a:bodyPr wrap="square" rtlCol="0">
            <a:spAutoFit/>
          </a:bodyPr>
          <a:lstStyle/>
          <a:p>
            <a:r>
              <a:rPr lang="fr-FR" dirty="0"/>
              <a:t>Rond avec les deux points : sèche-linge autorisé à </a:t>
            </a:r>
            <a:r>
              <a:rPr lang="fr-FR" dirty="0" err="1"/>
              <a:t>T</a:t>
            </a:r>
            <a:r>
              <a:rPr lang="fr-FR" dirty="0"/>
              <a:t>° modérée</a:t>
            </a:r>
          </a:p>
          <a:p>
            <a:r>
              <a:rPr lang="fr-FR" dirty="0"/>
              <a:t>Polyester</a:t>
            </a:r>
          </a:p>
          <a:p>
            <a:endParaRPr lang="fr-FR" dirty="0"/>
          </a:p>
        </p:txBody>
      </p:sp>
      <p:sp>
        <p:nvSpPr>
          <p:cNvPr id="6" name="ZoneTexte 5">
            <a:extLst>
              <a:ext uri="{FF2B5EF4-FFF2-40B4-BE49-F238E27FC236}">
                <a16:creationId xmlns:a16="http://schemas.microsoft.com/office/drawing/2014/main" id="{3803BC61-41C4-6242-AD7D-03CB760A710F}"/>
              </a:ext>
            </a:extLst>
          </p:cNvPr>
          <p:cNvSpPr txBox="1"/>
          <p:nvPr/>
        </p:nvSpPr>
        <p:spPr>
          <a:xfrm>
            <a:off x="9025247" y="1299733"/>
            <a:ext cx="2276051" cy="2308324"/>
          </a:xfrm>
          <a:prstGeom prst="rect">
            <a:avLst/>
          </a:prstGeom>
          <a:noFill/>
        </p:spPr>
        <p:txBody>
          <a:bodyPr wrap="square" rtlCol="0">
            <a:spAutoFit/>
          </a:bodyPr>
          <a:lstStyle/>
          <a:p>
            <a:r>
              <a:rPr lang="fr-FR" dirty="0"/>
              <a:t>Les différents accessoires sont décrits</a:t>
            </a:r>
          </a:p>
          <a:p>
            <a:r>
              <a:rPr lang="fr-FR" dirty="0" err="1"/>
              <a:t>Triacétate</a:t>
            </a:r>
            <a:r>
              <a:rPr lang="fr-FR" dirty="0"/>
              <a:t> : « matière plastique »</a:t>
            </a:r>
          </a:p>
          <a:p>
            <a:r>
              <a:rPr lang="fr-FR" dirty="0"/>
              <a:t>Polyamide : pétrochimie</a:t>
            </a:r>
          </a:p>
          <a:p>
            <a:endParaRPr lang="fr-FR" dirty="0"/>
          </a:p>
        </p:txBody>
      </p:sp>
    </p:spTree>
    <p:extLst>
      <p:ext uri="{BB962C8B-B14F-4D97-AF65-F5344CB8AC3E}">
        <p14:creationId xmlns:p14="http://schemas.microsoft.com/office/powerpoint/2010/main" val="213520830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2106"/>
            <a:ext cx="12192000" cy="809403"/>
          </a:xfrm>
          <a:solidFill>
            <a:schemeClr val="accent6">
              <a:lumMod val="50000"/>
            </a:schemeClr>
          </a:solidFill>
        </p:spPr>
        <p:txBody>
          <a:bodyPr>
            <a:noAutofit/>
          </a:bodyPr>
          <a:lstStyle/>
          <a:p>
            <a:pPr lvl="0" algn="ctr"/>
            <a:r>
              <a:rPr lang="fr-BE" sz="2400" b="1" dirty="0">
                <a:solidFill>
                  <a:schemeClr val="bg1"/>
                </a:solidFill>
                <a:latin typeface="Calibri" panose="020F0502020204030204" pitchFamily="34" charset="0"/>
                <a:cs typeface="Calibri" panose="020F0502020204030204" pitchFamily="34" charset="0"/>
              </a:rPr>
              <a:t>Il y a 5 millions de tonnes de textiles mis sur le marché mais combien de millions de tonnes</a:t>
            </a:r>
            <a:br>
              <a:rPr lang="fr-BE" sz="2400" b="1" dirty="0">
                <a:solidFill>
                  <a:schemeClr val="bg1"/>
                </a:solidFill>
                <a:latin typeface="Calibri" panose="020F0502020204030204" pitchFamily="34" charset="0"/>
                <a:cs typeface="Calibri" panose="020F0502020204030204" pitchFamily="34" charset="0"/>
              </a:rPr>
            </a:br>
            <a:r>
              <a:rPr lang="fr-BE" sz="2400" b="1" dirty="0">
                <a:solidFill>
                  <a:schemeClr val="bg1"/>
                </a:solidFill>
                <a:latin typeface="Calibri" panose="020F0502020204030204" pitchFamily="34" charset="0"/>
                <a:cs typeface="Calibri" panose="020F0502020204030204" pitchFamily="34" charset="0"/>
              </a:rPr>
              <a:t>de textiles neufs ou usagés, sont jetés en Europe chaque année ?</a:t>
            </a: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457201" y="2041451"/>
            <a:ext cx="4302468" cy="4190302"/>
          </a:xfrm>
        </p:spPr>
        <p:txBody>
          <a:bodyPr/>
          <a:lstStyle/>
          <a:p>
            <a:pPr marL="285750" lvl="0" indent="-285750">
              <a:buFont typeface="Wingdings" pitchFamily="2" charset="2"/>
              <a:buChar char="q"/>
            </a:pPr>
            <a:endParaRPr lang="fr-BE" dirty="0"/>
          </a:p>
          <a:p>
            <a:pPr marL="285750" lvl="0" indent="-285750">
              <a:buFont typeface="Wingdings" pitchFamily="2" charset="2"/>
              <a:buChar char="q"/>
            </a:pPr>
            <a:endParaRPr lang="fr-BE" dirty="0"/>
          </a:p>
          <a:p>
            <a:pPr marL="285750" lvl="0" indent="-285750">
              <a:buFont typeface="Wingdings" pitchFamily="2" charset="2"/>
              <a:buChar char="q"/>
            </a:pPr>
            <a:endParaRPr lang="fr-BE" dirty="0"/>
          </a:p>
          <a:p>
            <a:endParaRPr lang="fr-FR" dirty="0"/>
          </a:p>
        </p:txBody>
      </p:sp>
      <p:pic>
        <p:nvPicPr>
          <p:cNvPr id="7" name="Espace réservé pour une image  6" descr="Une image contenant filetage&#10;&#10;Description générée automatiquement">
            <a:extLst>
              <a:ext uri="{FF2B5EF4-FFF2-40B4-BE49-F238E27FC236}">
                <a16:creationId xmlns:a16="http://schemas.microsoft.com/office/drawing/2014/main" id="{ACF3EA05-767D-9A4D-B7BA-08CF972B4958}"/>
              </a:ext>
            </a:extLst>
          </p:cNvPr>
          <p:cNvPicPr>
            <a:picLocks noGrp="1" noChangeAspect="1"/>
          </p:cNvPicPr>
          <p:nvPr>
            <p:ph type="pic" idx="1"/>
          </p:nvPr>
        </p:nvPicPr>
        <p:blipFill>
          <a:blip r:embed="rId3"/>
          <a:srcRect t="6667" b="6667"/>
          <a:stretch>
            <a:fillRect/>
          </a:stretch>
        </p:blipFill>
        <p:spPr>
          <a:xfrm>
            <a:off x="4204251" y="1940477"/>
            <a:ext cx="6747283" cy="4106014"/>
          </a:xfrm>
        </p:spPr>
      </p:pic>
      <p:sp>
        <p:nvSpPr>
          <p:cNvPr id="3" name="ZoneTexte 2">
            <a:extLst>
              <a:ext uri="{FF2B5EF4-FFF2-40B4-BE49-F238E27FC236}">
                <a16:creationId xmlns:a16="http://schemas.microsoft.com/office/drawing/2014/main" id="{043EBA07-1FD7-8F49-9656-13CE14AB6DF5}"/>
              </a:ext>
            </a:extLst>
          </p:cNvPr>
          <p:cNvSpPr txBox="1"/>
          <p:nvPr/>
        </p:nvSpPr>
        <p:spPr>
          <a:xfrm>
            <a:off x="443901" y="2439213"/>
            <a:ext cx="4315768" cy="3108543"/>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fr-BE" sz="2800" b="0" i="0" u="none" strike="noStrike" kern="1200" cap="none" spc="0" normalizeH="0" baseline="0" noProof="0" dirty="0">
                <a:ln>
                  <a:noFill/>
                </a:ln>
                <a:solidFill>
                  <a:prstClr val="black"/>
                </a:solidFill>
                <a:effectLst/>
                <a:uLnTx/>
                <a:uFillTx/>
                <a:latin typeface="Calibri" panose="020F0502020204030204"/>
                <a:ea typeface="+mn-ea"/>
                <a:cs typeface="+mn-cs"/>
              </a:rPr>
              <a:t>2 millions de tonnes</a:t>
            </a:r>
          </a:p>
          <a:p>
            <a:pPr marR="0" lvl="0" algn="l" defTabSz="914400" rtl="0" eaLnBrk="1" fontAlgn="auto" latinLnBrk="0" hangingPunct="1">
              <a:lnSpc>
                <a:spcPct val="100000"/>
              </a:lnSpc>
              <a:spcBef>
                <a:spcPts val="0"/>
              </a:spcBef>
              <a:spcAft>
                <a:spcPts val="0"/>
              </a:spcAft>
              <a:buClrTx/>
              <a:buSzTx/>
              <a:tabLst/>
              <a:defRPr/>
            </a:pPr>
            <a:endParaRPr kumimoji="0" lang="fr-BE"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fr-BE"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fr-BE" sz="2800" b="0" i="0" u="none" strike="noStrike" kern="1200" cap="none" spc="0" normalizeH="0" baseline="0" noProof="0" dirty="0">
                <a:ln>
                  <a:noFill/>
                </a:ln>
                <a:solidFill>
                  <a:prstClr val="black"/>
                </a:solidFill>
                <a:effectLst/>
                <a:uLnTx/>
                <a:uFillTx/>
                <a:latin typeface="Calibri" panose="020F0502020204030204"/>
                <a:ea typeface="+mn-ea"/>
                <a:cs typeface="+mn-cs"/>
              </a:rPr>
              <a:t>3 millions de tonnes</a:t>
            </a:r>
          </a:p>
          <a:p>
            <a:pPr marR="0" lvl="0" algn="l" defTabSz="914400" rtl="0" eaLnBrk="1" fontAlgn="auto" latinLnBrk="0" hangingPunct="1">
              <a:lnSpc>
                <a:spcPct val="100000"/>
              </a:lnSpc>
              <a:spcBef>
                <a:spcPts val="0"/>
              </a:spcBef>
              <a:spcAft>
                <a:spcPts val="0"/>
              </a:spcAft>
              <a:buClrTx/>
              <a:buSzTx/>
              <a:tabLst/>
              <a:defRPr/>
            </a:pPr>
            <a:endParaRPr kumimoji="0" lang="fr-BE"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fr-BE"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fr-BE" sz="2800" b="0" i="0" u="none" strike="noStrike" kern="1200" cap="none" spc="0" normalizeH="0" baseline="0" noProof="0" dirty="0">
                <a:ln>
                  <a:noFill/>
                </a:ln>
                <a:solidFill>
                  <a:prstClr val="black"/>
                </a:solidFill>
                <a:effectLst/>
                <a:uLnTx/>
                <a:uFillTx/>
                <a:latin typeface="Calibri" panose="020F0502020204030204"/>
                <a:ea typeface="+mn-ea"/>
                <a:cs typeface="+mn-cs"/>
              </a:rPr>
              <a:t>4 millions de tonnes</a:t>
            </a:r>
          </a:p>
        </p:txBody>
      </p:sp>
      <p:pic>
        <p:nvPicPr>
          <p:cNvPr id="6" name="Image 5"/>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1424" y="6095392"/>
            <a:ext cx="1190324" cy="578919"/>
          </a:xfrm>
          <a:prstGeom prst="rect">
            <a:avLst/>
          </a:prstGeom>
        </p:spPr>
      </p:pic>
      <p:sp>
        <p:nvSpPr>
          <p:cNvPr id="9" name="Ellipse 8"/>
          <p:cNvSpPr/>
          <p:nvPr/>
        </p:nvSpPr>
        <p:spPr>
          <a:xfrm>
            <a:off x="11268047" y="459510"/>
            <a:ext cx="728869" cy="8017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spTree>
    <p:extLst>
      <p:ext uri="{BB962C8B-B14F-4D97-AF65-F5344CB8AC3E}">
        <p14:creationId xmlns:p14="http://schemas.microsoft.com/office/powerpoint/2010/main" val="338287823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0"/>
            <a:ext cx="12192000" cy="1296903"/>
          </a:xfrm>
          <a:solidFill>
            <a:schemeClr val="accent6">
              <a:lumMod val="50000"/>
            </a:schemeClr>
          </a:solidFill>
        </p:spPr>
        <p:txBody>
          <a:bodyPr>
            <a:noAutofit/>
          </a:bodyPr>
          <a:lstStyle/>
          <a:p>
            <a:pPr lvl="0" algn="ctr"/>
            <a:r>
              <a:rPr lang="fr-BE" sz="2400" b="1" dirty="0">
                <a:solidFill>
                  <a:schemeClr val="bg1"/>
                </a:solidFill>
                <a:latin typeface="+mn-lt"/>
              </a:rPr>
              <a:t/>
            </a:r>
            <a:br>
              <a:rPr lang="fr-BE" sz="2400" b="1" dirty="0">
                <a:solidFill>
                  <a:schemeClr val="bg1"/>
                </a:solidFill>
                <a:latin typeface="+mn-lt"/>
              </a:rPr>
            </a:br>
            <a:r>
              <a:rPr lang="fr-BE" sz="2400" b="1" dirty="0">
                <a:solidFill>
                  <a:schemeClr val="bg1"/>
                </a:solidFill>
                <a:latin typeface="+mn-lt"/>
              </a:rPr>
              <a:t/>
            </a:r>
            <a:br>
              <a:rPr lang="fr-BE" sz="2400" b="1" dirty="0">
                <a:solidFill>
                  <a:schemeClr val="bg1"/>
                </a:solidFill>
                <a:latin typeface="+mn-lt"/>
              </a:rPr>
            </a:br>
            <a:r>
              <a:rPr lang="fr-BE" sz="2400" b="1" dirty="0">
                <a:solidFill>
                  <a:schemeClr val="bg1"/>
                </a:solidFill>
                <a:latin typeface="+mn-lt"/>
              </a:rPr>
              <a:t/>
            </a:r>
            <a:br>
              <a:rPr lang="fr-BE" sz="2400" b="1" dirty="0">
                <a:solidFill>
                  <a:schemeClr val="bg1"/>
                </a:solidFill>
                <a:latin typeface="+mn-lt"/>
              </a:rPr>
            </a:br>
            <a:r>
              <a:rPr lang="fr-BE" sz="2400" b="1" dirty="0">
                <a:solidFill>
                  <a:schemeClr val="bg1"/>
                </a:solidFill>
                <a:latin typeface="Calibri" panose="020F0502020204030204" pitchFamily="34" charset="0"/>
                <a:cs typeface="Calibri" panose="020F0502020204030204" pitchFamily="34" charset="0"/>
              </a:rPr>
              <a:t>Il y a 5 millions de tonnes de textiles mis sur le marché mais combien de millions de tonnes</a:t>
            </a:r>
            <a:br>
              <a:rPr lang="fr-BE" sz="2400" b="1" dirty="0">
                <a:solidFill>
                  <a:schemeClr val="bg1"/>
                </a:solidFill>
                <a:latin typeface="Calibri" panose="020F0502020204030204" pitchFamily="34" charset="0"/>
                <a:cs typeface="Calibri" panose="020F0502020204030204" pitchFamily="34" charset="0"/>
              </a:rPr>
            </a:br>
            <a:r>
              <a:rPr lang="fr-BE" sz="2400" b="1" dirty="0">
                <a:solidFill>
                  <a:schemeClr val="bg1"/>
                </a:solidFill>
                <a:latin typeface="Calibri" panose="020F0502020204030204" pitchFamily="34" charset="0"/>
                <a:cs typeface="Calibri" panose="020F0502020204030204" pitchFamily="34" charset="0"/>
              </a:rPr>
              <a:t>de textiles neufs ou usagés, sont jetés en Europe chaque année ? </a:t>
            </a: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457201" y="2042525"/>
            <a:ext cx="4302468" cy="4190302"/>
          </a:xfrm>
        </p:spPr>
        <p:txBody>
          <a:bodyPr/>
          <a:lstStyle/>
          <a:p>
            <a:pPr marL="285750" lvl="0" indent="-285750">
              <a:buFont typeface="Wingdings" pitchFamily="2" charset="2"/>
              <a:buChar char="q"/>
            </a:pPr>
            <a:endParaRPr lang="fr-BE" dirty="0"/>
          </a:p>
          <a:p>
            <a:pPr marL="285750" lvl="0" indent="-285750">
              <a:buFont typeface="Wingdings" pitchFamily="2" charset="2"/>
              <a:buChar char="q"/>
            </a:pPr>
            <a:endParaRPr lang="fr-BE" dirty="0"/>
          </a:p>
          <a:p>
            <a:pPr marL="285750" lvl="0" indent="-285750">
              <a:buFont typeface="Wingdings" pitchFamily="2" charset="2"/>
              <a:buChar char="q"/>
            </a:pPr>
            <a:endParaRPr lang="fr-BE" dirty="0"/>
          </a:p>
          <a:p>
            <a:endParaRPr lang="fr-FR" dirty="0"/>
          </a:p>
        </p:txBody>
      </p:sp>
      <p:pic>
        <p:nvPicPr>
          <p:cNvPr id="7" name="Espace réservé pour une image  6" descr="Une image contenant filetage&#10;&#10;Description générée automatiquement">
            <a:extLst>
              <a:ext uri="{FF2B5EF4-FFF2-40B4-BE49-F238E27FC236}">
                <a16:creationId xmlns:a16="http://schemas.microsoft.com/office/drawing/2014/main" id="{ACF3EA05-767D-9A4D-B7BA-08CF972B4958}"/>
              </a:ext>
            </a:extLst>
          </p:cNvPr>
          <p:cNvPicPr>
            <a:picLocks noGrp="1" noChangeAspect="1"/>
          </p:cNvPicPr>
          <p:nvPr>
            <p:ph type="pic" idx="1"/>
          </p:nvPr>
        </p:nvPicPr>
        <p:blipFill>
          <a:blip r:embed="rId3"/>
          <a:srcRect t="6667" b="6667"/>
          <a:stretch>
            <a:fillRect/>
          </a:stretch>
        </p:blipFill>
        <p:spPr>
          <a:xfrm>
            <a:off x="4204251" y="1940477"/>
            <a:ext cx="6747283" cy="4106014"/>
          </a:xfrm>
        </p:spPr>
      </p:pic>
      <p:sp>
        <p:nvSpPr>
          <p:cNvPr id="3" name="ZoneTexte 2">
            <a:extLst>
              <a:ext uri="{FF2B5EF4-FFF2-40B4-BE49-F238E27FC236}">
                <a16:creationId xmlns:a16="http://schemas.microsoft.com/office/drawing/2014/main" id="{043EBA07-1FD7-8F49-9656-13CE14AB6DF5}"/>
              </a:ext>
            </a:extLst>
          </p:cNvPr>
          <p:cNvSpPr txBox="1"/>
          <p:nvPr/>
        </p:nvSpPr>
        <p:spPr>
          <a:xfrm>
            <a:off x="443901" y="2439213"/>
            <a:ext cx="4315768" cy="3108543"/>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fr-BE" sz="2800" b="0" i="0" u="none" strike="noStrike" kern="1200" cap="none" spc="0" normalizeH="0" baseline="0" noProof="0" dirty="0">
                <a:ln>
                  <a:noFill/>
                </a:ln>
                <a:solidFill>
                  <a:srgbClr val="FF0000"/>
                </a:solidFill>
                <a:effectLst/>
                <a:uLnTx/>
                <a:uFillTx/>
                <a:latin typeface="Calibri" panose="020F0502020204030204"/>
                <a:ea typeface="+mn-ea"/>
                <a:cs typeface="+mn-cs"/>
              </a:rPr>
              <a:t>2 millions de tonnes</a:t>
            </a:r>
          </a:p>
          <a:p>
            <a:pPr marR="0" lvl="0" algn="l" defTabSz="914400" rtl="0" eaLnBrk="1" fontAlgn="auto" latinLnBrk="0" hangingPunct="1">
              <a:lnSpc>
                <a:spcPct val="100000"/>
              </a:lnSpc>
              <a:spcBef>
                <a:spcPts val="0"/>
              </a:spcBef>
              <a:spcAft>
                <a:spcPts val="0"/>
              </a:spcAft>
              <a:buClrTx/>
              <a:buSzTx/>
              <a:tabLst/>
              <a:defRPr/>
            </a:pPr>
            <a:endParaRPr kumimoji="0" lang="fr-BE" sz="28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fr-BE" sz="28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fr-BE" sz="2800" b="0" i="0" u="none" strike="noStrike" kern="1200" cap="none" spc="0" normalizeH="0" baseline="0" noProof="0" dirty="0">
                <a:ln>
                  <a:noFill/>
                </a:ln>
                <a:solidFill>
                  <a:srgbClr val="FF0000"/>
                </a:solidFill>
                <a:effectLst/>
                <a:uLnTx/>
                <a:uFillTx/>
                <a:latin typeface="Calibri" panose="020F0502020204030204"/>
                <a:ea typeface="+mn-ea"/>
                <a:cs typeface="+mn-cs"/>
              </a:rPr>
              <a:t>3 millions de tonnes</a:t>
            </a:r>
          </a:p>
          <a:p>
            <a:pPr marR="0" lvl="0" algn="l" defTabSz="914400" rtl="0" eaLnBrk="1" fontAlgn="auto" latinLnBrk="0" hangingPunct="1">
              <a:lnSpc>
                <a:spcPct val="100000"/>
              </a:lnSpc>
              <a:spcBef>
                <a:spcPts val="0"/>
              </a:spcBef>
              <a:spcAft>
                <a:spcPts val="0"/>
              </a:spcAft>
              <a:buClrTx/>
              <a:buSzTx/>
              <a:tabLst/>
              <a:defRPr/>
            </a:pPr>
            <a:endParaRPr kumimoji="0" lang="fr-BE"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fr-BE"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fr-BE" sz="2800" b="0" i="0" u="none" strike="noStrike" kern="1200" cap="none" spc="0" normalizeH="0" baseline="0" noProof="0" dirty="0">
                <a:ln>
                  <a:noFill/>
                </a:ln>
                <a:solidFill>
                  <a:srgbClr val="00B050"/>
                </a:solidFill>
                <a:effectLst/>
                <a:uLnTx/>
                <a:uFillTx/>
                <a:latin typeface="Calibri" panose="020F0502020204030204"/>
                <a:ea typeface="+mn-ea"/>
                <a:cs typeface="+mn-cs"/>
              </a:rPr>
              <a:t>4 millions de tonnes</a:t>
            </a:r>
          </a:p>
        </p:txBody>
      </p:sp>
      <p:pic>
        <p:nvPicPr>
          <p:cNvPr id="6" name="Image 5"/>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1424" y="6095392"/>
            <a:ext cx="1190324" cy="578919"/>
          </a:xfrm>
          <a:prstGeom prst="rect">
            <a:avLst/>
          </a:prstGeom>
        </p:spPr>
      </p:pic>
      <p:sp>
        <p:nvSpPr>
          <p:cNvPr id="9" name="Ellipse 8"/>
          <p:cNvSpPr/>
          <p:nvPr/>
        </p:nvSpPr>
        <p:spPr>
          <a:xfrm>
            <a:off x="11316586" y="944904"/>
            <a:ext cx="728869" cy="8017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spTree>
    <p:extLst>
      <p:ext uri="{BB962C8B-B14F-4D97-AF65-F5344CB8AC3E}">
        <p14:creationId xmlns:p14="http://schemas.microsoft.com/office/powerpoint/2010/main" val="81579299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885DA-0B0C-5F4A-B2AA-0BC67FD4C0E4}"/>
              </a:ext>
            </a:extLst>
          </p:cNvPr>
          <p:cNvSpPr>
            <a:spLocks noGrp="1"/>
          </p:cNvSpPr>
          <p:nvPr>
            <p:ph type="title"/>
          </p:nvPr>
        </p:nvSpPr>
        <p:spPr>
          <a:xfrm>
            <a:off x="0" y="0"/>
            <a:ext cx="12192000" cy="1296903"/>
          </a:xfrm>
          <a:solidFill>
            <a:schemeClr val="accent6">
              <a:lumMod val="50000"/>
            </a:schemeClr>
          </a:solidFill>
        </p:spPr>
        <p:txBody>
          <a:bodyPr>
            <a:noAutofit/>
          </a:bodyPr>
          <a:lstStyle/>
          <a:p>
            <a:pPr lvl="0" algn="ctr"/>
            <a:r>
              <a:rPr lang="fr-BE" sz="2400" b="1" dirty="0">
                <a:solidFill>
                  <a:schemeClr val="bg1"/>
                </a:solidFill>
                <a:latin typeface="Calibri" panose="020F0502020204030204" pitchFamily="34" charset="0"/>
                <a:cs typeface="Calibri" panose="020F0502020204030204" pitchFamily="34" charset="0"/>
              </a:rPr>
              <a:t>Il y a 5 millions de tonnes de textiles mis sur le marché mais combien de millions de tonnes</a:t>
            </a:r>
            <a:br>
              <a:rPr lang="fr-BE" sz="2400" b="1" dirty="0">
                <a:solidFill>
                  <a:schemeClr val="bg1"/>
                </a:solidFill>
                <a:latin typeface="Calibri" panose="020F0502020204030204" pitchFamily="34" charset="0"/>
                <a:cs typeface="Calibri" panose="020F0502020204030204" pitchFamily="34" charset="0"/>
              </a:rPr>
            </a:br>
            <a:r>
              <a:rPr lang="fr-BE" sz="2400" b="1" dirty="0">
                <a:solidFill>
                  <a:schemeClr val="bg1"/>
                </a:solidFill>
                <a:latin typeface="Calibri" panose="020F0502020204030204" pitchFamily="34" charset="0"/>
                <a:cs typeface="Calibri" panose="020F0502020204030204" pitchFamily="34" charset="0"/>
              </a:rPr>
              <a:t>de textiles neufs ou usagés, sont jetés en Europe chaque année ? </a:t>
            </a:r>
          </a:p>
        </p:txBody>
      </p:sp>
      <p:sp>
        <p:nvSpPr>
          <p:cNvPr id="4" name="Espace réservé du texte 3">
            <a:extLst>
              <a:ext uri="{FF2B5EF4-FFF2-40B4-BE49-F238E27FC236}">
                <a16:creationId xmlns:a16="http://schemas.microsoft.com/office/drawing/2014/main" id="{BE89C86C-0F74-6640-A7F0-4E558B24F3FC}"/>
              </a:ext>
            </a:extLst>
          </p:cNvPr>
          <p:cNvSpPr>
            <a:spLocks noGrp="1"/>
          </p:cNvSpPr>
          <p:nvPr>
            <p:ph type="body" sz="half" idx="2"/>
          </p:nvPr>
        </p:nvSpPr>
        <p:spPr>
          <a:xfrm>
            <a:off x="457201" y="2042525"/>
            <a:ext cx="4302468" cy="4190302"/>
          </a:xfrm>
        </p:spPr>
        <p:txBody>
          <a:bodyPr/>
          <a:lstStyle/>
          <a:p>
            <a:pPr marL="285750" lvl="0" indent="-285750">
              <a:buFont typeface="Wingdings" pitchFamily="2" charset="2"/>
              <a:buChar char="q"/>
            </a:pPr>
            <a:endParaRPr lang="fr-BE" dirty="0"/>
          </a:p>
          <a:p>
            <a:pPr marL="285750" lvl="0" indent="-285750">
              <a:buFont typeface="Wingdings" pitchFamily="2" charset="2"/>
              <a:buChar char="q"/>
            </a:pPr>
            <a:endParaRPr lang="fr-BE" dirty="0"/>
          </a:p>
          <a:p>
            <a:pPr marL="285750" lvl="0" indent="-285750">
              <a:buFont typeface="Wingdings" pitchFamily="2" charset="2"/>
              <a:buChar char="q"/>
            </a:pPr>
            <a:endParaRPr lang="fr-BE" dirty="0"/>
          </a:p>
          <a:p>
            <a:endParaRPr lang="fr-FR" dirty="0"/>
          </a:p>
        </p:txBody>
      </p:sp>
      <p:pic>
        <p:nvPicPr>
          <p:cNvPr id="7" name="Espace réservé pour une image  6" descr="Une image contenant filetage&#10;&#10;Description générée automatiquement">
            <a:extLst>
              <a:ext uri="{FF2B5EF4-FFF2-40B4-BE49-F238E27FC236}">
                <a16:creationId xmlns:a16="http://schemas.microsoft.com/office/drawing/2014/main" id="{ACF3EA05-767D-9A4D-B7BA-08CF972B4958}"/>
              </a:ext>
            </a:extLst>
          </p:cNvPr>
          <p:cNvPicPr>
            <a:picLocks noGrp="1" noChangeAspect="1"/>
          </p:cNvPicPr>
          <p:nvPr>
            <p:ph type="pic" idx="1"/>
          </p:nvPr>
        </p:nvPicPr>
        <p:blipFill>
          <a:blip r:embed="rId3"/>
          <a:srcRect t="6667" b="6667"/>
          <a:stretch>
            <a:fillRect/>
          </a:stretch>
        </p:blipFill>
        <p:spPr>
          <a:xfrm>
            <a:off x="8686800" y="1940477"/>
            <a:ext cx="2264734" cy="1378189"/>
          </a:xfrm>
        </p:spPr>
      </p:pic>
      <p:sp>
        <p:nvSpPr>
          <p:cNvPr id="3" name="ZoneTexte 2">
            <a:extLst>
              <a:ext uri="{FF2B5EF4-FFF2-40B4-BE49-F238E27FC236}">
                <a16:creationId xmlns:a16="http://schemas.microsoft.com/office/drawing/2014/main" id="{043EBA07-1FD7-8F49-9656-13CE14AB6DF5}"/>
              </a:ext>
            </a:extLst>
          </p:cNvPr>
          <p:cNvSpPr txBox="1"/>
          <p:nvPr/>
        </p:nvSpPr>
        <p:spPr>
          <a:xfrm>
            <a:off x="851121" y="1524814"/>
            <a:ext cx="6408995" cy="335476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fr-BE" sz="2800" b="0" i="0" u="none" strike="noStrike" kern="1200" cap="none" spc="0" normalizeH="0" baseline="0" noProof="0" dirty="0">
                <a:ln>
                  <a:noFill/>
                </a:ln>
                <a:solidFill>
                  <a:srgbClr val="00B050"/>
                </a:solidFill>
                <a:effectLst/>
                <a:uLnTx/>
                <a:uFillTx/>
                <a:latin typeface="Calibri" panose="020F0502020204030204"/>
                <a:ea typeface="+mn-ea"/>
                <a:cs typeface="+mn-cs"/>
              </a:rPr>
              <a:t>4 millions de tonnes</a:t>
            </a:r>
            <a:r>
              <a:rPr kumimoji="0" lang="fr-BE" sz="2800" b="0" i="0" u="none" strike="noStrike" kern="1200" cap="none" spc="0" normalizeH="0" baseline="0" noProof="0" dirty="0">
                <a:ln>
                  <a:noFill/>
                </a:ln>
                <a:effectLst/>
                <a:uLnTx/>
                <a:uFillTx/>
                <a:latin typeface="Calibri" panose="020F0502020204030204"/>
                <a:ea typeface="+mn-ea"/>
                <a:cs typeface="+mn-cs"/>
              </a:rPr>
              <a:t> : soit 666 666 éléphants</a:t>
            </a:r>
            <a:r>
              <a:rPr kumimoji="0" lang="fr-BE" sz="2800" b="0" i="0" u="none" strike="noStrike" kern="1200" cap="none" spc="0" normalizeH="0" baseline="0" noProof="0" dirty="0" smtClean="0">
                <a:ln>
                  <a:noFill/>
                </a:ln>
                <a:effectLst/>
                <a:uLnTx/>
                <a:uFillTx/>
                <a:latin typeface="Calibri" panose="020F0502020204030204"/>
                <a:ea typeface="+mn-ea"/>
                <a:cs typeface="+mn-cs"/>
              </a:rPr>
              <a:t>!</a:t>
            </a:r>
          </a:p>
          <a:p>
            <a:pPr marR="0" lvl="0" algn="l" defTabSz="914400" rtl="0" eaLnBrk="1" fontAlgn="auto" latinLnBrk="0" hangingPunct="1">
              <a:lnSpc>
                <a:spcPct val="100000"/>
              </a:lnSpc>
              <a:spcBef>
                <a:spcPts val="0"/>
              </a:spcBef>
              <a:spcAft>
                <a:spcPts val="0"/>
              </a:spcAft>
              <a:buClrTx/>
              <a:buSzTx/>
              <a:tabLst/>
              <a:defRPr/>
            </a:pPr>
            <a:endParaRPr kumimoji="0" lang="fr-BE" sz="2800" b="0" i="0" u="none" strike="noStrike" kern="1200" cap="none" spc="0" normalizeH="0" baseline="0" noProof="0" dirty="0">
              <a:ln>
                <a:noFill/>
              </a:ln>
              <a:effectLst/>
              <a:uLnTx/>
              <a:uFillTx/>
              <a:latin typeface="Calibri" panose="020F0502020204030204"/>
              <a:ea typeface="+mn-ea"/>
              <a:cs typeface="+mn-cs"/>
            </a:endParaRPr>
          </a:p>
          <a:p>
            <a:r>
              <a:rPr lang="fr-BE" sz="2800" dirty="0"/>
              <a:t>En Belgique : </a:t>
            </a:r>
          </a:p>
          <a:p>
            <a:r>
              <a:rPr lang="en-US" dirty="0" err="1"/>
              <a:t>Achat</a:t>
            </a:r>
            <a:r>
              <a:rPr lang="en-US" dirty="0"/>
              <a:t> </a:t>
            </a:r>
            <a:r>
              <a:rPr lang="en-US" dirty="0" err="1"/>
              <a:t>d’environ</a:t>
            </a:r>
            <a:r>
              <a:rPr lang="en-US" dirty="0"/>
              <a:t> 30 kg de textiles par an par </a:t>
            </a:r>
            <a:r>
              <a:rPr lang="en-US" dirty="0" err="1"/>
              <a:t>personne</a:t>
            </a:r>
            <a:endParaRPr lang="en-US" dirty="0"/>
          </a:p>
          <a:p>
            <a:r>
              <a:rPr lang="en-US" dirty="0" err="1"/>
              <a:t>En</a:t>
            </a:r>
            <a:r>
              <a:rPr lang="en-US" dirty="0"/>
              <a:t> Belgique </a:t>
            </a:r>
            <a:r>
              <a:rPr lang="en-US" dirty="0" err="1"/>
              <a:t>déchets</a:t>
            </a:r>
            <a:r>
              <a:rPr lang="en-US" dirty="0"/>
              <a:t> </a:t>
            </a:r>
            <a:r>
              <a:rPr lang="en-US" dirty="0" err="1"/>
              <a:t>générés</a:t>
            </a:r>
            <a:r>
              <a:rPr lang="en-US" dirty="0"/>
              <a:t> par </a:t>
            </a:r>
            <a:r>
              <a:rPr lang="en-US" dirty="0" err="1"/>
              <a:t>personne</a:t>
            </a:r>
            <a:r>
              <a:rPr lang="en-US" dirty="0"/>
              <a:t> et par an : 14,8kg</a:t>
            </a:r>
          </a:p>
          <a:p>
            <a:r>
              <a:rPr lang="en-US" dirty="0" err="1"/>
              <a:t>Mais</a:t>
            </a:r>
            <a:r>
              <a:rPr lang="en-US" dirty="0"/>
              <a:t> </a:t>
            </a:r>
            <a:r>
              <a:rPr lang="en-US" dirty="0" err="1" smtClean="0"/>
              <a:t>en</a:t>
            </a:r>
            <a:r>
              <a:rPr lang="en-US" dirty="0" smtClean="0"/>
              <a:t> </a:t>
            </a:r>
            <a:r>
              <a:rPr lang="en-US" dirty="0" err="1"/>
              <a:t>comptant</a:t>
            </a:r>
            <a:r>
              <a:rPr lang="en-US" dirty="0"/>
              <a:t> tout y </a:t>
            </a:r>
            <a:r>
              <a:rPr lang="en-US" dirty="0" err="1"/>
              <a:t>compris</a:t>
            </a:r>
            <a:r>
              <a:rPr lang="en-US" dirty="0"/>
              <a:t> tapis et </a:t>
            </a:r>
            <a:r>
              <a:rPr lang="en-US" dirty="0" err="1"/>
              <a:t>moquettes</a:t>
            </a:r>
            <a:r>
              <a:rPr lang="en-US" dirty="0"/>
              <a:t>, </a:t>
            </a:r>
            <a:r>
              <a:rPr lang="en-US" dirty="0" err="1"/>
              <a:t>industrie</a:t>
            </a:r>
            <a:r>
              <a:rPr lang="en-US" dirty="0"/>
              <a:t> </a:t>
            </a:r>
            <a:r>
              <a:rPr lang="en-US" dirty="0" err="1"/>
              <a:t>importante</a:t>
            </a:r>
            <a:r>
              <a:rPr lang="en-US" dirty="0"/>
              <a:t> </a:t>
            </a:r>
            <a:r>
              <a:rPr lang="en-US" dirty="0" err="1"/>
              <a:t>en</a:t>
            </a:r>
            <a:r>
              <a:rPr lang="en-US" dirty="0"/>
              <a:t> Belgique et qui </a:t>
            </a:r>
            <a:r>
              <a:rPr lang="en-US" dirty="0" err="1"/>
              <a:t>génère</a:t>
            </a:r>
            <a:r>
              <a:rPr lang="en-US" dirty="0"/>
              <a:t> beaucoup de </a:t>
            </a:r>
            <a:r>
              <a:rPr lang="en-US" dirty="0" err="1"/>
              <a:t>déchets</a:t>
            </a:r>
            <a:r>
              <a:rPr lang="en-US" dirty="0"/>
              <a:t> </a:t>
            </a:r>
          </a:p>
          <a:p>
            <a:pPr marR="0" lvl="0" algn="l" defTabSz="914400" rtl="0" eaLnBrk="1" fontAlgn="auto" latinLnBrk="0" hangingPunct="1">
              <a:lnSpc>
                <a:spcPct val="100000"/>
              </a:lnSpc>
              <a:spcBef>
                <a:spcPts val="0"/>
              </a:spcBef>
              <a:spcAft>
                <a:spcPts val="0"/>
              </a:spcAft>
              <a:buClrTx/>
              <a:buSzTx/>
              <a:tabLst/>
              <a:defRPr/>
            </a:pPr>
            <a:endParaRPr kumimoji="0" lang="fr-BE" sz="2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pic>
        <p:nvPicPr>
          <p:cNvPr id="6" name="Image 5"/>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1424" y="6095392"/>
            <a:ext cx="1190324" cy="578919"/>
          </a:xfrm>
          <a:prstGeom prst="rect">
            <a:avLst/>
          </a:prstGeom>
        </p:spPr>
      </p:pic>
      <p:sp>
        <p:nvSpPr>
          <p:cNvPr id="9" name="Ellipse 8"/>
          <p:cNvSpPr/>
          <p:nvPr/>
        </p:nvSpPr>
        <p:spPr>
          <a:xfrm>
            <a:off x="11316586" y="944904"/>
            <a:ext cx="728869" cy="8017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pic>
        <p:nvPicPr>
          <p:cNvPr id="10" name="Graphique 9" descr="Éléphant contour">
            <a:extLst>
              <a:ext uri="{FF2B5EF4-FFF2-40B4-BE49-F238E27FC236}">
                <a16:creationId xmlns:a16="http://schemas.microsoft.com/office/drawing/2014/main" id="{B1A844CF-9DCD-2F43-B416-C09DA7519BD9}"/>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834386" y="4875986"/>
            <a:ext cx="914400" cy="914400"/>
          </a:xfrm>
          <a:prstGeom prst="rect">
            <a:avLst/>
          </a:prstGeom>
        </p:spPr>
      </p:pic>
    </p:spTree>
    <p:extLst>
      <p:ext uri="{BB962C8B-B14F-4D97-AF65-F5344CB8AC3E}">
        <p14:creationId xmlns:p14="http://schemas.microsoft.com/office/powerpoint/2010/main" val="98890684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25C3C1-BC5E-AA4A-821A-DBFC4772C31E}"/>
              </a:ext>
            </a:extLst>
          </p:cNvPr>
          <p:cNvSpPr>
            <a:spLocks noGrp="1"/>
          </p:cNvSpPr>
          <p:nvPr>
            <p:ph type="title"/>
          </p:nvPr>
        </p:nvSpPr>
        <p:spPr>
          <a:xfrm>
            <a:off x="0" y="1"/>
            <a:ext cx="12192000" cy="484094"/>
          </a:xfrm>
          <a:solidFill>
            <a:schemeClr val="accent6">
              <a:lumMod val="50000"/>
            </a:schemeClr>
          </a:solidFill>
        </p:spPr>
        <p:txBody>
          <a:bodyPr>
            <a:normAutofit/>
          </a:bodyPr>
          <a:lstStyle/>
          <a:p>
            <a:pPr algn="ctr"/>
            <a:r>
              <a:rPr lang="fr-BE" sz="2400" b="1" dirty="0">
                <a:solidFill>
                  <a:schemeClr val="bg1"/>
                </a:solidFill>
                <a:latin typeface="Calibri" panose="020F0502020204030204" pitchFamily="34" charset="0"/>
                <a:cs typeface="Calibri" panose="020F0502020204030204" pitchFamily="34" charset="0"/>
              </a:rPr>
              <a:t>Combien de métaux différents contiennent nos ordinateurs ?</a:t>
            </a:r>
            <a:endParaRPr lang="fr-FR" sz="2400" b="1" dirty="0">
              <a:solidFill>
                <a:schemeClr val="bg1"/>
              </a:solidFill>
              <a:latin typeface="Calibri" panose="020F0502020204030204" pitchFamily="34" charset="0"/>
              <a:cs typeface="Calibri" panose="020F0502020204030204" pitchFamily="34" charset="0"/>
            </a:endParaRPr>
          </a:p>
        </p:txBody>
      </p:sp>
      <p:pic>
        <p:nvPicPr>
          <p:cNvPr id="6" name="Espace réservé pour une image  5">
            <a:extLst>
              <a:ext uri="{FF2B5EF4-FFF2-40B4-BE49-F238E27FC236}">
                <a16:creationId xmlns:a16="http://schemas.microsoft.com/office/drawing/2014/main" id="{4E02AA48-25B1-8F4B-A9AB-59BDBFB348CD}"/>
              </a:ext>
            </a:extLst>
          </p:cNvPr>
          <p:cNvPicPr>
            <a:picLocks noGrp="1" noChangeAspect="1"/>
          </p:cNvPicPr>
          <p:nvPr>
            <p:ph type="pic" idx="1"/>
          </p:nvPr>
        </p:nvPicPr>
        <p:blipFill>
          <a:blip r:embed="rId3"/>
          <a:srcRect l="2409" r="2409"/>
          <a:stretch/>
        </p:blipFill>
        <p:spPr>
          <a:xfrm>
            <a:off x="3189767" y="1333129"/>
            <a:ext cx="7822203" cy="4451531"/>
          </a:xfrm>
        </p:spPr>
      </p:pic>
      <p:sp>
        <p:nvSpPr>
          <p:cNvPr id="4" name="Espace réservé du texte 3">
            <a:extLst>
              <a:ext uri="{FF2B5EF4-FFF2-40B4-BE49-F238E27FC236}">
                <a16:creationId xmlns:a16="http://schemas.microsoft.com/office/drawing/2014/main" id="{17B5BC5C-3D19-934F-AE59-CA8AD14579C9}"/>
              </a:ext>
            </a:extLst>
          </p:cNvPr>
          <p:cNvSpPr>
            <a:spLocks noGrp="1"/>
          </p:cNvSpPr>
          <p:nvPr>
            <p:ph type="body" sz="half" idx="2"/>
          </p:nvPr>
        </p:nvSpPr>
        <p:spPr>
          <a:xfrm>
            <a:off x="457200" y="1031358"/>
            <a:ext cx="4476946" cy="4763386"/>
          </a:xfrm>
        </p:spPr>
        <p:txBody>
          <a:bodyPr>
            <a:noAutofit/>
          </a:bodyPr>
          <a:lstStyle/>
          <a:p>
            <a:endParaRPr lang="fr-BE" sz="4000" dirty="0"/>
          </a:p>
          <a:p>
            <a:r>
              <a:rPr lang="fr-BE" sz="4000" dirty="0">
                <a:latin typeface="Calibri" panose="020F0502020204030204" pitchFamily="34" charset="0"/>
                <a:cs typeface="Calibri" panose="020F0502020204030204" pitchFamily="34" charset="0"/>
              </a:rPr>
              <a:t>20 </a:t>
            </a:r>
          </a:p>
          <a:p>
            <a:endParaRPr lang="fr-BE" sz="4000" dirty="0">
              <a:latin typeface="Calibri" panose="020F0502020204030204" pitchFamily="34" charset="0"/>
              <a:cs typeface="Calibri" panose="020F0502020204030204" pitchFamily="34" charset="0"/>
            </a:endParaRPr>
          </a:p>
          <a:p>
            <a:r>
              <a:rPr lang="fr-BE" sz="4000" dirty="0">
                <a:latin typeface="Calibri" panose="020F0502020204030204" pitchFamily="34" charset="0"/>
                <a:cs typeface="Calibri" panose="020F0502020204030204" pitchFamily="34" charset="0"/>
              </a:rPr>
              <a:t>30 </a:t>
            </a:r>
          </a:p>
          <a:p>
            <a:endParaRPr lang="fr-BE" sz="4000" dirty="0">
              <a:latin typeface="Calibri" panose="020F0502020204030204" pitchFamily="34" charset="0"/>
              <a:cs typeface="Calibri" panose="020F0502020204030204" pitchFamily="34" charset="0"/>
            </a:endParaRPr>
          </a:p>
          <a:p>
            <a:r>
              <a:rPr lang="fr-BE" sz="4000" dirty="0">
                <a:latin typeface="Calibri" panose="020F0502020204030204" pitchFamily="34" charset="0"/>
                <a:cs typeface="Calibri" panose="020F0502020204030204" pitchFamily="34" charset="0"/>
              </a:rPr>
              <a:t>50</a:t>
            </a:r>
            <a:r>
              <a:rPr lang="fr-BE" sz="4000" b="1" dirty="0">
                <a:latin typeface="Calibri" panose="020F0502020204030204" pitchFamily="34" charset="0"/>
                <a:cs typeface="Calibri" panose="020F0502020204030204" pitchFamily="34" charset="0"/>
              </a:rPr>
              <a:t> </a:t>
            </a:r>
            <a:endParaRPr lang="fr-BE" sz="4000" dirty="0">
              <a:latin typeface="Calibri" panose="020F0502020204030204" pitchFamily="34" charset="0"/>
              <a:cs typeface="Calibri" panose="020F0502020204030204" pitchFamily="34" charset="0"/>
            </a:endParaRPr>
          </a:p>
          <a:p>
            <a:endParaRPr lang="fr-BE" sz="4000" dirty="0">
              <a:latin typeface="Calibri" panose="020F0502020204030204" pitchFamily="34" charset="0"/>
              <a:cs typeface="Calibri" panose="020F0502020204030204" pitchFamily="34" charset="0"/>
            </a:endParaRPr>
          </a:p>
          <a:p>
            <a:r>
              <a:rPr lang="fr-BE" sz="4000" dirty="0">
                <a:latin typeface="Calibri" panose="020F0502020204030204" pitchFamily="34" charset="0"/>
                <a:cs typeface="Calibri" panose="020F0502020204030204" pitchFamily="34" charset="0"/>
              </a:rPr>
              <a:t>60</a:t>
            </a:r>
          </a:p>
          <a:p>
            <a:endParaRPr lang="fr-FR" sz="4000" dirty="0"/>
          </a:p>
        </p:txBody>
      </p:sp>
      <p:pic>
        <p:nvPicPr>
          <p:cNvPr id="5" name="Image 4"/>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57050" y="6106025"/>
            <a:ext cx="1190324" cy="578919"/>
          </a:xfrm>
          <a:prstGeom prst="rect">
            <a:avLst/>
          </a:prstGeom>
        </p:spPr>
      </p:pic>
      <p:sp>
        <p:nvSpPr>
          <p:cNvPr id="8" name="Ellipse 7"/>
          <p:cNvSpPr/>
          <p:nvPr/>
        </p:nvSpPr>
        <p:spPr>
          <a:xfrm>
            <a:off x="11218505" y="162730"/>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spTree>
    <p:extLst>
      <p:ext uri="{BB962C8B-B14F-4D97-AF65-F5344CB8AC3E}">
        <p14:creationId xmlns:p14="http://schemas.microsoft.com/office/powerpoint/2010/main" val="178756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25C3C1-BC5E-AA4A-821A-DBFC4772C31E}"/>
              </a:ext>
            </a:extLst>
          </p:cNvPr>
          <p:cNvSpPr>
            <a:spLocks noGrp="1"/>
          </p:cNvSpPr>
          <p:nvPr>
            <p:ph type="title"/>
          </p:nvPr>
        </p:nvSpPr>
        <p:spPr>
          <a:xfrm>
            <a:off x="0" y="1"/>
            <a:ext cx="12192000" cy="484094"/>
          </a:xfrm>
          <a:solidFill>
            <a:schemeClr val="accent6">
              <a:lumMod val="50000"/>
            </a:schemeClr>
          </a:solidFill>
        </p:spPr>
        <p:txBody>
          <a:bodyPr>
            <a:normAutofit/>
          </a:bodyPr>
          <a:lstStyle/>
          <a:p>
            <a:pPr algn="ctr"/>
            <a:r>
              <a:rPr lang="fr-BE" sz="2400" b="1" dirty="0">
                <a:solidFill>
                  <a:schemeClr val="bg1"/>
                </a:solidFill>
                <a:latin typeface="Calibri" panose="020F0502020204030204" pitchFamily="34" charset="0"/>
                <a:cs typeface="Calibri" panose="020F0502020204030204" pitchFamily="34" charset="0"/>
              </a:rPr>
              <a:t>Combien de métaux différents contiennent nos ordinateurs ?</a:t>
            </a:r>
            <a:endParaRPr lang="fr-FR" sz="2400" b="1" dirty="0">
              <a:solidFill>
                <a:schemeClr val="bg1"/>
              </a:solidFill>
              <a:latin typeface="Calibri" panose="020F0502020204030204" pitchFamily="34" charset="0"/>
              <a:cs typeface="Calibri" panose="020F0502020204030204" pitchFamily="34" charset="0"/>
            </a:endParaRPr>
          </a:p>
        </p:txBody>
      </p:sp>
      <p:pic>
        <p:nvPicPr>
          <p:cNvPr id="6" name="Espace réservé pour une image  5">
            <a:extLst>
              <a:ext uri="{FF2B5EF4-FFF2-40B4-BE49-F238E27FC236}">
                <a16:creationId xmlns:a16="http://schemas.microsoft.com/office/drawing/2014/main" id="{4E02AA48-25B1-8F4B-A9AB-59BDBFB348CD}"/>
              </a:ext>
            </a:extLst>
          </p:cNvPr>
          <p:cNvPicPr>
            <a:picLocks noGrp="1" noChangeAspect="1"/>
          </p:cNvPicPr>
          <p:nvPr>
            <p:ph type="pic" idx="1"/>
          </p:nvPr>
        </p:nvPicPr>
        <p:blipFill>
          <a:blip r:embed="rId3"/>
          <a:srcRect l="2409" r="2409"/>
          <a:stretch/>
        </p:blipFill>
        <p:spPr>
          <a:xfrm>
            <a:off x="3189767" y="1333129"/>
            <a:ext cx="7822203" cy="4451531"/>
          </a:xfrm>
        </p:spPr>
      </p:pic>
      <p:sp>
        <p:nvSpPr>
          <p:cNvPr id="4" name="Espace réservé du texte 3">
            <a:extLst>
              <a:ext uri="{FF2B5EF4-FFF2-40B4-BE49-F238E27FC236}">
                <a16:creationId xmlns:a16="http://schemas.microsoft.com/office/drawing/2014/main" id="{17B5BC5C-3D19-934F-AE59-CA8AD14579C9}"/>
              </a:ext>
            </a:extLst>
          </p:cNvPr>
          <p:cNvSpPr>
            <a:spLocks noGrp="1"/>
          </p:cNvSpPr>
          <p:nvPr>
            <p:ph type="body" sz="half" idx="2"/>
          </p:nvPr>
        </p:nvSpPr>
        <p:spPr>
          <a:xfrm>
            <a:off x="457200" y="1031358"/>
            <a:ext cx="4476946" cy="4763386"/>
          </a:xfrm>
        </p:spPr>
        <p:txBody>
          <a:bodyPr>
            <a:noAutofit/>
          </a:bodyPr>
          <a:lstStyle/>
          <a:p>
            <a:endParaRPr lang="fr-BE" sz="4000" dirty="0"/>
          </a:p>
          <a:p>
            <a:r>
              <a:rPr lang="fr-BE" sz="4000" dirty="0">
                <a:solidFill>
                  <a:srgbClr val="FF0000"/>
                </a:solidFill>
                <a:latin typeface="Calibri" panose="020F0502020204030204" pitchFamily="34" charset="0"/>
                <a:cs typeface="Calibri" panose="020F0502020204030204" pitchFamily="34" charset="0"/>
              </a:rPr>
              <a:t>20 </a:t>
            </a:r>
          </a:p>
          <a:p>
            <a:endParaRPr lang="fr-BE" sz="4000" dirty="0">
              <a:solidFill>
                <a:srgbClr val="FF0000"/>
              </a:solidFill>
              <a:latin typeface="Calibri" panose="020F0502020204030204" pitchFamily="34" charset="0"/>
              <a:cs typeface="Calibri" panose="020F0502020204030204" pitchFamily="34" charset="0"/>
            </a:endParaRPr>
          </a:p>
          <a:p>
            <a:r>
              <a:rPr lang="fr-BE" sz="4000" dirty="0">
                <a:solidFill>
                  <a:srgbClr val="FF0000"/>
                </a:solidFill>
                <a:latin typeface="Calibri" panose="020F0502020204030204" pitchFamily="34" charset="0"/>
                <a:cs typeface="Calibri" panose="020F0502020204030204" pitchFamily="34" charset="0"/>
              </a:rPr>
              <a:t>30 </a:t>
            </a:r>
          </a:p>
          <a:p>
            <a:endParaRPr lang="fr-BE" sz="4000" dirty="0">
              <a:latin typeface="Calibri" panose="020F0502020204030204" pitchFamily="34" charset="0"/>
              <a:cs typeface="Calibri" panose="020F0502020204030204" pitchFamily="34" charset="0"/>
            </a:endParaRPr>
          </a:p>
          <a:p>
            <a:r>
              <a:rPr lang="fr-BE" sz="4000" dirty="0">
                <a:solidFill>
                  <a:srgbClr val="00B050"/>
                </a:solidFill>
                <a:latin typeface="Calibri" panose="020F0502020204030204" pitchFamily="34" charset="0"/>
                <a:cs typeface="Calibri" panose="020F0502020204030204" pitchFamily="34" charset="0"/>
              </a:rPr>
              <a:t>50</a:t>
            </a:r>
            <a:r>
              <a:rPr lang="fr-BE" sz="4000" b="1" dirty="0">
                <a:solidFill>
                  <a:srgbClr val="00B050"/>
                </a:solidFill>
                <a:latin typeface="Calibri" panose="020F0502020204030204" pitchFamily="34" charset="0"/>
                <a:cs typeface="Calibri" panose="020F0502020204030204" pitchFamily="34" charset="0"/>
              </a:rPr>
              <a:t> </a:t>
            </a:r>
            <a:endParaRPr lang="fr-BE" sz="4000" dirty="0">
              <a:solidFill>
                <a:srgbClr val="00B050"/>
              </a:solidFill>
              <a:latin typeface="Calibri" panose="020F0502020204030204" pitchFamily="34" charset="0"/>
              <a:cs typeface="Calibri" panose="020F0502020204030204" pitchFamily="34" charset="0"/>
            </a:endParaRPr>
          </a:p>
          <a:p>
            <a:endParaRPr lang="fr-BE" sz="4000" dirty="0">
              <a:latin typeface="Calibri" panose="020F0502020204030204" pitchFamily="34" charset="0"/>
              <a:cs typeface="Calibri" panose="020F0502020204030204" pitchFamily="34" charset="0"/>
            </a:endParaRPr>
          </a:p>
          <a:p>
            <a:r>
              <a:rPr lang="fr-BE" sz="4000" dirty="0">
                <a:solidFill>
                  <a:srgbClr val="FF0000"/>
                </a:solidFill>
                <a:latin typeface="Calibri" panose="020F0502020204030204" pitchFamily="34" charset="0"/>
                <a:cs typeface="Calibri" panose="020F0502020204030204" pitchFamily="34" charset="0"/>
              </a:rPr>
              <a:t>60</a:t>
            </a:r>
          </a:p>
          <a:p>
            <a:endParaRPr lang="fr-FR" sz="4000" dirty="0"/>
          </a:p>
        </p:txBody>
      </p:sp>
      <p:pic>
        <p:nvPicPr>
          <p:cNvPr id="5" name="Image 4"/>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57050" y="6106025"/>
            <a:ext cx="1190324" cy="578919"/>
          </a:xfrm>
          <a:prstGeom prst="rect">
            <a:avLst/>
          </a:prstGeom>
        </p:spPr>
      </p:pic>
      <p:sp>
        <p:nvSpPr>
          <p:cNvPr id="8" name="Ellipse 7"/>
          <p:cNvSpPr/>
          <p:nvPr/>
        </p:nvSpPr>
        <p:spPr>
          <a:xfrm>
            <a:off x="11218505" y="162730"/>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spTree>
    <p:extLst>
      <p:ext uri="{BB962C8B-B14F-4D97-AF65-F5344CB8AC3E}">
        <p14:creationId xmlns:p14="http://schemas.microsoft.com/office/powerpoint/2010/main" val="177796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760563" y="5994400"/>
            <a:ext cx="863600" cy="863600"/>
          </a:xfrm>
          <a:prstGeom prst="rect">
            <a:avLst/>
          </a:prstGeom>
        </p:spPr>
      </p:pic>
      <p:sp>
        <p:nvSpPr>
          <p:cNvPr id="6" name="Rectangle 5"/>
          <p:cNvSpPr/>
          <p:nvPr/>
        </p:nvSpPr>
        <p:spPr>
          <a:xfrm>
            <a:off x="0" y="0"/>
            <a:ext cx="12192000" cy="92102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fr-BE" sz="2400" b="1" dirty="0">
                <a:solidFill>
                  <a:schemeClr val="bg1">
                    <a:lumMod val="95000"/>
                  </a:schemeClr>
                </a:solidFill>
                <a:latin typeface="Calibri" panose="020F0502020204030204" pitchFamily="34" charset="0"/>
                <a:cs typeface="Calibri" panose="020F0502020204030204" pitchFamily="34" charset="0"/>
              </a:rPr>
              <a:t>Terminez cette phrase : les émissions de CO</a:t>
            </a:r>
            <a:r>
              <a:rPr lang="fr-BE" sz="2400" b="1" baseline="-25000" dirty="0">
                <a:solidFill>
                  <a:schemeClr val="bg1">
                    <a:lumMod val="95000"/>
                  </a:schemeClr>
                </a:solidFill>
                <a:latin typeface="Calibri" panose="020F0502020204030204" pitchFamily="34" charset="0"/>
                <a:cs typeface="Calibri" panose="020F0502020204030204" pitchFamily="34" charset="0"/>
              </a:rPr>
              <a:t>2</a:t>
            </a:r>
            <a:r>
              <a:rPr lang="fr-BE" sz="2400" b="1" dirty="0">
                <a:solidFill>
                  <a:schemeClr val="bg1">
                    <a:lumMod val="95000"/>
                  </a:schemeClr>
                </a:solidFill>
                <a:latin typeface="Calibri" panose="020F0502020204030204" pitchFamily="34" charset="0"/>
                <a:cs typeface="Calibri" panose="020F0502020204030204" pitchFamily="34" charset="0"/>
              </a:rPr>
              <a:t> du secteur des transports …</a:t>
            </a:r>
            <a:endParaRPr kumimoji="0" lang="fr-BE" sz="2400" b="1"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4" name="Ellipse 3"/>
          <p:cNvSpPr/>
          <p:nvPr/>
        </p:nvSpPr>
        <p:spPr>
          <a:xfrm>
            <a:off x="11357112" y="278296"/>
            <a:ext cx="728869" cy="64273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700" b="1" i="0" u="none" strike="noStrike" kern="1200" cap="none" spc="0" normalizeH="0" baseline="0" noProof="0" dirty="0">
                <a:ln>
                  <a:noFill/>
                </a:ln>
                <a:solidFill>
                  <a:prstClr val="black"/>
                </a:solidFill>
                <a:effectLst/>
                <a:uLnTx/>
                <a:uFillTx/>
                <a:latin typeface="Calibri" panose="020F0502020204030204"/>
                <a:ea typeface="+mn-ea"/>
                <a:cs typeface="+mn-cs"/>
              </a:rPr>
              <a:t>S-E</a:t>
            </a:r>
          </a:p>
        </p:txBody>
      </p:sp>
      <p:sp>
        <p:nvSpPr>
          <p:cNvPr id="12" name="Espace réservé du contenu 2">
            <a:extLst>
              <a:ext uri="{FF2B5EF4-FFF2-40B4-BE49-F238E27FC236}">
                <a16:creationId xmlns:a16="http://schemas.microsoft.com/office/drawing/2014/main" id="{A0F19C0A-C20C-614F-9A09-B10A51BD1CFE}"/>
              </a:ext>
            </a:extLst>
          </p:cNvPr>
          <p:cNvSpPr txBox="1">
            <a:spLocks/>
          </p:cNvSpPr>
          <p:nvPr/>
        </p:nvSpPr>
        <p:spPr>
          <a:xfrm>
            <a:off x="393405" y="1658679"/>
            <a:ext cx="11536325" cy="40574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BE" sz="3200" dirty="0">
                <a:latin typeface="Calibri" panose="020F0502020204030204" pitchFamily="34" charset="0"/>
                <a:cs typeface="Calibri" panose="020F0502020204030204" pitchFamily="34" charset="0"/>
              </a:rPr>
              <a:t>sont en diminution ces dernières années grâce à la mise en application des normes EURO (normes européennes d’émission)</a:t>
            </a:r>
          </a:p>
          <a:p>
            <a:pPr marL="0" indent="0">
              <a:buNone/>
            </a:pPr>
            <a:endParaRPr lang="fr-BE" sz="3200" dirty="0">
              <a:latin typeface="Calibri" panose="020F0502020204030204" pitchFamily="34" charset="0"/>
              <a:cs typeface="Calibri" panose="020F0502020204030204" pitchFamily="34" charset="0"/>
            </a:endParaRPr>
          </a:p>
          <a:p>
            <a:pPr marL="0" indent="0">
              <a:buNone/>
            </a:pPr>
            <a:r>
              <a:rPr lang="fr-BE" sz="3200" dirty="0">
                <a:latin typeface="Calibri" panose="020F0502020204030204" pitchFamily="34" charset="0"/>
                <a:cs typeface="Calibri" panose="020F0502020204030204" pitchFamily="34" charset="0"/>
              </a:rPr>
              <a:t>font exception par rapport à tous les autres secteurs d’activité : elles continuent d’augmenter</a:t>
            </a:r>
          </a:p>
          <a:p>
            <a:pPr marL="0" indent="0">
              <a:buNone/>
            </a:pPr>
            <a:endParaRPr lang="fr-BE" sz="3200" dirty="0">
              <a:latin typeface="Calibri" panose="020F0502020204030204" pitchFamily="34" charset="0"/>
              <a:cs typeface="Calibri" panose="020F0502020204030204" pitchFamily="34" charset="0"/>
            </a:endParaRPr>
          </a:p>
          <a:p>
            <a:pPr marL="0" indent="0">
              <a:buNone/>
            </a:pPr>
            <a:r>
              <a:rPr lang="fr-BE" sz="3200" dirty="0">
                <a:latin typeface="Calibri" panose="020F0502020204030204" pitchFamily="34" charset="0"/>
                <a:cs typeface="Calibri" panose="020F0502020204030204" pitchFamily="34" charset="0"/>
              </a:rPr>
              <a:t>auront disparu dans 20 ans grâce aux véhicules électriques</a:t>
            </a:r>
          </a:p>
          <a:p>
            <a:pPr marL="0" indent="0">
              <a:buNone/>
            </a:pPr>
            <a:endParaRPr lang="fr-BE"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58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12181</TotalTime>
  <Words>29060</Words>
  <Application>Microsoft Office PowerPoint</Application>
  <PresentationFormat>Grand écran</PresentationFormat>
  <Paragraphs>2183</Paragraphs>
  <Slides>120</Slides>
  <Notes>117</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120</vt:i4>
      </vt:variant>
    </vt:vector>
  </HeadingPairs>
  <TitlesOfParts>
    <vt:vector size="132" baseType="lpstr">
      <vt:lpstr>MS PGothic</vt:lpstr>
      <vt:lpstr>Aharoni</vt:lpstr>
      <vt:lpstr>American Typewriter</vt:lpstr>
      <vt:lpstr>Arial</vt:lpstr>
      <vt:lpstr>Calibri</vt:lpstr>
      <vt:lpstr>Calibri Light</vt:lpstr>
      <vt:lpstr>Lato</vt:lpstr>
      <vt:lpstr>Roboto</vt:lpstr>
      <vt:lpstr>Symbol</vt:lpstr>
      <vt:lpstr>Times New Roman</vt:lpstr>
      <vt:lpstr>Wingdings</vt:lpstr>
      <vt:lpstr>Thème Office</vt:lpstr>
      <vt:lpstr>Circular Pursuit</vt:lpstr>
      <vt:lpstr>Economie circulaire… vrai ou faux?</vt:lpstr>
      <vt:lpstr>Economie circulaire… vrai ou faux?</vt:lpstr>
      <vt:lpstr>Economie circulaire…</vt:lpstr>
      <vt:lpstr>Economie circulaire…vrai ou faux? </vt:lpstr>
      <vt:lpstr>Economie circulaire…vrai ou faux? </vt:lpstr>
      <vt:lpstr>Economie circulaire…vrai ou faux?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Greenwashing : question ouverte… </vt:lpstr>
      <vt:lpstr>Greenwashing : question ouverte… </vt:lpstr>
      <vt:lpstr>Greenwashing…question ouverte</vt:lpstr>
      <vt:lpstr>Greenwashing…question ouverte</vt:lpstr>
      <vt:lpstr>Le greenwashing s’invite dans les entreprises…</vt:lpstr>
      <vt:lpstr>Des liens intéressants… </vt:lpstr>
      <vt:lpstr>Présentation PowerPoint</vt:lpstr>
      <vt:lpstr>Présentation PowerPoint</vt:lpstr>
      <vt:lpstr>Présentation PowerPoint</vt:lpstr>
      <vt:lpstr>Présentation PowerPoint</vt:lpstr>
      <vt:lpstr>Présentation PowerPoint</vt:lpstr>
      <vt:lpstr>La fabrication des ordinateurs requiert de nombreuses ressources.  Les matériaux utilisés se retrouvent en partie dans le produit final  et en partie sous forme de déchets.  Quel pourcentage de ces matériaux utilisés se retrouve effectivement dans le produit final ? </vt:lpstr>
      <vt:lpstr>La fabrication des ordinateurs requiert de nombreuses ressources.  Les matériaux utilisés se retrouvent en partie dans le produit final  et en partie sous forme de déchets.  Quel pourcentage de ces matériaux utilisés se retrouve effectivement dans le produit final ?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Recyclage : question ouverte…</vt:lpstr>
      <vt:lpstr>Recyclage : question ouverte…</vt:lpstr>
      <vt:lpstr>Que peuvent devenir ces objets ?</vt:lpstr>
      <vt:lpstr>Textile : quiz…</vt:lpstr>
      <vt:lpstr>Textile : quiz…</vt:lpstr>
      <vt:lpstr>Mon smartphone pèse environ 200 g …  quelle est la quantité de déchets produite pour sa fabrication ? </vt:lpstr>
      <vt:lpstr>Mon smartphone pèse environ 200 g …  quelle est la quantité de déchets produite pour sa fabrication ? </vt:lpstr>
      <vt:lpstr>Parmi les propositions suivantes lesquelles s’apparentent au greenwashing ?</vt:lpstr>
      <vt:lpstr>Parmi les propositions suivantes lesquelles s’apparentent au greenwashing ?</vt:lpstr>
      <vt:lpstr>Présentation PowerPoint</vt:lpstr>
      <vt:lpstr>Présentation PowerPoint</vt:lpstr>
      <vt:lpstr>Sur 100 travailleurs en Wallonie, combien travaillent directement dans l’économie circulaire ?  </vt:lpstr>
      <vt:lpstr>Sur 100 travailleurs en Wallonie, combien travaillent directement dans l’économie circulaire ?  </vt:lpstr>
      <vt:lpstr>Sur 100 travailleurs en Wallonie, combien travaillent directement dans l’économie circulaire ?  </vt:lpstr>
      <vt:lpstr>Sur 100 travailleurs en Wallonie, combien travaillent directement dans l’économie circulaire ?  </vt:lpstr>
      <vt:lpstr>Présentation PowerPoint</vt:lpstr>
      <vt:lpstr>Présentation PowerPoint</vt:lpstr>
      <vt:lpstr>A chaque lavage, les vêtements en fibres synthétiques relâchent  des microparticules de plastique dans les océans. Quelle quantité de microplastiques textile est déversée dans les océans chaque année ?</vt:lpstr>
      <vt:lpstr>A chaque lavage, les vêtements en fibres synthétiques relâchent  des microparticules de plastique dans les océans. Quelle quantité de microplastiques textile est déversée dans les océans chaque année ?</vt:lpstr>
      <vt:lpstr>A chaque lavage, les vêtements en fibres synthétiques relâchent  des microparticules de plastique dans les océans. Quelle quantité de microplastiques textile est déversée dans les océans chaque année ?</vt:lpstr>
      <vt:lpstr>Identifiez trois éléments sur les étiquettes qui sont utiles ou qui peuvent permettre de faire un achat plus responsable</vt:lpstr>
      <vt:lpstr>Identifiez trois éléments sur les étiquettes qui sont utiles ou qui peuvent permettre de faire un achat plus responsable</vt:lpstr>
      <vt:lpstr>Il y a 5 millions de tonnes de textiles mis sur le marché mais combien de millions de tonnes de textiles neufs ou usagés, sont jetés en Europe chaque année ?</vt:lpstr>
      <vt:lpstr>   Il y a 5 millions de tonnes de textiles mis sur le marché mais combien de millions de tonnes de textiles neufs ou usagés, sont jetés en Europe chaque année ? </vt:lpstr>
      <vt:lpstr>Il y a 5 millions de tonnes de textiles mis sur le marché mais combien de millions de tonnes de textiles neufs ou usagés, sont jetés en Europe chaque année ? </vt:lpstr>
      <vt:lpstr>Combien de métaux différents contiennent nos ordinateurs ?</vt:lpstr>
      <vt:lpstr>Combien de métaux différents contiennent nos ordinateurs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Quel est l’objectif du Pacte Vert pour l’Europe ?  </vt:lpstr>
      <vt:lpstr>Quel est l’objectif du Pacte Vert pour l’Europe ?  </vt:lpstr>
      <vt:lpstr>Présentation PowerPoint</vt:lpstr>
      <vt:lpstr>Présentation PowerPoint</vt:lpstr>
      <vt:lpstr>Présentation PowerPoint</vt:lpstr>
      <vt:lpstr>Présentation PowerPoint</vt:lpstr>
      <vt:lpstr>Présentation PowerPoint</vt:lpstr>
      <vt:lpstr>Présentation PowerPoint</vt:lpstr>
      <vt:lpstr>Comment est produite l’électricité en Belgique en 2021?</vt:lpstr>
      <vt:lpstr>Comment est produite l’électricité en Belgique?</vt:lpstr>
      <vt:lpstr>Quelle est la part de l’électricité dans la consommation finale d’énergie en Belgique?</vt:lpstr>
      <vt:lpstr>Quelle est la part de l’électricité dans la consommation finale d’énergie en Belgique?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Circular Pursuit</dc:title>
  <dc:creator>Evelyne Jadoul</dc:creator>
  <cp:lastModifiedBy>CARLIER Maxence</cp:lastModifiedBy>
  <cp:revision>17</cp:revision>
  <dcterms:created xsi:type="dcterms:W3CDTF">2022-05-13T16:22:57Z</dcterms:created>
  <dcterms:modified xsi:type="dcterms:W3CDTF">2022-09-05T12:35:09Z</dcterms:modified>
</cp:coreProperties>
</file>